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DC02DB" w:rsidRDefault="00DC02DB">
      <w:pPr>
        <w:rPr>
          <w:rFonts w:eastAsia="仿宋_GB2312"/>
          <w:sz w:val="84"/>
        </w:rPr>
      </w:pPr>
    </w:p>
    <w:p w:rsidR="00DC02DB" w:rsidRDefault="008178A3">
      <w:pPr>
        <w:ind w:right="105"/>
        <w:jc w:val="right"/>
        <w:rPr>
          <w:rFonts w:eastAsia="黑体"/>
          <w:b/>
          <w:spacing w:val="40"/>
          <w:w w:val="66"/>
          <w:sz w:val="60"/>
          <w:szCs w:val="60"/>
        </w:rPr>
      </w:pPr>
      <w:r>
        <w:rPr>
          <w:rFonts w:eastAsia="黑体" w:hint="eastAsia"/>
          <w:b/>
          <w:spacing w:val="40"/>
          <w:w w:val="66"/>
          <w:sz w:val="60"/>
          <w:szCs w:val="60"/>
        </w:rPr>
        <w:t xml:space="preserve">       </w:t>
      </w:r>
      <w:r>
        <w:rPr>
          <w:rFonts w:eastAsia="黑体" w:hint="eastAsia"/>
          <w:b/>
          <w:spacing w:val="40"/>
          <w:w w:val="66"/>
          <w:sz w:val="60"/>
          <w:szCs w:val="60"/>
        </w:rPr>
        <w:t>天津中医药大学第二附属医院安检设备</w:t>
      </w:r>
      <w:r>
        <w:rPr>
          <w:rFonts w:eastAsia="黑体"/>
          <w:b/>
          <w:noProof/>
          <w:spacing w:val="40"/>
          <w:sz w:val="60"/>
          <w:szCs w:val="60"/>
        </w:rPr>
        <mc:AlternateContent>
          <mc:Choice Requires="wps">
            <w:drawing>
              <wp:anchor distT="0" distB="0" distL="114300" distR="114300" simplePos="0" relativeHeight="251659264" behindDoc="0" locked="0" layoutInCell="1" allowOverlap="1">
                <wp:simplePos x="0" y="0"/>
                <wp:positionH relativeFrom="column">
                  <wp:posOffset>-122555</wp:posOffset>
                </wp:positionH>
                <wp:positionV relativeFrom="paragraph">
                  <wp:posOffset>347345</wp:posOffset>
                </wp:positionV>
                <wp:extent cx="720090" cy="0"/>
                <wp:effectExtent l="0" t="95250" r="3810" b="95250"/>
                <wp:wrapNone/>
                <wp:docPr id="3" name="直接连接符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20090" cy="0"/>
                        </a:xfrm>
                        <a:prstGeom prst="line">
                          <a:avLst/>
                        </a:prstGeom>
                        <a:noFill/>
                        <a:ln w="190500">
                          <a:solidFill>
                            <a:srgbClr val="4B69B5"/>
                          </a:solidFill>
                          <a:round/>
                        </a:ln>
                      </wps:spPr>
                      <wps:bodyPr/>
                    </wps:wsp>
                  </a:graphicData>
                </a:graphic>
              </wp:anchor>
            </w:drawing>
          </mc:Choice>
          <mc:Fallback xmlns:wpsCustomData="http://www.wps.cn/officeDocument/2013/wpsCustomData" xmlns:w15="http://schemas.microsoft.com/office/word/2012/wordml">
            <w:pict>
              <v:line id="_x0000_s1026" o:spid="_x0000_s1026" o:spt="20" style="position:absolute;left:0pt;margin-left:-9.65pt;margin-top:27.35pt;height:0pt;width:56.7pt;z-index:251659264;mso-width-relative:page;mso-height-relative:page;" filled="f" stroked="t" coordsize="21600,21600" o:gfxdata="UEsDBAoAAAAAAIdO4kAAAAAAAAAAAAAAAAAEAAAAZHJzL1BLAwQUAAAACACHTuJAq1Iv49YAAAAI&#10;AQAADwAAAGRycy9kb3ducmV2LnhtbE2PMU/DMBCFdyT+g3VIbK2T0NI2xKlEJRZgaVoGtmt8TSLs&#10;cxS7bfj3GDGU8ek+vfddsR6tEWcafOdYQTpNQBDXTnfcKNjvXiZLED4gazSOScE3eViXtzcF5tpd&#10;eEvnKjQilrDPUUEbQp9L6euWLPqp64nj7egGiyHGoZF6wEsst0ZmSfIoLXYcF1rsadNS/VWdrIKP&#10;57nJPjdyrF9375jpra3evFXq/i5NnkAEGsMVhl/9qA5ldDq4E2svjIJJunqIqIL5bAEiAqtZCuLw&#10;l2VZyP8PlD9QSwMEFAAAAAgAh07iQNryQAvpAQAAqwMAAA4AAABkcnMvZTJvRG9jLnhtbK1TzW4T&#10;MRC+I/EOlu9kNy0tZJVNpSYqlwKRWh7A8XqzFrbH8jjZ5CV4ASRucOqRO29DeQzGzg+lXHrgYq09&#10;M9983zez44uNNWytAmpwNR8OSs6Uk9Bot6z5h9urF685wyhcIww4VfOtQn4xef5s3PtKnUAHplGB&#10;EYjDqvc172L0VVGg7JQVOACvHAVbCFZEuoZl0QTRE7o1xUlZnhc9hMYHkAqRXme7IN8jhqcAQttq&#10;qWYgV1a5uEMNyohIkrDTHvkks21bJeP7tkUVmak5KY35pCb0vUhnMRmLahmE77TcUxBPofBIkxXa&#10;UdMj1ExEwVZB/wNltQyA0MaBBFvshGRHSMWwfOTNTSe8ylrIavRH0/H/wcp363lguqn5KWdOWBr4&#10;/efvPz99/fXjC533d9/YaTKp91hR7tTNQ5IpN+7GX4P8iMzBtBNuqTLZ260nhGGqKP4qSRf01GrR&#10;v4WGcsQqQnZs0wabIMkLtsmD2R4HozaRSXp8RYszopHJQ6gQ1aHOB4xvFFiWPmputEuWiUqsrzEm&#10;HqI6pKRnB1famDx241hPZEflWVnmEgSjmxROiRiWi6kJbC1odV5eno8uz7IsijxMC7Byza6NcXvV&#10;SejOsgU023k4uEEzzHz2+5aW5OE9V//5xya/AVBLAwQKAAAAAACHTuJAAAAAAAAAAAAAAAAABgAA&#10;AF9yZWxzL1BLAwQUAAAACACHTuJAihRmPNEAAACUAQAACwAAAF9yZWxzLy5yZWxzpZDBasMwDIbv&#10;g72D0X1xmsMYo04vo9Br6R7A2IpjGltGMtn69vMOg2X0tqN+oe8T//7wmRa1IkukbGDX9aAwO/Ix&#10;BwPvl+PTCyipNnu7UEYDNxQ4jI8P+zMutrYjmWMR1ShZDMy1lletxc2YrHRUMLfNRJxsbSMHXay7&#10;2oB66Ptnzb8ZMG6Y6uQN8MkPoC630sx/2Ck6JqGpdo6SpmmK7h5VB7Zlju7INuEbuUazHLAa8Cwa&#10;B2pZ134EfV+/+6fe00c+47rVfoeM649Xb7ocvwBQSwMEFAAAAAgAh07iQH7m5SD3AAAA4QEAABMA&#10;AABbQ29udGVudF9UeXBlc10ueG1slZFBTsMwEEX3SNzB8hYlTrtACCXpgrRLQKgcYGRPEotkbHlM&#10;aG+Pk7YbRJFY2jP/vye73BzGQUwY2Dqq5CovpEDSzljqKvm+32UPUnAEMjA4wkoekeWmvr0p90eP&#10;LFKauJJ9jP5RKdY9jsC580hp0rowQkzH0CkP+gM6VOuiuFfaUUSKWZw7ZF022MLnEMX2kK5PJgEH&#10;luLptDizKgneD1ZDTKZqIvODkp0JeUouO9xbz3dJQ6pfCfPkOuCce0lPE6xB8QohPsOYNJQJrIz7&#10;ooBT/nfJbDly5trWasybwE2KveF0sbrWjmvXOP3f8u2SunSr5YPqb1BLAQIUABQAAAAIAIdO4kB+&#10;5uUg9wAAAOEBAAATAAAAAAAAAAEAIAAAAFgEAABbQ29udGVudF9UeXBlc10ueG1sUEsBAhQACgAA&#10;AAAAh07iQAAAAAAAAAAAAAAAAAYAAAAAAAAAAAAQAAAAOgMAAF9yZWxzL1BLAQIUABQAAAAIAIdO&#10;4kCKFGY80QAAAJQBAAALAAAAAAAAAAEAIAAAAF4DAABfcmVscy8ucmVsc1BLAQIUAAoAAAAAAIdO&#10;4kAAAAAAAAAAAAAAAAAEAAAAAAAAAAAAEAAAAAAAAABkcnMvUEsBAhQAFAAAAAgAh07iQKtSL+PW&#10;AAAACAEAAA8AAAAAAAAAAQAgAAAAIgAAAGRycy9kb3ducmV2LnhtbFBLAQIUABQAAAAIAIdO4kDa&#10;8kAL6QEAAKsDAAAOAAAAAAAAAAEAIAAAACUBAABkcnMvZTJvRG9jLnhtbFBLBQYAAAAABgAGAFkB&#10;AACABQAAAAA=&#10;">
                <v:fill on="f" focussize="0,0"/>
                <v:stroke weight="15pt" color="#4B69B5" joinstyle="round"/>
                <v:imagedata o:title=""/>
                <o:lock v:ext="edit" aspectratio="f"/>
              </v:line>
            </w:pict>
          </mc:Fallback>
        </mc:AlternateContent>
      </w:r>
      <w:r>
        <w:rPr>
          <w:rFonts w:eastAsia="黑体" w:hint="eastAsia"/>
          <w:b/>
          <w:spacing w:val="40"/>
          <w:w w:val="66"/>
          <w:sz w:val="60"/>
          <w:szCs w:val="60"/>
        </w:rPr>
        <w:t>项目</w:t>
      </w:r>
    </w:p>
    <w:p w:rsidR="00DC02DB" w:rsidRDefault="008178A3">
      <w:pPr>
        <w:ind w:right="105"/>
        <w:jc w:val="right"/>
        <w:rPr>
          <w:rFonts w:eastAsia="黑体"/>
          <w:b/>
          <w:spacing w:val="40"/>
          <w:w w:val="66"/>
          <w:sz w:val="60"/>
          <w:szCs w:val="60"/>
        </w:rPr>
      </w:pPr>
      <w:r>
        <w:rPr>
          <w:rFonts w:eastAsia="黑体"/>
          <w:b/>
          <w:noProof/>
          <w:spacing w:val="40"/>
          <w:sz w:val="60"/>
          <w:szCs w:val="60"/>
        </w:rPr>
        <mc:AlternateContent>
          <mc:Choice Requires="wps">
            <w:drawing>
              <wp:anchor distT="0" distB="0" distL="114300" distR="114300" simplePos="0" relativeHeight="251660288" behindDoc="0" locked="0" layoutInCell="1" allowOverlap="1">
                <wp:simplePos x="0" y="0"/>
                <wp:positionH relativeFrom="column">
                  <wp:posOffset>-122555</wp:posOffset>
                </wp:positionH>
                <wp:positionV relativeFrom="paragraph">
                  <wp:posOffset>361315</wp:posOffset>
                </wp:positionV>
                <wp:extent cx="3308985" cy="0"/>
                <wp:effectExtent l="0" t="95250" r="5715" b="95250"/>
                <wp:wrapNone/>
                <wp:docPr id="2" name="直接连接符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308985" cy="0"/>
                        </a:xfrm>
                        <a:prstGeom prst="line">
                          <a:avLst/>
                        </a:prstGeom>
                        <a:noFill/>
                        <a:ln w="190500">
                          <a:solidFill>
                            <a:srgbClr val="4B69B5"/>
                          </a:solidFill>
                          <a:round/>
                        </a:ln>
                      </wps:spPr>
                      <wps:bodyPr/>
                    </wps:wsp>
                  </a:graphicData>
                </a:graphic>
              </wp:anchor>
            </w:drawing>
          </mc:Choice>
          <mc:Fallback xmlns:wpsCustomData="http://www.wps.cn/officeDocument/2013/wpsCustomData" xmlns:w15="http://schemas.microsoft.com/office/word/2012/wordml">
            <w:pict>
              <v:line id="_x0000_s1026" o:spid="_x0000_s1026" o:spt="20" style="position:absolute;left:0pt;margin-left:-9.65pt;margin-top:28.45pt;height:0pt;width:260.55pt;z-index:251660288;mso-width-relative:page;mso-height-relative:page;" filled="f" stroked="t" coordsize="21600,21600" o:gfxdata="UEsDBAoAAAAAAIdO4kAAAAAAAAAAAAAAAAAEAAAAZHJzL1BLAwQUAAAACACHTuJA+gY9/tYAAAAJ&#10;AQAADwAAAGRycy9kb3ducmV2LnhtbE2PwU7DMAyG70i8Q2QkblvSok6sNJ3EJC7AZR0cuHlNaCsS&#10;p2qyrbw9RhzY0fan399fbWbvxMlOcQikIVsqEJbaYAbqNLztnxb3IGJCMugCWQ3fNsKmvr6qsDTh&#10;TDt7alInOIRiiRr6lMZSytj21mNchtES3z7D5DHxOHXSTHjmcO9krtRKehyIP/Q42m1v26/m6DW8&#10;PxYu/9jKuX3ev2Judr55iV7r25tMPYBIdk7/MPzqszrU7HQIRzJROA2LbH3HqIZitQbBQKEy7nL4&#10;W8i6kpcN6h9QSwMEFAAAAAgAh07iQIqXt5frAQAArAMAAA4AAABkcnMvZTJvRG9jLnhtbK1TzW4T&#10;MRC+I/EOlu9kNympklU2lZqoXApEavsAjte7a2F7LNvJbl6CF0DiBieOvfM2lMdg7Py0lEsPXCzb&#10;M/PN931jzy56rchWOC/BlHQ4yCkRhkMlTVPSu9urNxNKfGCmYgqMKOlOeHoxf/1q1tlCjKAFVQlH&#10;EMT4orMlbUOwRZZ53grN/ACsMBiswWkW8OiarHKsQ3StslGen2cduMo64MJ7vF3ug/SA6F4CCHUt&#10;uVgC32hhwh7VCcUCSvKttJ7OE9u6Fjx8rGsvAlElRaUhrdgE9+u4ZvMZKxrHbCv5gQJ7CYVnmjST&#10;BpueoJYsMLJx8h8oLbkDD3UYcNDZXkhyBFUM82fe3LTMiqQFrfb2ZLr/f7D8w3bliKxKOqLEMI0D&#10;f/hy/+vzt98/v+L68OM7GUWTOusLzF2YlYsyeW9u7DXwT54YWLTMNCKRvd1ZRBjGiuyvknjwFlut&#10;u/dQYQ7bBEiO9bXTERK9IH0azO40GNEHwvHy7CyfTCdjSvgxlrHiWGidD+8EaBI3JVXSRM9YwbbX&#10;PkQirDimxGsDV1KpNHdlSIdsp/k4z1OJByWrGI6J3jXrhXJky/DtvL08n16Oky6MPE1zsDHVvo0y&#10;B9lR6d6zNVS7lTvagUNMfA4PLr6Sp+dU/fjJ5n8AUEsDBAoAAAAAAIdO4kAAAAAAAAAAAAAAAAAG&#10;AAAAX3JlbHMvUEsDBBQAAAAIAIdO4kCKFGY80QAAAJQBAAALAAAAX3JlbHMvLnJlbHOlkMFqwzAM&#10;hu+DvYPRfXGawxijTi+j0GvpHsDYimMaW0Yy2fr28w6DZfS2o36h7xP//vCZFrUiS6RsYNf1oDA7&#10;8jEHA++X49MLKKk2e7tQRgM3FDiMjw/7My62tiOZYxHVKFkMzLWWV63FzZisdFQwt81EnGxtIwdd&#10;rLvagHro+2fNvxkwbpjq5A3wyQ+gLrfSzH/YKTomoal2jpKmaYruHlUHtmWO7sg24Ru5RrMcsBrw&#10;LBoHalnXfgR9X7/7p97TRz7jutV+h4zrj1dvuhy/AFBLAwQUAAAACACHTuJAfublIPcAAADhAQAA&#10;EwAAAFtDb250ZW50X1R5cGVzXS54bWyVkUFOwzAQRfdI3MHyFiVOu0AIJemCtEtAqBxgZE8Si2Rs&#10;eUxob4+TthtEkVjaM/+/J7vcHMZBTBjYOqrkKi+kQNLOWOoq+b7fZQ9ScAQyMDjCSh6R5aa+vSn3&#10;R48sUpq4kn2M/lEp1j2OwLnzSGnSujBCTMfQKQ/6AzpU66K4V9pRRIpZnDtkXTbYwucQxfaQrk8m&#10;AQeW4um0OLMqCd4PVkNMpmoi84OSnQl5Si473FvPd0lDql8J8+Q64Jx7SU8TrEHxCiE+w5g0lAms&#10;jPuigFP+d8lsOXLm2tZqzJvATYq94XSxutaOa9c4/d/y7ZK6dKvlg+pvUEsBAhQAFAAAAAgAh07i&#10;QH7m5SD3AAAA4QEAABMAAAAAAAAAAQAgAAAAWgQAAFtDb250ZW50X1R5cGVzXS54bWxQSwECFAAK&#10;AAAAAACHTuJAAAAAAAAAAAAAAAAABgAAAAAAAAAAABAAAAA8AwAAX3JlbHMvUEsBAhQAFAAAAAgA&#10;h07iQIoUZjzRAAAAlAEAAAsAAAAAAAAAAQAgAAAAYAMAAF9yZWxzLy5yZWxzUEsBAhQACgAAAAAA&#10;h07iQAAAAAAAAAAAAAAAAAQAAAAAAAAAAAAQAAAAAAAAAGRycy9QSwECFAAUAAAACACHTuJA+gY9&#10;/tYAAAAJAQAADwAAAAAAAAABACAAAAAiAAAAZHJzL2Rvd25yZXYueG1sUEsBAhQAFAAAAAgAh07i&#10;QIqXt5frAQAArAMAAA4AAAAAAAAAAQAgAAAAJQEAAGRycy9lMm9Eb2MueG1sUEsFBgAAAAAGAAYA&#10;WQEAAIIFAAAAAA==&#10;">
                <v:fill on="f" focussize="0,0"/>
                <v:stroke weight="15pt" color="#4B69B5" joinstyle="round"/>
                <v:imagedata o:title=""/>
                <o:lock v:ext="edit" aspectratio="f"/>
              </v:line>
            </w:pict>
          </mc:Fallback>
        </mc:AlternateContent>
      </w:r>
      <w:r>
        <w:rPr>
          <w:rFonts w:eastAsia="黑体"/>
          <w:b/>
          <w:spacing w:val="40"/>
          <w:w w:val="66"/>
          <w:sz w:val="60"/>
          <w:szCs w:val="60"/>
        </w:rPr>
        <w:t>招标文件</w:t>
      </w:r>
    </w:p>
    <w:p w:rsidR="00DC02DB" w:rsidRDefault="00DC02DB">
      <w:pPr>
        <w:ind w:right="1025"/>
        <w:jc w:val="center"/>
        <w:rPr>
          <w:rFonts w:eastAsia="黑体"/>
          <w:b/>
          <w:spacing w:val="40"/>
          <w:w w:val="66"/>
          <w:sz w:val="60"/>
          <w:szCs w:val="60"/>
        </w:rPr>
      </w:pPr>
    </w:p>
    <w:p w:rsidR="00DC02DB" w:rsidRDefault="008178A3">
      <w:pPr>
        <w:jc w:val="center"/>
        <w:rPr>
          <w:rFonts w:eastAsia="黑体"/>
          <w:b/>
          <w:spacing w:val="40"/>
          <w:w w:val="66"/>
          <w:sz w:val="15"/>
          <w:szCs w:val="15"/>
        </w:rPr>
      </w:pPr>
      <w:r>
        <w:rPr>
          <w:rFonts w:eastAsia="黑体"/>
          <w:b/>
          <w:spacing w:val="40"/>
          <w:w w:val="66"/>
          <w:sz w:val="56"/>
          <w:szCs w:val="56"/>
        </w:rPr>
        <w:t xml:space="preserve">            </w:t>
      </w:r>
    </w:p>
    <w:p w:rsidR="00DC02DB" w:rsidRDefault="008178A3">
      <w:pPr>
        <w:jc w:val="center"/>
        <w:rPr>
          <w:rFonts w:eastAsia="黑体"/>
          <w:spacing w:val="40"/>
          <w:w w:val="66"/>
          <w:sz w:val="32"/>
          <w:szCs w:val="32"/>
        </w:rPr>
      </w:pPr>
      <w:r>
        <w:rPr>
          <w:rFonts w:eastAsia="黑体"/>
          <w:spacing w:val="40"/>
          <w:w w:val="66"/>
          <w:sz w:val="32"/>
          <w:szCs w:val="32"/>
        </w:rPr>
        <w:t>（项目编号：</w:t>
      </w:r>
      <w:r>
        <w:rPr>
          <w:rFonts w:eastAsia="黑体"/>
          <w:spacing w:val="40"/>
          <w:w w:val="66"/>
          <w:sz w:val="32"/>
          <w:szCs w:val="32"/>
        </w:rPr>
        <w:t>TGPC-202</w:t>
      </w:r>
      <w:r>
        <w:rPr>
          <w:rFonts w:eastAsia="黑体" w:hint="eastAsia"/>
          <w:spacing w:val="40"/>
          <w:w w:val="66"/>
          <w:sz w:val="32"/>
          <w:szCs w:val="32"/>
        </w:rPr>
        <w:t>5</w:t>
      </w:r>
      <w:r>
        <w:rPr>
          <w:rFonts w:eastAsia="黑体"/>
          <w:spacing w:val="40"/>
          <w:w w:val="66"/>
          <w:sz w:val="32"/>
          <w:szCs w:val="32"/>
        </w:rPr>
        <w:t>-A-0</w:t>
      </w:r>
      <w:r w:rsidR="00644253">
        <w:rPr>
          <w:rFonts w:eastAsia="黑体" w:hint="eastAsia"/>
          <w:spacing w:val="40"/>
          <w:w w:val="66"/>
          <w:sz w:val="32"/>
          <w:szCs w:val="32"/>
        </w:rPr>
        <w:t>369</w:t>
      </w:r>
      <w:r>
        <w:rPr>
          <w:rFonts w:eastAsia="黑体"/>
          <w:spacing w:val="40"/>
          <w:w w:val="66"/>
          <w:sz w:val="32"/>
          <w:szCs w:val="32"/>
        </w:rPr>
        <w:t>）</w:t>
      </w:r>
    </w:p>
    <w:p w:rsidR="00DC02DB" w:rsidRDefault="00DC02DB">
      <w:pPr>
        <w:rPr>
          <w:sz w:val="40"/>
        </w:rPr>
      </w:pPr>
    </w:p>
    <w:p w:rsidR="00DC02DB" w:rsidRDefault="00DC02DB">
      <w:pPr>
        <w:rPr>
          <w:sz w:val="36"/>
        </w:rPr>
      </w:pPr>
    </w:p>
    <w:p w:rsidR="00DC02DB" w:rsidRDefault="00DC02DB">
      <w:pPr>
        <w:rPr>
          <w:sz w:val="36"/>
        </w:rPr>
      </w:pPr>
    </w:p>
    <w:p w:rsidR="00DC02DB" w:rsidRDefault="00DC02DB">
      <w:pPr>
        <w:rPr>
          <w:sz w:val="36"/>
        </w:rPr>
      </w:pPr>
    </w:p>
    <w:p w:rsidR="00DC02DB" w:rsidRDefault="00DC02DB">
      <w:pPr>
        <w:rPr>
          <w:sz w:val="36"/>
        </w:rPr>
      </w:pPr>
    </w:p>
    <w:p w:rsidR="00DC02DB" w:rsidRDefault="00DC02DB">
      <w:pPr>
        <w:rPr>
          <w:sz w:val="36"/>
        </w:rPr>
      </w:pPr>
    </w:p>
    <w:p w:rsidR="00DC02DB" w:rsidRDefault="00DC02DB">
      <w:pPr>
        <w:rPr>
          <w:sz w:val="36"/>
        </w:rPr>
      </w:pPr>
    </w:p>
    <w:p w:rsidR="00DC02DB" w:rsidRDefault="00DC02DB">
      <w:pPr>
        <w:rPr>
          <w:sz w:val="36"/>
        </w:rPr>
      </w:pPr>
    </w:p>
    <w:p w:rsidR="00DC02DB" w:rsidRDefault="00DC02DB">
      <w:pPr>
        <w:rPr>
          <w:sz w:val="36"/>
        </w:rPr>
      </w:pPr>
    </w:p>
    <w:p w:rsidR="00DC02DB" w:rsidRDefault="008178A3" w:rsidP="00644253">
      <w:pPr>
        <w:ind w:firstLineChars="1493" w:firstLine="2884"/>
        <w:rPr>
          <w:rFonts w:eastAsia="黑体"/>
          <w:spacing w:val="20"/>
          <w:w w:val="66"/>
          <w:sz w:val="44"/>
          <w:szCs w:val="44"/>
        </w:rPr>
      </w:pPr>
      <w:r>
        <w:rPr>
          <w:noProof/>
        </w:rPr>
        <w:drawing>
          <wp:anchor distT="0" distB="0" distL="114300" distR="114300" simplePos="0" relativeHeight="251661312" behindDoc="0" locked="0" layoutInCell="1" allowOverlap="1">
            <wp:simplePos x="0" y="0"/>
            <wp:positionH relativeFrom="column">
              <wp:posOffset>1321435</wp:posOffset>
            </wp:positionH>
            <wp:positionV relativeFrom="paragraph">
              <wp:posOffset>-1270</wp:posOffset>
            </wp:positionV>
            <wp:extent cx="480060" cy="434340"/>
            <wp:effectExtent l="0" t="0" r="0" b="3810"/>
            <wp:wrapNone/>
            <wp:docPr id="1" name="图片 1" desc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图片 1" descr="1"/>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a:xfrm>
                      <a:off x="0" y="0"/>
                      <a:ext cx="480060" cy="434340"/>
                    </a:xfrm>
                    <a:prstGeom prst="rect">
                      <a:avLst/>
                    </a:prstGeom>
                    <a:noFill/>
                    <a:ln>
                      <a:noFill/>
                    </a:ln>
                  </pic:spPr>
                </pic:pic>
              </a:graphicData>
            </a:graphic>
          </wp:anchor>
        </w:drawing>
      </w:r>
      <w:r>
        <w:rPr>
          <w:rFonts w:eastAsia="黑体"/>
          <w:spacing w:val="20"/>
          <w:w w:val="66"/>
          <w:sz w:val="44"/>
          <w:szCs w:val="44"/>
        </w:rPr>
        <w:t>天津市政府采购中心</w:t>
      </w:r>
    </w:p>
    <w:p w:rsidR="00DC02DB" w:rsidRDefault="008178A3">
      <w:pPr>
        <w:tabs>
          <w:tab w:val="left" w:pos="3281"/>
          <w:tab w:val="center" w:pos="4711"/>
        </w:tabs>
        <w:jc w:val="center"/>
        <w:rPr>
          <w:rFonts w:eastAsia="仿宋_GB2312"/>
          <w:b/>
          <w:bCs/>
          <w:kern w:val="0"/>
          <w:sz w:val="44"/>
          <w:szCs w:val="44"/>
        </w:rPr>
      </w:pPr>
      <w:r>
        <w:rPr>
          <w:rFonts w:eastAsia="仿宋_GB2312"/>
          <w:b/>
          <w:bCs/>
          <w:kern w:val="0"/>
          <w:sz w:val="44"/>
          <w:szCs w:val="44"/>
        </w:rPr>
        <w:t>202</w:t>
      </w:r>
      <w:r>
        <w:rPr>
          <w:rFonts w:eastAsia="仿宋_GB2312" w:hint="eastAsia"/>
          <w:b/>
          <w:bCs/>
          <w:kern w:val="0"/>
          <w:sz w:val="44"/>
          <w:szCs w:val="44"/>
        </w:rPr>
        <w:t>5</w:t>
      </w:r>
      <w:r>
        <w:rPr>
          <w:rFonts w:eastAsia="仿宋_GB2312"/>
          <w:b/>
          <w:bCs/>
          <w:kern w:val="0"/>
          <w:sz w:val="44"/>
          <w:szCs w:val="44"/>
        </w:rPr>
        <w:t>.</w:t>
      </w:r>
      <w:r>
        <w:rPr>
          <w:rFonts w:eastAsia="仿宋_GB2312" w:hint="eastAsia"/>
          <w:b/>
          <w:bCs/>
          <w:kern w:val="0"/>
          <w:sz w:val="44"/>
          <w:szCs w:val="44"/>
        </w:rPr>
        <w:t>10</w:t>
      </w:r>
    </w:p>
    <w:p w:rsidR="00DC02DB" w:rsidRDefault="00DC02DB">
      <w:pPr>
        <w:widowControl/>
        <w:jc w:val="left"/>
        <w:rPr>
          <w:rFonts w:eastAsia="仿宋_GB2312"/>
          <w:b/>
          <w:bCs/>
          <w:color w:val="333399"/>
          <w:kern w:val="0"/>
          <w:sz w:val="44"/>
          <w:szCs w:val="44"/>
        </w:rPr>
      </w:pPr>
    </w:p>
    <w:p w:rsidR="00DC02DB" w:rsidRDefault="00DC02DB" w:rsidP="00644253">
      <w:pPr>
        <w:ind w:firstLineChars="100" w:firstLine="411"/>
        <w:jc w:val="center"/>
        <w:rPr>
          <w:b/>
          <w:spacing w:val="20"/>
          <w:w w:val="80"/>
          <w:sz w:val="48"/>
          <w:szCs w:val="48"/>
        </w:rPr>
        <w:sectPr w:rsidR="00DC02DB">
          <w:headerReference w:type="default" r:id="rId10"/>
          <w:footerReference w:type="default" r:id="rId11"/>
          <w:pgSz w:w="11906" w:h="16838"/>
          <w:pgMar w:top="1440" w:right="1797" w:bottom="1440" w:left="1797" w:header="851" w:footer="992" w:gutter="0"/>
          <w:pgNumType w:start="1"/>
          <w:cols w:space="425"/>
          <w:docGrid w:type="linesAndChars" w:linePitch="285" w:charSpace="-3449"/>
        </w:sectPr>
      </w:pPr>
    </w:p>
    <w:p w:rsidR="00DC02DB" w:rsidRDefault="008178A3" w:rsidP="00644253">
      <w:pPr>
        <w:ind w:firstLineChars="100" w:firstLine="411"/>
        <w:jc w:val="center"/>
        <w:rPr>
          <w:b/>
          <w:spacing w:val="20"/>
          <w:w w:val="80"/>
          <w:sz w:val="48"/>
          <w:szCs w:val="48"/>
        </w:rPr>
      </w:pPr>
      <w:r>
        <w:rPr>
          <w:b/>
          <w:spacing w:val="20"/>
          <w:w w:val="80"/>
          <w:sz w:val="48"/>
          <w:szCs w:val="48"/>
        </w:rPr>
        <w:lastRenderedPageBreak/>
        <w:t>目</w:t>
      </w:r>
      <w:r>
        <w:rPr>
          <w:b/>
          <w:spacing w:val="20"/>
          <w:w w:val="80"/>
          <w:sz w:val="48"/>
          <w:szCs w:val="48"/>
        </w:rPr>
        <w:t xml:space="preserve">  </w:t>
      </w:r>
      <w:r>
        <w:rPr>
          <w:b/>
          <w:spacing w:val="20"/>
          <w:w w:val="80"/>
          <w:sz w:val="48"/>
          <w:szCs w:val="48"/>
        </w:rPr>
        <w:t>录</w:t>
      </w:r>
    </w:p>
    <w:p w:rsidR="00DC02DB" w:rsidRDefault="008178A3">
      <w:pPr>
        <w:spacing w:line="560" w:lineRule="exact"/>
        <w:ind w:rightChars="-73" w:right="-141"/>
        <w:rPr>
          <w:b/>
          <w:sz w:val="24"/>
        </w:rPr>
      </w:pPr>
      <w:r>
        <w:rPr>
          <w:b/>
          <w:sz w:val="24"/>
        </w:rPr>
        <w:t>第一部分</w:t>
      </w:r>
      <w:r>
        <w:rPr>
          <w:rFonts w:hint="eastAsia"/>
          <w:b/>
          <w:sz w:val="24"/>
        </w:rPr>
        <w:t xml:space="preserve"> </w:t>
      </w:r>
      <w:r>
        <w:rPr>
          <w:b/>
          <w:sz w:val="24"/>
        </w:rPr>
        <w:t xml:space="preserve"> </w:t>
      </w:r>
      <w:r>
        <w:rPr>
          <w:b/>
          <w:sz w:val="24"/>
        </w:rPr>
        <w:t>投标邀请函</w:t>
      </w:r>
    </w:p>
    <w:p w:rsidR="00DC02DB" w:rsidRDefault="00DC02DB">
      <w:pPr>
        <w:spacing w:line="560" w:lineRule="exact"/>
        <w:ind w:rightChars="-73" w:right="-141"/>
        <w:rPr>
          <w:b/>
          <w:sz w:val="24"/>
        </w:rPr>
      </w:pPr>
    </w:p>
    <w:p w:rsidR="00DC02DB" w:rsidRDefault="008178A3">
      <w:pPr>
        <w:spacing w:line="560" w:lineRule="exact"/>
        <w:ind w:rightChars="-73" w:right="-141"/>
        <w:rPr>
          <w:b/>
          <w:sz w:val="24"/>
        </w:rPr>
      </w:pPr>
      <w:r>
        <w:rPr>
          <w:b/>
          <w:sz w:val="24"/>
        </w:rPr>
        <w:t>第二部分</w:t>
      </w:r>
      <w:r>
        <w:rPr>
          <w:b/>
          <w:sz w:val="24"/>
        </w:rPr>
        <w:t xml:space="preserve"> </w:t>
      </w:r>
      <w:r>
        <w:rPr>
          <w:rFonts w:hint="eastAsia"/>
          <w:b/>
          <w:sz w:val="24"/>
        </w:rPr>
        <w:t xml:space="preserve"> </w:t>
      </w:r>
      <w:r>
        <w:rPr>
          <w:rFonts w:hint="eastAsia"/>
          <w:b/>
          <w:sz w:val="24"/>
        </w:rPr>
        <w:t>招标项目要求</w:t>
      </w:r>
    </w:p>
    <w:p w:rsidR="00DC02DB" w:rsidRDefault="00DC02DB">
      <w:pPr>
        <w:spacing w:line="560" w:lineRule="exact"/>
        <w:ind w:rightChars="-73" w:right="-141"/>
        <w:rPr>
          <w:b/>
          <w:sz w:val="24"/>
        </w:rPr>
      </w:pPr>
    </w:p>
    <w:p w:rsidR="00DC02DB" w:rsidRDefault="008178A3">
      <w:pPr>
        <w:spacing w:line="560" w:lineRule="exact"/>
        <w:ind w:rightChars="-73" w:right="-141"/>
        <w:rPr>
          <w:b/>
          <w:sz w:val="24"/>
        </w:rPr>
      </w:pPr>
      <w:r>
        <w:rPr>
          <w:b/>
          <w:sz w:val="24"/>
        </w:rPr>
        <w:t>第三部分</w:t>
      </w:r>
      <w:r>
        <w:rPr>
          <w:b/>
          <w:sz w:val="24"/>
        </w:rPr>
        <w:t xml:space="preserve"> </w:t>
      </w:r>
      <w:r>
        <w:rPr>
          <w:rFonts w:hint="eastAsia"/>
          <w:b/>
          <w:sz w:val="24"/>
        </w:rPr>
        <w:t xml:space="preserve"> </w:t>
      </w:r>
      <w:r>
        <w:rPr>
          <w:rFonts w:hint="eastAsia"/>
          <w:b/>
          <w:sz w:val="24"/>
        </w:rPr>
        <w:t>投标须知</w:t>
      </w:r>
    </w:p>
    <w:p w:rsidR="00DC02DB" w:rsidRDefault="00DC02DB">
      <w:pPr>
        <w:spacing w:line="560" w:lineRule="exact"/>
        <w:ind w:rightChars="-73" w:right="-141"/>
        <w:rPr>
          <w:sz w:val="24"/>
        </w:rPr>
      </w:pPr>
    </w:p>
    <w:p w:rsidR="00DC02DB" w:rsidRDefault="008178A3">
      <w:pPr>
        <w:spacing w:line="560" w:lineRule="exact"/>
        <w:rPr>
          <w:b/>
          <w:sz w:val="24"/>
        </w:rPr>
      </w:pPr>
      <w:r>
        <w:rPr>
          <w:b/>
          <w:sz w:val="24"/>
        </w:rPr>
        <w:t>第四部分</w:t>
      </w:r>
      <w:r>
        <w:rPr>
          <w:b/>
          <w:sz w:val="24"/>
        </w:rPr>
        <w:t xml:space="preserve"> </w:t>
      </w:r>
      <w:r>
        <w:rPr>
          <w:rFonts w:hint="eastAsia"/>
          <w:b/>
          <w:sz w:val="24"/>
        </w:rPr>
        <w:t xml:space="preserve"> </w:t>
      </w:r>
      <w:r>
        <w:rPr>
          <w:b/>
          <w:sz w:val="24"/>
        </w:rPr>
        <w:t>合同条款</w:t>
      </w:r>
    </w:p>
    <w:p w:rsidR="00DC02DB" w:rsidRDefault="00DC02DB">
      <w:pPr>
        <w:spacing w:line="560" w:lineRule="exact"/>
        <w:rPr>
          <w:sz w:val="24"/>
        </w:rPr>
      </w:pPr>
    </w:p>
    <w:p w:rsidR="00DC02DB" w:rsidRDefault="008178A3">
      <w:pPr>
        <w:spacing w:line="560" w:lineRule="exact"/>
        <w:rPr>
          <w:sz w:val="24"/>
        </w:rPr>
      </w:pPr>
      <w:r>
        <w:rPr>
          <w:b/>
          <w:sz w:val="24"/>
        </w:rPr>
        <w:t>第五部分</w:t>
      </w:r>
      <w:r>
        <w:rPr>
          <w:b/>
          <w:sz w:val="24"/>
        </w:rPr>
        <w:t xml:space="preserve"> </w:t>
      </w:r>
      <w:r>
        <w:rPr>
          <w:rFonts w:hint="eastAsia"/>
          <w:b/>
          <w:sz w:val="24"/>
        </w:rPr>
        <w:t xml:space="preserve"> </w:t>
      </w:r>
      <w:r>
        <w:rPr>
          <w:b/>
          <w:sz w:val="24"/>
        </w:rPr>
        <w:t>投标文件格式</w:t>
      </w:r>
    </w:p>
    <w:p w:rsidR="00DC02DB" w:rsidRDefault="00DC02DB">
      <w:pPr>
        <w:rPr>
          <w:sz w:val="24"/>
        </w:rPr>
      </w:pPr>
    </w:p>
    <w:p w:rsidR="00DC02DB" w:rsidRDefault="00DC02DB">
      <w:pPr>
        <w:rPr>
          <w:sz w:val="24"/>
        </w:rPr>
      </w:pPr>
    </w:p>
    <w:p w:rsidR="00DC02DB" w:rsidRDefault="00DC02DB">
      <w:pPr>
        <w:rPr>
          <w:sz w:val="24"/>
        </w:rPr>
      </w:pPr>
    </w:p>
    <w:p w:rsidR="00DC02DB" w:rsidRDefault="00DC02DB">
      <w:pPr>
        <w:rPr>
          <w:sz w:val="24"/>
        </w:rPr>
      </w:pPr>
    </w:p>
    <w:p w:rsidR="00DC02DB" w:rsidRDefault="00DC02DB">
      <w:pPr>
        <w:rPr>
          <w:sz w:val="24"/>
        </w:rPr>
      </w:pPr>
    </w:p>
    <w:p w:rsidR="00DC02DB" w:rsidRDefault="00DC02DB">
      <w:pPr>
        <w:rPr>
          <w:sz w:val="24"/>
        </w:rPr>
      </w:pPr>
    </w:p>
    <w:p w:rsidR="00DC02DB" w:rsidRDefault="00DC02DB">
      <w:pPr>
        <w:rPr>
          <w:b/>
        </w:rPr>
      </w:pPr>
    </w:p>
    <w:p w:rsidR="00DC02DB" w:rsidRDefault="00DC02DB">
      <w:pPr>
        <w:pStyle w:val="ab"/>
        <w:rPr>
          <w:rFonts w:ascii="Times New Roman" w:hAnsi="Times New Roman"/>
          <w:lang w:val="en-US"/>
        </w:rPr>
        <w:sectPr w:rsidR="00DC02DB">
          <w:footerReference w:type="default" r:id="rId12"/>
          <w:pgSz w:w="11906" w:h="16838"/>
          <w:pgMar w:top="1440" w:right="1797" w:bottom="1440" w:left="1797" w:header="851" w:footer="992" w:gutter="0"/>
          <w:pgNumType w:start="1"/>
          <w:cols w:space="425"/>
          <w:docGrid w:type="linesAndChars" w:linePitch="285" w:charSpace="-3449"/>
        </w:sectPr>
      </w:pPr>
      <w:bookmarkStart w:id="0" w:name="_Toc412903614"/>
    </w:p>
    <w:p w:rsidR="00DC02DB" w:rsidRDefault="008178A3">
      <w:pPr>
        <w:pStyle w:val="ab"/>
        <w:rPr>
          <w:rFonts w:ascii="Times New Roman" w:hAnsi="Times New Roman"/>
        </w:rPr>
      </w:pPr>
      <w:r>
        <w:rPr>
          <w:rFonts w:ascii="Times New Roman" w:hAnsi="Times New Roman"/>
        </w:rPr>
        <w:lastRenderedPageBreak/>
        <w:t>第一部分</w:t>
      </w:r>
      <w:r>
        <w:rPr>
          <w:rFonts w:ascii="Times New Roman" w:hAnsi="Times New Roman"/>
        </w:rPr>
        <w:t xml:space="preserve">  </w:t>
      </w:r>
      <w:r>
        <w:rPr>
          <w:rFonts w:ascii="Times New Roman" w:hAnsi="Times New Roman"/>
        </w:rPr>
        <w:t>投标邀请函</w:t>
      </w:r>
      <w:bookmarkEnd w:id="0"/>
    </w:p>
    <w:p w:rsidR="00DC02DB" w:rsidRDefault="008178A3">
      <w:pPr>
        <w:pStyle w:val="Default"/>
        <w:spacing w:line="360" w:lineRule="auto"/>
        <w:ind w:firstLineChars="200" w:firstLine="480"/>
        <w:jc w:val="both"/>
        <w:rPr>
          <w:rFonts w:ascii="Times New Roman" w:eastAsia="宋体" w:hAnsi="Times New Roman" w:cs="Times New Roman"/>
          <w:color w:val="auto"/>
          <w:szCs w:val="32"/>
        </w:rPr>
      </w:pPr>
      <w:r>
        <w:rPr>
          <w:rFonts w:ascii="Times New Roman" w:eastAsia="宋体" w:hAnsi="Times New Roman" w:cs="Times New Roman" w:hint="eastAsia"/>
          <w:szCs w:val="32"/>
        </w:rPr>
        <w:t>受</w:t>
      </w:r>
      <w:r>
        <w:rPr>
          <w:rFonts w:ascii="Times New Roman" w:eastAsia="宋体" w:hAnsi="Times New Roman" w:cs="Times New Roman" w:hint="eastAsia"/>
          <w:color w:val="auto"/>
          <w:szCs w:val="32"/>
        </w:rPr>
        <w:t>天津中医药大学第二附属医院委托</w:t>
      </w:r>
      <w:r>
        <w:rPr>
          <w:rFonts w:ascii="Times New Roman" w:eastAsia="宋体" w:hAnsi="Times New Roman" w:cs="Times New Roman"/>
          <w:color w:val="auto"/>
          <w:szCs w:val="32"/>
        </w:rPr>
        <w:t>，天津市政府采购中心将以公开招标方式</w:t>
      </w:r>
      <w:r>
        <w:rPr>
          <w:rFonts w:ascii="Times New Roman" w:eastAsia="宋体" w:hAnsi="Times New Roman" w:cs="Times New Roman" w:hint="eastAsia"/>
          <w:color w:val="auto"/>
          <w:szCs w:val="32"/>
        </w:rPr>
        <w:t>，对天津中医药大学第二附属医院安检设备项目实施政府采购。</w:t>
      </w:r>
      <w:r>
        <w:rPr>
          <w:rFonts w:ascii="Times New Roman" w:eastAsia="宋体" w:hAnsi="Times New Roman" w:cs="Times New Roman"/>
          <w:color w:val="auto"/>
          <w:szCs w:val="32"/>
        </w:rPr>
        <w:t>现欢迎合格的供应商参加投标。</w:t>
      </w:r>
    </w:p>
    <w:p w:rsidR="00DC02DB" w:rsidRDefault="008178A3">
      <w:pPr>
        <w:pStyle w:val="Default"/>
        <w:spacing w:line="360" w:lineRule="auto"/>
        <w:ind w:firstLineChars="200" w:firstLine="480"/>
        <w:jc w:val="both"/>
        <w:rPr>
          <w:rFonts w:ascii="Times New Roman" w:eastAsia="宋体" w:hAnsi="Times New Roman" w:cs="Times New Roman"/>
          <w:color w:val="auto"/>
          <w:szCs w:val="32"/>
        </w:rPr>
      </w:pPr>
      <w:r>
        <w:rPr>
          <w:rFonts w:ascii="Times New Roman" w:eastAsia="宋体" w:hAnsi="Times New Roman" w:cs="Times New Roman" w:hint="eastAsia"/>
          <w:color w:val="auto"/>
          <w:szCs w:val="32"/>
        </w:rPr>
        <w:t>本项目为远程招投标，一律不接受纸质投标文件，只接受加盖投标人电子签章的电子投标文件（以通过天津公共资源电子签章客户端正确读取签章信息为准）。供应商参加投标前须办理</w:t>
      </w:r>
      <w:r>
        <w:rPr>
          <w:rFonts w:ascii="Times New Roman" w:eastAsia="宋体" w:hAnsi="Times New Roman" w:cs="Times New Roman" w:hint="eastAsia"/>
          <w:color w:val="auto"/>
          <w:szCs w:val="32"/>
        </w:rPr>
        <w:t>CA</w:t>
      </w:r>
      <w:r>
        <w:rPr>
          <w:rFonts w:ascii="Times New Roman" w:eastAsia="宋体" w:hAnsi="Times New Roman" w:cs="Times New Roman" w:hint="eastAsia"/>
          <w:color w:val="auto"/>
          <w:szCs w:val="32"/>
        </w:rPr>
        <w:t>数字证书（</w:t>
      </w:r>
      <w:r>
        <w:rPr>
          <w:rFonts w:ascii="Times New Roman" w:eastAsia="宋体" w:hAnsi="Times New Roman" w:cs="Times New Roman" w:hint="eastAsia"/>
          <w:color w:val="auto"/>
          <w:szCs w:val="32"/>
        </w:rPr>
        <w:t>USBKey</w:t>
      </w:r>
      <w:r>
        <w:rPr>
          <w:rFonts w:ascii="Times New Roman" w:eastAsia="宋体" w:hAnsi="Times New Roman" w:cs="Times New Roman" w:hint="eastAsia"/>
          <w:color w:val="auto"/>
          <w:szCs w:val="32"/>
        </w:rPr>
        <w:t>）和电子签章。投标人须按招标文件的规定在天津市政府采购中心招投标系统中提交网上应答并上传加盖投标人电子签章的电子投标文件（以通过天津公共资源电子签章客户端正确读取签章信息为准）。</w:t>
      </w:r>
    </w:p>
    <w:p w:rsidR="00DC02DB" w:rsidRDefault="008178A3">
      <w:pPr>
        <w:pStyle w:val="Default"/>
        <w:spacing w:line="360" w:lineRule="auto"/>
        <w:ind w:firstLineChars="200" w:firstLine="480"/>
        <w:jc w:val="both"/>
        <w:rPr>
          <w:rFonts w:ascii="Times New Roman" w:eastAsia="宋体" w:hAnsi="Times New Roman" w:cs="Times New Roman"/>
          <w:color w:val="auto"/>
          <w:szCs w:val="32"/>
        </w:rPr>
      </w:pPr>
      <w:r>
        <w:rPr>
          <w:rFonts w:ascii="Times New Roman" w:eastAsia="宋体" w:hAnsi="Times New Roman" w:cs="Times New Roman"/>
          <w:color w:val="auto"/>
          <w:szCs w:val="32"/>
        </w:rPr>
        <w:t>一、项目名称和编号</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（一）项目名称：</w:t>
      </w:r>
      <w:r>
        <w:rPr>
          <w:rFonts w:ascii="Times New Roman" w:eastAsia="宋体" w:hAnsi="Times New Roman" w:cs="Times New Roman" w:hint="eastAsia"/>
          <w:color w:val="auto"/>
          <w:szCs w:val="32"/>
        </w:rPr>
        <w:t>天津中医药大学第二附属医院安检设备项目</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（二）项目编</w:t>
      </w:r>
      <w:r w:rsidRPr="007A7E01">
        <w:rPr>
          <w:rFonts w:ascii="Times New Roman" w:eastAsia="宋体" w:hAnsi="Times New Roman" w:cs="Times New Roman"/>
          <w:color w:val="auto"/>
        </w:rPr>
        <w:t>号：</w:t>
      </w:r>
      <w:r w:rsidRPr="007A7E01">
        <w:rPr>
          <w:rFonts w:ascii="Times New Roman" w:eastAsia="宋体" w:hAnsi="Times New Roman" w:cs="Times New Roman"/>
          <w:color w:val="auto"/>
        </w:rPr>
        <w:t>TGPC-202</w:t>
      </w:r>
      <w:r w:rsidRPr="007A7E01">
        <w:rPr>
          <w:rFonts w:ascii="Times New Roman" w:eastAsia="宋体" w:hAnsi="Times New Roman" w:cs="Times New Roman" w:hint="eastAsia"/>
          <w:color w:val="auto"/>
        </w:rPr>
        <w:t>5</w:t>
      </w:r>
      <w:r w:rsidRPr="007A7E01">
        <w:rPr>
          <w:rFonts w:ascii="Times New Roman" w:eastAsia="宋体" w:hAnsi="Times New Roman" w:cs="Times New Roman"/>
          <w:color w:val="auto"/>
        </w:rPr>
        <w:t>-A-0</w:t>
      </w:r>
      <w:r w:rsidR="007A7E01" w:rsidRPr="007A7E01">
        <w:rPr>
          <w:rFonts w:ascii="Times New Roman" w:eastAsia="宋体" w:hAnsi="Times New Roman" w:cs="Times New Roman" w:hint="eastAsia"/>
          <w:color w:val="auto"/>
        </w:rPr>
        <w:t>369</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二、项目内容</w:t>
      </w:r>
    </w:p>
    <w:p w:rsidR="00DC02DB" w:rsidRPr="007A7E01" w:rsidRDefault="008178A3">
      <w:pPr>
        <w:tabs>
          <w:tab w:val="left" w:pos="210"/>
        </w:tabs>
        <w:autoSpaceDE w:val="0"/>
        <w:autoSpaceDN w:val="0"/>
        <w:adjustRightInd w:val="0"/>
        <w:spacing w:line="360" w:lineRule="auto"/>
        <w:ind w:firstLineChars="200" w:firstLine="480"/>
        <w:outlineLvl w:val="0"/>
        <w:rPr>
          <w:sz w:val="24"/>
          <w:szCs w:val="24"/>
          <w:lang w:val="zh-CN"/>
        </w:rPr>
      </w:pPr>
      <w:r w:rsidRPr="007A7E01">
        <w:rPr>
          <w:rFonts w:hint="eastAsia"/>
          <w:sz w:val="24"/>
          <w:szCs w:val="24"/>
          <w:lang w:val="zh-CN"/>
        </w:rPr>
        <w:t>第一包：</w:t>
      </w:r>
      <w:r w:rsidRPr="007A7E01">
        <w:rPr>
          <w:rFonts w:hint="eastAsia"/>
          <w:sz w:val="24"/>
          <w:szCs w:val="24"/>
          <w:lang w:val="zh-CN"/>
        </w:rPr>
        <w:t>6</w:t>
      </w:r>
      <w:r w:rsidRPr="007A7E01">
        <w:rPr>
          <w:rFonts w:hint="eastAsia"/>
          <w:sz w:val="24"/>
          <w:szCs w:val="24"/>
          <w:lang w:val="zh-CN"/>
        </w:rPr>
        <w:t>550</w:t>
      </w:r>
      <w:r w:rsidRPr="007A7E01">
        <w:rPr>
          <w:rFonts w:hint="eastAsia"/>
          <w:sz w:val="24"/>
          <w:szCs w:val="24"/>
          <w:lang w:val="zh-CN"/>
        </w:rPr>
        <w:t>智能安检机</w:t>
      </w:r>
      <w:r w:rsidRPr="007A7E01">
        <w:rPr>
          <w:rFonts w:hint="eastAsia"/>
          <w:sz w:val="24"/>
          <w:szCs w:val="24"/>
          <w:lang w:val="zh-CN"/>
        </w:rPr>
        <w:t>3</w:t>
      </w:r>
      <w:r w:rsidRPr="007A7E01">
        <w:rPr>
          <w:rFonts w:hint="eastAsia"/>
          <w:sz w:val="24"/>
          <w:szCs w:val="24"/>
          <w:lang w:val="zh-CN"/>
        </w:rPr>
        <w:t>台；</w:t>
      </w:r>
      <w:r w:rsidRPr="007A7E01">
        <w:rPr>
          <w:rFonts w:hint="eastAsia"/>
          <w:sz w:val="24"/>
          <w:szCs w:val="24"/>
          <w:lang w:val="zh-CN"/>
        </w:rPr>
        <w:t>6550</w:t>
      </w:r>
      <w:r w:rsidRPr="007A7E01">
        <w:rPr>
          <w:rFonts w:hint="eastAsia"/>
          <w:sz w:val="24"/>
          <w:szCs w:val="24"/>
          <w:lang w:val="zh-CN"/>
        </w:rPr>
        <w:t>双视角操作台</w:t>
      </w:r>
      <w:r w:rsidRPr="007A7E01">
        <w:rPr>
          <w:rFonts w:hint="eastAsia"/>
          <w:sz w:val="24"/>
          <w:szCs w:val="24"/>
          <w:lang w:val="zh-CN"/>
        </w:rPr>
        <w:t>3</w:t>
      </w:r>
      <w:r w:rsidRPr="007A7E01">
        <w:rPr>
          <w:rFonts w:hint="eastAsia"/>
          <w:sz w:val="24"/>
          <w:szCs w:val="24"/>
          <w:lang w:val="zh-CN"/>
        </w:rPr>
        <w:t>套；接物架套装</w:t>
      </w:r>
      <w:r w:rsidRPr="007A7E01">
        <w:rPr>
          <w:rFonts w:hint="eastAsia"/>
          <w:sz w:val="24"/>
          <w:szCs w:val="24"/>
          <w:lang w:val="zh-CN"/>
        </w:rPr>
        <w:t>3</w:t>
      </w:r>
      <w:r w:rsidRPr="007A7E01">
        <w:rPr>
          <w:rFonts w:hint="eastAsia"/>
          <w:sz w:val="24"/>
          <w:szCs w:val="24"/>
          <w:lang w:val="zh-CN"/>
        </w:rPr>
        <w:t>套；智能安检门</w:t>
      </w:r>
      <w:r w:rsidRPr="007A7E01">
        <w:rPr>
          <w:rFonts w:hint="eastAsia"/>
          <w:sz w:val="24"/>
          <w:szCs w:val="24"/>
          <w:lang w:val="zh-CN"/>
        </w:rPr>
        <w:t>7</w:t>
      </w:r>
      <w:r w:rsidRPr="007A7E01">
        <w:rPr>
          <w:rFonts w:hint="eastAsia"/>
          <w:sz w:val="24"/>
          <w:szCs w:val="24"/>
          <w:lang w:val="zh-CN"/>
        </w:rPr>
        <w:t>台；边缘计算主机</w:t>
      </w:r>
      <w:r w:rsidRPr="007A7E01">
        <w:rPr>
          <w:rFonts w:hint="eastAsia"/>
          <w:sz w:val="24"/>
          <w:szCs w:val="24"/>
          <w:lang w:val="zh-CN"/>
        </w:rPr>
        <w:t>1</w:t>
      </w:r>
      <w:r w:rsidRPr="007A7E01">
        <w:rPr>
          <w:rFonts w:hint="eastAsia"/>
          <w:sz w:val="24"/>
          <w:szCs w:val="24"/>
          <w:lang w:val="zh-CN"/>
        </w:rPr>
        <w:t>台；台式液体探测仪</w:t>
      </w:r>
      <w:r w:rsidRPr="007A7E01">
        <w:rPr>
          <w:rFonts w:hint="eastAsia"/>
          <w:sz w:val="24"/>
          <w:szCs w:val="24"/>
          <w:lang w:val="zh-CN"/>
        </w:rPr>
        <w:t>3</w:t>
      </w:r>
      <w:r w:rsidRPr="007A7E01">
        <w:rPr>
          <w:rFonts w:hint="eastAsia"/>
          <w:sz w:val="24"/>
          <w:szCs w:val="24"/>
          <w:lang w:val="zh-CN"/>
        </w:rPr>
        <w:t>台；手持金属探测棒</w:t>
      </w:r>
      <w:r w:rsidRPr="007A7E01">
        <w:rPr>
          <w:rFonts w:hint="eastAsia"/>
          <w:sz w:val="24"/>
          <w:szCs w:val="24"/>
          <w:lang w:val="zh-CN"/>
        </w:rPr>
        <w:t>14</w:t>
      </w:r>
      <w:r w:rsidRPr="007A7E01">
        <w:rPr>
          <w:rFonts w:hint="eastAsia"/>
          <w:sz w:val="24"/>
          <w:szCs w:val="24"/>
          <w:lang w:val="zh-CN"/>
        </w:rPr>
        <w:t>把；防爆罐</w:t>
      </w:r>
      <w:r w:rsidRPr="007A7E01">
        <w:rPr>
          <w:rFonts w:hint="eastAsia"/>
          <w:sz w:val="24"/>
          <w:szCs w:val="24"/>
          <w:lang w:val="zh-CN"/>
        </w:rPr>
        <w:t>2</w:t>
      </w:r>
      <w:r w:rsidRPr="007A7E01">
        <w:rPr>
          <w:rFonts w:hint="eastAsia"/>
          <w:sz w:val="24"/>
          <w:szCs w:val="24"/>
          <w:lang w:val="zh-CN"/>
        </w:rPr>
        <w:t>个；安检复检工作台</w:t>
      </w:r>
      <w:r w:rsidRPr="007A7E01">
        <w:rPr>
          <w:rFonts w:hint="eastAsia"/>
          <w:sz w:val="24"/>
          <w:szCs w:val="24"/>
          <w:lang w:val="zh-CN"/>
        </w:rPr>
        <w:t>3</w:t>
      </w:r>
      <w:r w:rsidRPr="007A7E01">
        <w:rPr>
          <w:rFonts w:hint="eastAsia"/>
          <w:sz w:val="24"/>
          <w:szCs w:val="24"/>
          <w:lang w:val="zh-CN"/>
        </w:rPr>
        <w:t>台；危险品储物柜</w:t>
      </w:r>
      <w:r w:rsidRPr="007A7E01">
        <w:rPr>
          <w:rFonts w:hint="eastAsia"/>
          <w:sz w:val="24"/>
          <w:szCs w:val="24"/>
          <w:lang w:val="zh-CN"/>
        </w:rPr>
        <w:t>6</w:t>
      </w:r>
      <w:r w:rsidRPr="007A7E01">
        <w:rPr>
          <w:rFonts w:hint="eastAsia"/>
          <w:sz w:val="24"/>
          <w:szCs w:val="24"/>
          <w:lang w:val="zh-CN"/>
        </w:rPr>
        <w:t>组（采购需求详见附件），合同履行期限：</w:t>
      </w:r>
      <w:r w:rsidRPr="007A7E01">
        <w:rPr>
          <w:rFonts w:hint="eastAsia"/>
          <w:bCs/>
          <w:sz w:val="24"/>
        </w:rPr>
        <w:t>签订合同之日起</w:t>
      </w:r>
      <w:r w:rsidRPr="007A7E01">
        <w:rPr>
          <w:rFonts w:hint="eastAsia"/>
          <w:bCs/>
          <w:sz w:val="24"/>
        </w:rPr>
        <w:t>15</w:t>
      </w:r>
      <w:r w:rsidRPr="007A7E01">
        <w:rPr>
          <w:rFonts w:hint="eastAsia"/>
          <w:bCs/>
          <w:sz w:val="24"/>
        </w:rPr>
        <w:t>日内全部设备到场并安装调试完毕。</w:t>
      </w:r>
    </w:p>
    <w:p w:rsidR="00DC02DB" w:rsidRPr="007A7E01" w:rsidRDefault="008178A3">
      <w:pPr>
        <w:tabs>
          <w:tab w:val="left" w:pos="210"/>
        </w:tabs>
        <w:autoSpaceDE w:val="0"/>
        <w:autoSpaceDN w:val="0"/>
        <w:adjustRightInd w:val="0"/>
        <w:spacing w:line="360" w:lineRule="auto"/>
        <w:ind w:firstLineChars="200" w:firstLine="480"/>
        <w:outlineLvl w:val="0"/>
        <w:rPr>
          <w:strike/>
          <w:sz w:val="24"/>
          <w:szCs w:val="24"/>
        </w:rPr>
      </w:pPr>
      <w:r w:rsidRPr="007A7E01">
        <w:rPr>
          <w:sz w:val="24"/>
          <w:szCs w:val="24"/>
          <w:lang w:val="zh-CN"/>
        </w:rPr>
        <w:t>本项目</w:t>
      </w:r>
      <w:r w:rsidRPr="007A7E01">
        <w:rPr>
          <w:rFonts w:hint="eastAsia"/>
          <w:sz w:val="24"/>
          <w:szCs w:val="24"/>
          <w:lang w:val="zh-CN"/>
        </w:rPr>
        <w:t>不接受进口产品投标。</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三、项目预算</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hint="eastAsia"/>
          <w:color w:val="auto"/>
        </w:rPr>
        <w:t>第一包：</w:t>
      </w:r>
      <w:r w:rsidRPr="007A7E01">
        <w:rPr>
          <w:rFonts w:ascii="Times New Roman" w:eastAsia="宋体" w:hAnsi="Times New Roman" w:cs="Times New Roman"/>
          <w:color w:val="auto"/>
        </w:rPr>
        <w:t>1190000</w:t>
      </w:r>
      <w:r w:rsidRPr="007A7E01">
        <w:rPr>
          <w:rFonts w:ascii="Times New Roman" w:eastAsia="宋体" w:hAnsi="Times New Roman" w:cs="Times New Roman" w:hint="eastAsia"/>
          <w:color w:val="auto"/>
        </w:rPr>
        <w:t>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四</w:t>
      </w:r>
      <w:r>
        <w:rPr>
          <w:rFonts w:ascii="Times New Roman" w:eastAsia="宋体" w:hAnsi="Times New Roman" w:cs="Times New Roman"/>
          <w:color w:val="auto"/>
        </w:rPr>
        <w:t>、</w:t>
      </w:r>
      <w:r>
        <w:rPr>
          <w:rFonts w:ascii="Times New Roman" w:eastAsia="宋体" w:hAnsi="Times New Roman" w:cs="Times New Roman"/>
        </w:rPr>
        <w:t>供应商资格要求（实质性要求）</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（一）投标人须具备《辐射安全许可证》（种类和范围至少包含销售</w:t>
      </w:r>
      <w:r>
        <w:rPr>
          <w:rFonts w:ascii="Times New Roman" w:eastAsia="宋体" w:hAnsi="Times New Roman" w:cs="Times New Roman" w:hint="eastAsia"/>
          <w:color w:val="auto"/>
        </w:rPr>
        <w:t>III</w:t>
      </w:r>
      <w:r>
        <w:rPr>
          <w:rFonts w:ascii="Times New Roman" w:eastAsia="宋体" w:hAnsi="Times New Roman" w:cs="Times New Roman" w:hint="eastAsia"/>
          <w:color w:val="auto"/>
        </w:rPr>
        <w:t>类射</w:t>
      </w:r>
      <w:r>
        <w:rPr>
          <w:rFonts w:ascii="Times New Roman" w:eastAsia="宋体" w:hAnsi="Times New Roman" w:cs="Times New Roman" w:hint="eastAsia"/>
          <w:color w:val="auto"/>
        </w:rPr>
        <w:t>线装置），提供其证书扫描件。</w:t>
      </w:r>
    </w:p>
    <w:p w:rsidR="00DC02DB" w:rsidRDefault="008178A3">
      <w:pPr>
        <w:pStyle w:val="Default"/>
        <w:spacing w:line="360" w:lineRule="auto"/>
        <w:ind w:firstLineChars="200" w:firstLine="480"/>
        <w:rPr>
          <w:rFonts w:ascii="Times New Roman" w:eastAsia="宋体" w:hAnsi="Times New Roman" w:cs="Times New Roman"/>
          <w:color w:val="auto"/>
        </w:rPr>
      </w:pPr>
      <w:bookmarkStart w:id="1" w:name="_Toc412903615"/>
      <w:r>
        <w:rPr>
          <w:rFonts w:ascii="Times New Roman" w:eastAsia="宋体" w:hAnsi="Times New Roman" w:cs="Times New Roman" w:hint="eastAsia"/>
          <w:color w:val="auto"/>
        </w:rPr>
        <w:t>（二）投标人须具备《中华人民共和国政府采购法》第二十二条第一款规定的条件，提供以下材料：</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1. </w:t>
      </w:r>
      <w:r>
        <w:rPr>
          <w:rFonts w:ascii="Times New Roman" w:eastAsia="宋体" w:hAnsi="Times New Roman" w:cs="Times New Roman" w:hint="eastAsia"/>
          <w:color w:val="auto"/>
        </w:rPr>
        <w:t>营业执照副本或事业单位法人证书或民办非企业单位登记证书或社会团体法人登记证书或基金会法人登记证书扫描件或自然人的身份证明扫描件。</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财务状况报告等相关材料：</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lastRenderedPageBreak/>
        <w:t>A.</w:t>
      </w:r>
      <w:r>
        <w:rPr>
          <w:rFonts w:ascii="Times New Roman" w:eastAsia="宋体" w:hAnsi="Times New Roman" w:cs="Times New Roman" w:hint="eastAsia"/>
          <w:color w:val="auto"/>
        </w:rPr>
        <w:t>经第三方会计师事务所审计的</w:t>
      </w:r>
      <w:r>
        <w:rPr>
          <w:rFonts w:ascii="Times New Roman" w:eastAsia="宋体" w:hAnsi="Times New Roman" w:cs="Times New Roman" w:hint="eastAsia"/>
          <w:color w:val="auto"/>
        </w:rPr>
        <w:t>2024</w:t>
      </w:r>
      <w:r>
        <w:rPr>
          <w:rFonts w:ascii="Times New Roman" w:eastAsia="宋体" w:hAnsi="Times New Roman" w:cs="Times New Roman" w:hint="eastAsia"/>
          <w:color w:val="auto"/>
        </w:rPr>
        <w:t>年度财务报告扫描件。</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B. </w:t>
      </w:r>
      <w:r>
        <w:rPr>
          <w:rFonts w:ascii="Times New Roman" w:eastAsia="宋体" w:hAnsi="Times New Roman" w:cs="Times New Roman" w:hint="eastAsia"/>
          <w:color w:val="auto"/>
        </w:rPr>
        <w:t>具有良好的商业信誉和健全的财务会计制度的书面声明。</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注：</w:t>
      </w:r>
      <w:r>
        <w:rPr>
          <w:rFonts w:ascii="Times New Roman" w:eastAsia="宋体" w:hAnsi="Times New Roman" w:cs="Times New Roman" w:hint="eastAsia"/>
          <w:color w:val="auto"/>
        </w:rPr>
        <w:t>A</w:t>
      </w:r>
      <w:r>
        <w:rPr>
          <w:rFonts w:ascii="Times New Roman" w:eastAsia="宋体" w:hAnsi="Times New Roman" w:cs="Times New Roman" w:hint="eastAsia"/>
          <w:color w:val="auto"/>
        </w:rPr>
        <w:t>、</w:t>
      </w:r>
      <w:r>
        <w:rPr>
          <w:rFonts w:ascii="Times New Roman" w:eastAsia="宋体" w:hAnsi="Times New Roman" w:cs="Times New Roman" w:hint="eastAsia"/>
          <w:color w:val="auto"/>
        </w:rPr>
        <w:t>B</w:t>
      </w:r>
      <w:r>
        <w:rPr>
          <w:rFonts w:ascii="Times New Roman" w:eastAsia="宋体" w:hAnsi="Times New Roman" w:cs="Times New Roman" w:hint="eastAsia"/>
          <w:color w:val="auto"/>
        </w:rPr>
        <w:t>两项提供任意一项均可。</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3. </w:t>
      </w:r>
      <w:r>
        <w:rPr>
          <w:rFonts w:ascii="Times New Roman" w:eastAsia="宋体" w:hAnsi="Times New Roman" w:cs="Times New Roman" w:hint="eastAsia"/>
          <w:color w:val="auto"/>
        </w:rPr>
        <w:t>依法缴纳税收和社会保障资金的书面声明。</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4. </w:t>
      </w:r>
      <w:r>
        <w:rPr>
          <w:rFonts w:ascii="Times New Roman" w:eastAsia="宋体" w:hAnsi="Times New Roman" w:cs="Times New Roman" w:hint="eastAsia"/>
          <w:color w:val="auto"/>
        </w:rPr>
        <w:t>投标截止日前</w:t>
      </w:r>
      <w:r>
        <w:rPr>
          <w:rFonts w:ascii="Times New Roman" w:eastAsia="宋体" w:hAnsi="Times New Roman" w:cs="Times New Roman" w:hint="eastAsia"/>
          <w:color w:val="auto"/>
        </w:rPr>
        <w:t>3</w:t>
      </w:r>
      <w:r>
        <w:rPr>
          <w:rFonts w:ascii="Times New Roman" w:eastAsia="宋体" w:hAnsi="Times New Roman" w:cs="Times New Roman" w:hint="eastAsia"/>
          <w:color w:val="auto"/>
        </w:rPr>
        <w:t>年在经营活动中没有重大违法记录的书面</w:t>
      </w:r>
      <w:r>
        <w:rPr>
          <w:rFonts w:ascii="Times New Roman" w:eastAsia="宋体" w:hAnsi="Times New Roman" w:cs="Times New Roman" w:hint="eastAsia"/>
          <w:color w:val="auto"/>
        </w:rPr>
        <w:t>声明（截至开标日成立不足</w:t>
      </w:r>
      <w:r>
        <w:rPr>
          <w:rFonts w:ascii="Times New Roman" w:eastAsia="宋体" w:hAnsi="Times New Roman" w:cs="Times New Roman" w:hint="eastAsia"/>
          <w:color w:val="auto"/>
        </w:rPr>
        <w:t>3</w:t>
      </w:r>
      <w:r>
        <w:rPr>
          <w:rFonts w:ascii="Times New Roman" w:eastAsia="宋体" w:hAnsi="Times New Roman" w:cs="Times New Roman" w:hint="eastAsia"/>
          <w:color w:val="auto"/>
        </w:rPr>
        <w:t>年的供应商可提供自成立以来无重大违法记录的书面声明）。</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5. </w:t>
      </w:r>
      <w:r>
        <w:rPr>
          <w:rFonts w:ascii="Times New Roman" w:eastAsia="宋体" w:hAnsi="Times New Roman" w:cs="Times New Roman" w:hint="eastAsia"/>
          <w:color w:val="auto"/>
        </w:rPr>
        <w:t>提交具备履行合同所必需的设备和专业技术能力证明材料。</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（三）本项目不接受联合体投标。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五</w:t>
      </w:r>
      <w:r>
        <w:rPr>
          <w:rFonts w:ascii="Times New Roman" w:eastAsia="宋体" w:hAnsi="Times New Roman" w:cs="Times New Roman"/>
          <w:color w:val="auto"/>
        </w:rPr>
        <w:t>、项目需要落实的政府采购政策</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（一）全部货物均由小</w:t>
      </w:r>
      <w:proofErr w:type="gramStart"/>
      <w:r>
        <w:rPr>
          <w:rFonts w:ascii="Times New Roman" w:eastAsia="宋体" w:hAnsi="Times New Roman" w:cs="Times New Roman" w:hint="eastAsia"/>
          <w:color w:val="auto"/>
        </w:rPr>
        <w:t>微企业</w:t>
      </w:r>
      <w:proofErr w:type="gramEnd"/>
      <w:r>
        <w:rPr>
          <w:rFonts w:ascii="Times New Roman" w:eastAsia="宋体" w:hAnsi="Times New Roman" w:cs="Times New Roman" w:hint="eastAsia"/>
          <w:color w:val="auto"/>
        </w:rPr>
        <w:t>制造的，对符合规定的小</w:t>
      </w:r>
      <w:proofErr w:type="gramStart"/>
      <w:r>
        <w:rPr>
          <w:rFonts w:ascii="Times New Roman" w:eastAsia="宋体" w:hAnsi="Times New Roman" w:cs="Times New Roman" w:hint="eastAsia"/>
          <w:color w:val="auto"/>
        </w:rPr>
        <w:t>微企业</w:t>
      </w:r>
      <w:proofErr w:type="gramEnd"/>
      <w:r>
        <w:rPr>
          <w:rFonts w:ascii="Times New Roman" w:eastAsia="宋体" w:hAnsi="Times New Roman" w:cs="Times New Roman" w:hint="eastAsia"/>
          <w:color w:val="auto"/>
        </w:rPr>
        <w:t>制造的产品报价给予</w:t>
      </w:r>
      <w:r>
        <w:rPr>
          <w:rFonts w:ascii="Times New Roman" w:eastAsia="宋体" w:hAnsi="Times New Roman" w:cs="Times New Roman" w:hint="eastAsia"/>
          <w:color w:val="auto"/>
        </w:rPr>
        <w:t>20%</w:t>
      </w:r>
      <w:r>
        <w:rPr>
          <w:rFonts w:ascii="Times New Roman" w:eastAsia="宋体" w:hAnsi="Times New Roman" w:cs="Times New Roman" w:hint="eastAsia"/>
          <w:color w:val="auto"/>
        </w:rPr>
        <w:t>的扣除。货物既有小</w:t>
      </w:r>
      <w:proofErr w:type="gramStart"/>
      <w:r>
        <w:rPr>
          <w:rFonts w:ascii="Times New Roman" w:eastAsia="宋体" w:hAnsi="Times New Roman" w:cs="Times New Roman" w:hint="eastAsia"/>
          <w:color w:val="auto"/>
        </w:rPr>
        <w:t>微企业</w:t>
      </w:r>
      <w:proofErr w:type="gramEnd"/>
      <w:r>
        <w:rPr>
          <w:rFonts w:ascii="Times New Roman" w:eastAsia="宋体" w:hAnsi="Times New Roman" w:cs="Times New Roman" w:hint="eastAsia"/>
          <w:color w:val="auto"/>
        </w:rPr>
        <w:t>制造的货物，也有大中企业制造的货物，不享受此扶持政策。</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（二）根据财政部发布的《关于政府采购支持监狱企业发展有关问题的通知》规定，监狱企业视同小微企业。</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（三）根据财政部、民政部、中国残疾人联合会发布的《关于促进残疾人就业政府采购政策的通知》规定，残疾人福利性单位视同小微企业。</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注：中小</w:t>
      </w:r>
      <w:proofErr w:type="gramStart"/>
      <w:r>
        <w:rPr>
          <w:rFonts w:ascii="Times New Roman" w:eastAsia="宋体" w:hAnsi="Times New Roman" w:cs="Times New Roman"/>
          <w:color w:val="auto"/>
        </w:rPr>
        <w:t>微企业</w:t>
      </w:r>
      <w:proofErr w:type="gramEnd"/>
      <w:r>
        <w:rPr>
          <w:rFonts w:ascii="Times New Roman" w:eastAsia="宋体" w:hAnsi="Times New Roman" w:cs="Times New Roman"/>
          <w:color w:val="auto"/>
        </w:rPr>
        <w:t>以投标人填写的《中小企业声明函》为判定标准，残疾人福利性单位以投标人填写的《残疾人福利性单位声明函》为判定标准，监狱企业须投标人提供由省级以上监狱管理局、戒毒管理局（含新疆生产建设兵团）出具的属于监狱企业的证明文件，否则不予认定。以上政策不重复享受。</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（四）涉及商品包装或快递包装的，按照《财政部办公厅、生态环境部办公厅、国家邮政局办公室关于印发</w:t>
      </w:r>
      <w:r>
        <w:rPr>
          <w:rFonts w:ascii="Times New Roman" w:eastAsia="宋体" w:hAnsi="Times New Roman" w:cs="Times New Roman"/>
          <w:color w:val="auto"/>
        </w:rPr>
        <w:t>&lt;</w:t>
      </w:r>
      <w:r>
        <w:rPr>
          <w:rFonts w:ascii="Times New Roman" w:eastAsia="宋体" w:hAnsi="Times New Roman" w:cs="Times New Roman"/>
          <w:color w:val="auto"/>
        </w:rPr>
        <w:t>商品包装政府采购需求标准</w:t>
      </w:r>
      <w:r>
        <w:rPr>
          <w:rFonts w:ascii="Times New Roman" w:eastAsia="宋体" w:hAnsi="Times New Roman" w:cs="Times New Roman"/>
          <w:color w:val="auto"/>
        </w:rPr>
        <w:t>（试行）</w:t>
      </w:r>
      <w:r>
        <w:rPr>
          <w:rFonts w:ascii="Times New Roman" w:eastAsia="宋体" w:hAnsi="Times New Roman" w:cs="Times New Roman"/>
          <w:color w:val="auto"/>
        </w:rPr>
        <w:t>&gt;</w:t>
      </w:r>
      <w:r>
        <w:rPr>
          <w:rFonts w:ascii="Times New Roman" w:eastAsia="宋体" w:hAnsi="Times New Roman" w:cs="Times New Roman"/>
          <w:color w:val="auto"/>
        </w:rPr>
        <w:t>、</w:t>
      </w:r>
      <w:r>
        <w:rPr>
          <w:rFonts w:ascii="Times New Roman" w:eastAsia="宋体" w:hAnsi="Times New Roman" w:cs="Times New Roman"/>
          <w:color w:val="auto"/>
        </w:rPr>
        <w:t>&lt;</w:t>
      </w:r>
      <w:r>
        <w:rPr>
          <w:rFonts w:ascii="Times New Roman" w:eastAsia="宋体" w:hAnsi="Times New Roman" w:cs="Times New Roman"/>
          <w:color w:val="auto"/>
        </w:rPr>
        <w:t>快递包装政府采购需求标准（试行）</w:t>
      </w:r>
      <w:r>
        <w:rPr>
          <w:rFonts w:ascii="Times New Roman" w:eastAsia="宋体" w:hAnsi="Times New Roman" w:cs="Times New Roman"/>
          <w:color w:val="auto"/>
        </w:rPr>
        <w:t>&gt;</w:t>
      </w:r>
      <w:r>
        <w:rPr>
          <w:rFonts w:ascii="Times New Roman" w:eastAsia="宋体" w:hAnsi="Times New Roman" w:cs="Times New Roman"/>
          <w:color w:val="auto"/>
        </w:rPr>
        <w:t>的通知》（财办库〔</w:t>
      </w:r>
      <w:r>
        <w:rPr>
          <w:rFonts w:ascii="Times New Roman" w:eastAsia="宋体" w:hAnsi="Times New Roman" w:cs="Times New Roman"/>
          <w:color w:val="auto"/>
        </w:rPr>
        <w:t>2020</w:t>
      </w:r>
      <w:r>
        <w:rPr>
          <w:rFonts w:ascii="Times New Roman" w:eastAsia="宋体" w:hAnsi="Times New Roman" w:cs="Times New Roman"/>
          <w:color w:val="auto"/>
        </w:rPr>
        <w:t>〕</w:t>
      </w:r>
      <w:r>
        <w:rPr>
          <w:rFonts w:ascii="Times New Roman" w:eastAsia="宋体" w:hAnsi="Times New Roman" w:cs="Times New Roman"/>
          <w:color w:val="auto"/>
        </w:rPr>
        <w:t>123</w:t>
      </w:r>
      <w:r>
        <w:rPr>
          <w:rFonts w:ascii="Times New Roman" w:eastAsia="宋体" w:hAnsi="Times New Roman" w:cs="Times New Roman"/>
          <w:color w:val="auto"/>
        </w:rPr>
        <w:t>号）要求执行。</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（五）按照《财政部关于在政府采购活动中查询及使用信用记录有关问题的通知》（财库〔</w:t>
      </w:r>
      <w:r>
        <w:rPr>
          <w:rFonts w:ascii="Times New Roman" w:eastAsia="宋体" w:hAnsi="Times New Roman" w:cs="Times New Roman"/>
          <w:color w:val="auto"/>
        </w:rPr>
        <w:t>2016</w:t>
      </w:r>
      <w:r>
        <w:rPr>
          <w:rFonts w:ascii="Times New Roman" w:eastAsia="宋体" w:hAnsi="Times New Roman" w:cs="Times New Roman"/>
          <w:color w:val="auto"/>
        </w:rPr>
        <w:t>〕</w:t>
      </w:r>
      <w:r>
        <w:rPr>
          <w:rFonts w:ascii="Times New Roman" w:eastAsia="宋体" w:hAnsi="Times New Roman" w:cs="Times New Roman"/>
          <w:color w:val="auto"/>
        </w:rPr>
        <w:t>125</w:t>
      </w:r>
      <w:r>
        <w:rPr>
          <w:rFonts w:ascii="Times New Roman" w:eastAsia="宋体" w:hAnsi="Times New Roman" w:cs="Times New Roman"/>
          <w:color w:val="auto"/>
        </w:rPr>
        <w:t>号）的要求，根据开标当日解密截止时间</w:t>
      </w:r>
      <w:r>
        <w:rPr>
          <w:rFonts w:ascii="Times New Roman" w:eastAsia="宋体" w:hAnsi="Times New Roman" w:cs="Times New Roman"/>
          <w:color w:val="auto"/>
        </w:rPr>
        <w:t>“</w:t>
      </w:r>
      <w:r>
        <w:rPr>
          <w:rFonts w:ascii="Times New Roman" w:eastAsia="宋体" w:hAnsi="Times New Roman" w:cs="Times New Roman"/>
          <w:color w:val="auto"/>
        </w:rPr>
        <w:t>信用中国</w:t>
      </w:r>
      <w:r>
        <w:rPr>
          <w:rFonts w:ascii="Times New Roman" w:eastAsia="宋体" w:hAnsi="Times New Roman" w:cs="Times New Roman"/>
          <w:color w:val="auto"/>
        </w:rPr>
        <w:t>”</w:t>
      </w:r>
      <w:r>
        <w:rPr>
          <w:rFonts w:ascii="Times New Roman" w:eastAsia="宋体" w:hAnsi="Times New Roman" w:cs="Times New Roman"/>
          <w:color w:val="auto"/>
        </w:rPr>
        <w:t>网站（</w:t>
      </w:r>
      <w:r>
        <w:rPr>
          <w:rFonts w:ascii="Times New Roman" w:eastAsia="宋体" w:hAnsi="Times New Roman" w:cs="Times New Roman"/>
          <w:color w:val="auto"/>
        </w:rPr>
        <w:t>www.creditchina.gov.cn</w:t>
      </w:r>
      <w:r>
        <w:rPr>
          <w:rFonts w:ascii="Times New Roman" w:eastAsia="宋体" w:hAnsi="Times New Roman" w:cs="Times New Roman"/>
          <w:color w:val="auto"/>
        </w:rPr>
        <w:t>）、中国政府采购网（</w:t>
      </w:r>
      <w:r>
        <w:rPr>
          <w:rFonts w:ascii="Times New Roman" w:eastAsia="宋体" w:hAnsi="Times New Roman" w:cs="Times New Roman"/>
          <w:color w:val="auto"/>
        </w:rPr>
        <w:t>www.ccgp.gov.cn</w:t>
      </w:r>
      <w:r>
        <w:rPr>
          <w:rFonts w:ascii="Times New Roman" w:eastAsia="宋体" w:hAnsi="Times New Roman" w:cs="Times New Roman"/>
          <w:color w:val="auto"/>
        </w:rPr>
        <w:t>）的信息，对列入失信被执行人、重大税收违法案件当事人名单、政府采购严重违法失信行为记录名单及其他不符合《中华人民共和国政府采购法》第二十二条规定条件的供应商，拒绝参与政府</w:t>
      </w:r>
      <w:r>
        <w:rPr>
          <w:rFonts w:ascii="Times New Roman" w:eastAsia="宋体" w:hAnsi="Times New Roman" w:cs="Times New Roman"/>
          <w:color w:val="auto"/>
        </w:rPr>
        <w:t>采购活动，同时对信用信息查询记录和证据进行打印存档。</w:t>
      </w:r>
    </w:p>
    <w:p w:rsidR="00DC02DB" w:rsidRPr="007A7E01"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lastRenderedPageBreak/>
        <w:t>（六）</w:t>
      </w:r>
      <w:bookmarkStart w:id="2" w:name="OLE_LINK2"/>
      <w:bookmarkStart w:id="3" w:name="OLE_LINK1"/>
      <w:bookmarkStart w:id="4" w:name="OLE_LINK3"/>
      <w:r>
        <w:rPr>
          <w:rFonts w:ascii="Times New Roman" w:eastAsia="宋体" w:hAnsi="Times New Roman" w:cs="Times New Roman"/>
          <w:color w:val="auto"/>
        </w:rPr>
        <w:t>按照《关于调整优化节能产品、环境标志产品政府采购执行机制的通知》（财库〔</w:t>
      </w:r>
      <w:r>
        <w:rPr>
          <w:rFonts w:ascii="Times New Roman" w:eastAsia="宋体" w:hAnsi="Times New Roman" w:cs="Times New Roman"/>
          <w:color w:val="auto"/>
        </w:rPr>
        <w:t>2019</w:t>
      </w:r>
      <w:r>
        <w:rPr>
          <w:rFonts w:ascii="Times New Roman" w:eastAsia="宋体" w:hAnsi="Times New Roman" w:cs="Times New Roman"/>
          <w:color w:val="auto"/>
        </w:rPr>
        <w:t>〕</w:t>
      </w:r>
      <w:r>
        <w:rPr>
          <w:rFonts w:ascii="Times New Roman" w:eastAsia="宋体" w:hAnsi="Times New Roman" w:cs="Times New Roman"/>
          <w:color w:val="auto"/>
        </w:rPr>
        <w:t>9</w:t>
      </w:r>
      <w:r>
        <w:rPr>
          <w:rFonts w:ascii="Times New Roman" w:eastAsia="宋体" w:hAnsi="Times New Roman" w:cs="Times New Roman"/>
          <w:color w:val="auto"/>
        </w:rPr>
        <w:t>号）、《关于印发环境标志产品政府采购品目清单的通知》</w:t>
      </w:r>
      <w:bookmarkStart w:id="5" w:name="OLE_LINK5"/>
      <w:bookmarkStart w:id="6" w:name="OLE_LINK4"/>
      <w:r>
        <w:rPr>
          <w:rFonts w:ascii="Times New Roman" w:eastAsia="宋体" w:hAnsi="Times New Roman" w:cs="Times New Roman"/>
          <w:color w:val="auto"/>
        </w:rPr>
        <w:t>（财库〔</w:t>
      </w:r>
      <w:r>
        <w:rPr>
          <w:rFonts w:ascii="Times New Roman" w:eastAsia="宋体" w:hAnsi="Times New Roman" w:cs="Times New Roman"/>
          <w:color w:val="auto"/>
        </w:rPr>
        <w:t>2019</w:t>
      </w:r>
      <w:r>
        <w:rPr>
          <w:rFonts w:ascii="Times New Roman" w:eastAsia="宋体" w:hAnsi="Times New Roman" w:cs="Times New Roman"/>
          <w:color w:val="auto"/>
        </w:rPr>
        <w:t>〕</w:t>
      </w:r>
      <w:r>
        <w:rPr>
          <w:rFonts w:ascii="Times New Roman" w:eastAsia="宋体" w:hAnsi="Times New Roman" w:cs="Times New Roman"/>
          <w:color w:val="auto"/>
        </w:rPr>
        <w:t>18</w:t>
      </w:r>
      <w:r>
        <w:rPr>
          <w:rFonts w:ascii="Times New Roman" w:eastAsia="宋体" w:hAnsi="Times New Roman" w:cs="Times New Roman"/>
          <w:color w:val="auto"/>
        </w:rPr>
        <w:t>号）</w:t>
      </w:r>
      <w:bookmarkEnd w:id="5"/>
      <w:bookmarkEnd w:id="6"/>
      <w:r>
        <w:rPr>
          <w:rFonts w:ascii="Times New Roman" w:eastAsia="宋体" w:hAnsi="Times New Roman" w:cs="Times New Roman"/>
          <w:color w:val="auto"/>
        </w:rPr>
        <w:t>、《关于印发节能产品政府采购品目清单的通知》（财库〔</w:t>
      </w:r>
      <w:r>
        <w:rPr>
          <w:rFonts w:ascii="Times New Roman" w:eastAsia="宋体" w:hAnsi="Times New Roman" w:cs="Times New Roman"/>
          <w:color w:val="auto"/>
        </w:rPr>
        <w:t>2019</w:t>
      </w:r>
      <w:r>
        <w:rPr>
          <w:rFonts w:ascii="Times New Roman" w:eastAsia="宋体" w:hAnsi="Times New Roman" w:cs="Times New Roman"/>
          <w:color w:val="auto"/>
        </w:rPr>
        <w:t>〕</w:t>
      </w:r>
      <w:r>
        <w:rPr>
          <w:rFonts w:ascii="Times New Roman" w:eastAsia="宋体" w:hAnsi="Times New Roman" w:cs="Times New Roman"/>
          <w:color w:val="auto"/>
        </w:rPr>
        <w:t>19</w:t>
      </w:r>
      <w:r>
        <w:rPr>
          <w:rFonts w:ascii="Times New Roman" w:eastAsia="宋体" w:hAnsi="Times New Roman" w:cs="Times New Roman"/>
          <w:color w:val="auto"/>
        </w:rPr>
        <w:t>号）、《市场监管总局关于发布参与实施政府采购节能产品、环境标志产品认证机构名录的公告》（</w:t>
      </w:r>
      <w:r>
        <w:rPr>
          <w:rFonts w:ascii="Times New Roman" w:eastAsia="宋体" w:hAnsi="Times New Roman" w:cs="Times New Roman"/>
          <w:color w:val="auto"/>
        </w:rPr>
        <w:t>2019</w:t>
      </w:r>
      <w:r>
        <w:rPr>
          <w:rFonts w:ascii="Times New Roman" w:eastAsia="宋体" w:hAnsi="Times New Roman" w:cs="Times New Roman"/>
          <w:color w:val="auto"/>
        </w:rPr>
        <w:t>年第</w:t>
      </w:r>
      <w:r>
        <w:rPr>
          <w:rFonts w:ascii="Times New Roman" w:eastAsia="宋体" w:hAnsi="Times New Roman" w:cs="Times New Roman"/>
          <w:color w:val="auto"/>
        </w:rPr>
        <w:t>16</w:t>
      </w:r>
      <w:r>
        <w:rPr>
          <w:rFonts w:ascii="Times New Roman" w:eastAsia="宋体" w:hAnsi="Times New Roman" w:cs="Times New Roman"/>
          <w:color w:val="auto"/>
        </w:rPr>
        <w:t>号）等文件要求，对政府采购节能、环境标志品目清单内的产品实</w:t>
      </w:r>
      <w:r w:rsidRPr="007A7E01">
        <w:rPr>
          <w:rFonts w:ascii="Times New Roman" w:eastAsia="宋体" w:hAnsi="Times New Roman" w:cs="Times New Roman"/>
          <w:color w:val="auto"/>
        </w:rPr>
        <w:t>施优先采购和强制采购的评标方法。</w:t>
      </w:r>
      <w:bookmarkEnd w:id="2"/>
      <w:bookmarkEnd w:id="3"/>
      <w:bookmarkEnd w:id="4"/>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六、获取招标文件时间、方式</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（一）获取招标文件时间：</w:t>
      </w: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10</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21</w:t>
      </w:r>
      <w:r w:rsidRPr="007A7E01">
        <w:rPr>
          <w:rFonts w:ascii="Times New Roman" w:eastAsia="宋体" w:hAnsi="Times New Roman" w:cs="Times New Roman"/>
          <w:color w:val="auto"/>
        </w:rPr>
        <w:t>日至</w:t>
      </w: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10</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28</w:t>
      </w:r>
      <w:r w:rsidRPr="007A7E01">
        <w:rPr>
          <w:rFonts w:ascii="Times New Roman" w:eastAsia="宋体" w:hAnsi="Times New Roman" w:cs="Times New Roman"/>
          <w:color w:val="auto"/>
        </w:rPr>
        <w:t>日，每日</w:t>
      </w:r>
      <w:r w:rsidRPr="007A7E01">
        <w:rPr>
          <w:rFonts w:ascii="Times New Roman" w:eastAsia="宋体" w:hAnsi="Times New Roman" w:cs="Times New Roman"/>
          <w:color w:val="auto"/>
        </w:rPr>
        <w:t>9:00</w:t>
      </w:r>
      <w:r w:rsidRPr="007A7E01">
        <w:rPr>
          <w:rFonts w:ascii="Times New Roman" w:eastAsia="宋体" w:hAnsi="Times New Roman" w:cs="Times New Roman"/>
          <w:color w:val="auto"/>
        </w:rPr>
        <w:t>至</w:t>
      </w:r>
      <w:r w:rsidRPr="007A7E01">
        <w:rPr>
          <w:rFonts w:ascii="Times New Roman" w:eastAsia="宋体" w:hAnsi="Times New Roman" w:cs="Times New Roman"/>
          <w:color w:val="auto"/>
        </w:rPr>
        <w:t>17:00</w:t>
      </w:r>
      <w:r w:rsidRPr="007A7E01">
        <w:rPr>
          <w:rFonts w:ascii="Times New Roman" w:eastAsia="宋体" w:hAnsi="Times New Roman" w:cs="Times New Roman"/>
          <w:color w:val="auto"/>
        </w:rPr>
        <w:t>（北京时间，法定节假日除外）。</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（二）获取招标文件的方式：</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1.</w:t>
      </w:r>
      <w:r w:rsidRPr="007A7E01">
        <w:rPr>
          <w:rFonts w:ascii="Times New Roman" w:eastAsia="宋体" w:hAnsi="Times New Roman" w:cs="Times New Roman" w:hint="eastAsia"/>
          <w:color w:val="auto"/>
        </w:rPr>
        <w:t xml:space="preserve"> </w:t>
      </w:r>
      <w:r w:rsidRPr="007A7E01">
        <w:rPr>
          <w:rFonts w:ascii="Times New Roman" w:eastAsia="宋体" w:hAnsi="Times New Roman" w:cs="Times New Roman"/>
          <w:color w:val="auto"/>
        </w:rPr>
        <w:t>获取招标文件网址：使用天津数字认证有限公司发出的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数字证书（原天津市电子认证中心发出尚在有效期内的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数字证书仍可使用）登录天津市政府采购中心网（网址：</w:t>
      </w:r>
      <w:hyperlink r:id="rId13" w:history="1">
        <w:r w:rsidRPr="007A7E01">
          <w:rPr>
            <w:rStyle w:val="af0"/>
            <w:rFonts w:ascii="Times New Roman" w:eastAsia="宋体" w:hAnsi="Times New Roman" w:cs="Times New Roman" w:hint="eastAsia"/>
            <w:color w:val="auto"/>
          </w:rPr>
          <w:t>http://tjgpc.zwfwb.tj.gov.cn</w:t>
        </w:r>
      </w:hyperlink>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“网上招投标”</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“供应商登录”</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“市级集采机构入口”</w:t>
      </w:r>
      <w:r w:rsidRPr="007A7E01">
        <w:rPr>
          <w:rFonts w:ascii="Times New Roman" w:eastAsia="宋体" w:hAnsi="Times New Roman" w:cs="Times New Roman"/>
          <w:color w:val="auto"/>
        </w:rPr>
        <w:t>下载招标文件。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供应商注册、</w:t>
      </w:r>
      <w:r>
        <w:rPr>
          <w:rFonts w:ascii="Times New Roman" w:eastAsia="宋体" w:hAnsi="Times New Roman" w:cs="Times New Roman"/>
          <w:color w:val="auto"/>
        </w:rPr>
        <w:t>CA</w:t>
      </w:r>
      <w:r>
        <w:rPr>
          <w:rFonts w:ascii="Times New Roman" w:eastAsia="宋体" w:hAnsi="Times New Roman" w:cs="Times New Roman"/>
          <w:color w:val="auto"/>
        </w:rPr>
        <w:t>数字证书（</w:t>
      </w:r>
      <w:r>
        <w:rPr>
          <w:rFonts w:ascii="Times New Roman" w:eastAsia="宋体" w:hAnsi="Times New Roman" w:cs="Times New Roman"/>
          <w:color w:val="auto"/>
        </w:rPr>
        <w:t>USBKey</w:t>
      </w:r>
      <w:r>
        <w:rPr>
          <w:rFonts w:ascii="Times New Roman" w:eastAsia="宋体" w:hAnsi="Times New Roman" w:cs="Times New Roman"/>
          <w:color w:val="auto"/>
        </w:rPr>
        <w:t>）</w:t>
      </w:r>
      <w:r>
        <w:rPr>
          <w:rFonts w:ascii="Times New Roman" w:eastAsia="宋体" w:hAnsi="Times New Roman" w:cs="Times New Roman" w:hint="eastAsia"/>
          <w:color w:val="auto"/>
        </w:rPr>
        <w:t>领取、</w:t>
      </w:r>
      <w:r>
        <w:rPr>
          <w:rFonts w:ascii="Times New Roman" w:eastAsia="宋体" w:hAnsi="Times New Roman" w:hint="eastAsia"/>
          <w:color w:val="auto"/>
        </w:rPr>
        <w:t>电子签章办理</w:t>
      </w:r>
      <w:r>
        <w:rPr>
          <w:rFonts w:ascii="Times New Roman" w:eastAsia="宋体" w:hAnsi="Times New Roman" w:cs="Times New Roman" w:hint="eastAsia"/>
          <w:color w:val="auto"/>
        </w:rPr>
        <w:t>办法：</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）天津市政府采购中心网注册：登录天津市政府采购中心网（</w:t>
      </w:r>
      <w:r>
        <w:rPr>
          <w:rFonts w:ascii="Times New Roman" w:eastAsia="宋体" w:hAnsi="Times New Roman" w:cs="Times New Roman"/>
          <w:color w:val="auto"/>
        </w:rPr>
        <w:t>http://tjgpc.zwfwb.tj.gov.cn</w:t>
      </w:r>
      <w:r>
        <w:rPr>
          <w:rFonts w:ascii="Times New Roman" w:eastAsia="宋体" w:hAnsi="Times New Roman" w:cs="Times New Roman" w:hint="eastAsia"/>
          <w:color w:val="auto"/>
        </w:rPr>
        <w:t>）首页点击“用户注册维护”，填写相关内容。天津市政府采购中心</w:t>
      </w:r>
      <w:r>
        <w:rPr>
          <w:rFonts w:ascii="Times New Roman" w:eastAsia="宋体" w:hAnsi="Times New Roman" w:hint="eastAsia"/>
          <w:color w:val="auto"/>
        </w:rPr>
        <w:t>注册窗口联系电话：</w:t>
      </w:r>
      <w:r>
        <w:rPr>
          <w:rFonts w:ascii="Times New Roman" w:eastAsia="宋体" w:hAnsi="Times New Roman"/>
          <w:color w:val="auto"/>
        </w:rPr>
        <w:t>022-</w:t>
      </w:r>
      <w:r>
        <w:rPr>
          <w:rFonts w:ascii="Times New Roman" w:eastAsia="宋体" w:hAnsi="Times New Roman" w:cs="Times New Roman" w:hint="eastAsia"/>
          <w:color w:val="auto"/>
        </w:rPr>
        <w:t>24538167</w:t>
      </w:r>
      <w:r>
        <w:rPr>
          <w:rFonts w:ascii="Times New Roman" w:eastAsia="宋体" w:hAnsi="Times New Roman" w:hint="eastAsia"/>
          <w:color w:val="auto"/>
        </w:rPr>
        <w:t>。</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w:t>
      </w:r>
      <w:r>
        <w:rPr>
          <w:rFonts w:ascii="Times New Roman" w:eastAsia="宋体" w:hAnsi="Times New Roman" w:cs="Times New Roman" w:hint="eastAsia"/>
          <w:color w:val="auto"/>
        </w:rPr>
        <w:t>USBKey</w:t>
      </w:r>
      <w:r>
        <w:rPr>
          <w:rFonts w:ascii="Times New Roman" w:eastAsia="宋体" w:hAnsi="Times New Roman" w:cs="Times New Roman" w:hint="eastAsia"/>
          <w:color w:val="auto"/>
        </w:rPr>
        <w:t>）领取及</w:t>
      </w:r>
      <w:r>
        <w:rPr>
          <w:rFonts w:ascii="Times New Roman" w:eastAsia="宋体" w:hAnsi="Times New Roman" w:hint="eastAsia"/>
          <w:color w:val="auto"/>
        </w:rPr>
        <w:t>电子签章办理</w:t>
      </w:r>
      <w:r>
        <w:rPr>
          <w:rFonts w:ascii="Times New Roman" w:eastAsia="宋体" w:hAnsi="Times New Roman" w:cs="Times New Roman" w:hint="eastAsia"/>
          <w:color w:val="auto"/>
        </w:rPr>
        <w:t>：参见天津市政府采购中心网（</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服务</w:t>
      </w:r>
      <w:r w:rsidRPr="007A7E01">
        <w:rPr>
          <w:rFonts w:ascii="Times New Roman" w:eastAsia="宋体" w:hAnsi="Times New Roman" w:cs="Times New Roman" w:hint="eastAsia"/>
          <w:color w:val="auto"/>
        </w:rPr>
        <w:t>指南</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供应商注册、领取</w:t>
      </w:r>
      <w:r w:rsidRPr="007A7E01">
        <w:rPr>
          <w:rFonts w:ascii="Times New Roman" w:eastAsia="宋体" w:hAnsi="Times New Roman" w:cs="Times New Roman" w:hint="eastAsia"/>
          <w:color w:val="auto"/>
        </w:rPr>
        <w:t>CA</w:t>
      </w:r>
      <w:r w:rsidRPr="007A7E01">
        <w:rPr>
          <w:rFonts w:ascii="Times New Roman" w:eastAsia="宋体" w:hAnsi="Times New Roman" w:cs="Times New Roman" w:hint="eastAsia"/>
          <w:color w:val="auto"/>
        </w:rPr>
        <w:t>数字证书（</w:t>
      </w:r>
      <w:r w:rsidRPr="007A7E01">
        <w:rPr>
          <w:rFonts w:ascii="Times New Roman" w:eastAsia="宋体" w:hAnsi="Times New Roman" w:cs="Times New Roman" w:hint="eastAsia"/>
          <w:color w:val="auto"/>
        </w:rPr>
        <w:t>USBKey</w:t>
      </w:r>
      <w:r w:rsidRPr="007A7E01">
        <w:rPr>
          <w:rFonts w:ascii="Times New Roman" w:eastAsia="宋体" w:hAnsi="Times New Roman" w:cs="Times New Roman" w:hint="eastAsia"/>
          <w:color w:val="auto"/>
        </w:rPr>
        <w:t>）及电子</w:t>
      </w:r>
      <w:proofErr w:type="gramStart"/>
      <w:r w:rsidRPr="007A7E01">
        <w:rPr>
          <w:rFonts w:ascii="Times New Roman" w:eastAsia="宋体" w:hAnsi="Times New Roman" w:cs="Times New Roman" w:hint="eastAsia"/>
          <w:color w:val="auto"/>
        </w:rPr>
        <w:t>签章制章的</w:t>
      </w:r>
      <w:proofErr w:type="gramEnd"/>
      <w:r w:rsidRPr="007A7E01">
        <w:rPr>
          <w:rFonts w:ascii="Times New Roman" w:eastAsia="宋体" w:hAnsi="Times New Roman" w:cs="Times New Roman" w:hint="eastAsia"/>
          <w:color w:val="auto"/>
        </w:rPr>
        <w:t>流程。</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hint="eastAsia"/>
          <w:color w:val="auto"/>
        </w:rPr>
        <w:t>CA</w:t>
      </w:r>
      <w:r w:rsidRPr="007A7E01">
        <w:rPr>
          <w:rFonts w:ascii="Times New Roman" w:eastAsia="宋体" w:hAnsi="Times New Roman" w:cs="Times New Roman" w:hint="eastAsia"/>
          <w:color w:val="auto"/>
        </w:rPr>
        <w:t>数字证书办理联系电话：</w:t>
      </w:r>
      <w:r w:rsidRPr="007A7E01">
        <w:rPr>
          <w:rFonts w:ascii="Times New Roman" w:eastAsia="宋体" w:hAnsi="Times New Roman" w:cs="Times New Roman" w:hint="eastAsia"/>
          <w:color w:val="auto"/>
        </w:rPr>
        <w:t>400-0566-110</w:t>
      </w:r>
      <w:r w:rsidRPr="007A7E01">
        <w:rPr>
          <w:rFonts w:ascii="Times New Roman" w:eastAsia="宋体" w:hAnsi="Times New Roman" w:cs="Times New Roman" w:hint="eastAsia"/>
          <w:color w:val="auto"/>
        </w:rPr>
        <w:t>或</w:t>
      </w:r>
      <w:r w:rsidRPr="007A7E01">
        <w:rPr>
          <w:rFonts w:ascii="Times New Roman" w:eastAsia="宋体" w:hAnsi="Times New Roman" w:cs="Times New Roman" w:hint="eastAsia"/>
          <w:color w:val="auto"/>
        </w:rPr>
        <w:t>022-24538059</w:t>
      </w:r>
      <w:r w:rsidRPr="007A7E01">
        <w:rPr>
          <w:rFonts w:ascii="Times New Roman" w:eastAsia="宋体" w:hAnsi="Times New Roman" w:cs="Times New Roman" w:hint="eastAsia"/>
          <w:color w:val="auto"/>
        </w:rPr>
        <w:t>。</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hint="eastAsia"/>
          <w:color w:val="auto"/>
        </w:rPr>
        <w:t>电子签章办理联系电话：</w:t>
      </w:r>
      <w:r w:rsidRPr="007A7E01">
        <w:rPr>
          <w:rFonts w:ascii="Times New Roman" w:eastAsia="宋体" w:hAnsi="Times New Roman" w:cs="Times New Roman" w:hint="eastAsia"/>
          <w:color w:val="auto"/>
        </w:rPr>
        <w:t>022-24538059</w:t>
      </w:r>
      <w:r w:rsidRPr="007A7E01">
        <w:rPr>
          <w:rFonts w:ascii="Times New Roman" w:eastAsia="宋体" w:hAnsi="Times New Roman" w:cs="Times New Roman" w:hint="eastAsia"/>
          <w:color w:val="auto"/>
        </w:rPr>
        <w:t>。</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w:t>
      </w:r>
      <w:r w:rsidRPr="007A7E01">
        <w:rPr>
          <w:rFonts w:ascii="Times New Roman" w:eastAsia="宋体" w:hAnsi="Times New Roman" w:cs="Times New Roman" w:hint="eastAsia"/>
          <w:color w:val="auto"/>
        </w:rPr>
        <w:t>三</w:t>
      </w:r>
      <w:r w:rsidRPr="007A7E01">
        <w:rPr>
          <w:rFonts w:ascii="Times New Roman" w:eastAsia="宋体" w:hAnsi="Times New Roman" w:cs="Times New Roman"/>
          <w:color w:val="auto"/>
        </w:rPr>
        <w:t>）</w:t>
      </w:r>
      <w:r w:rsidRPr="007A7E01">
        <w:rPr>
          <w:rFonts w:ascii="Times New Roman" w:eastAsia="宋体" w:hAnsi="Times New Roman" w:cs="Times New Roman" w:hint="eastAsia"/>
          <w:color w:val="auto"/>
        </w:rPr>
        <w:t>本项目不组织</w:t>
      </w:r>
      <w:r w:rsidRPr="007A7E01">
        <w:rPr>
          <w:rFonts w:ascii="Times New Roman" w:eastAsia="宋体" w:hAnsi="Times New Roman" w:cs="Times New Roman"/>
          <w:color w:val="auto"/>
        </w:rPr>
        <w:t>踏勘现场</w:t>
      </w:r>
      <w:r w:rsidRPr="007A7E01">
        <w:rPr>
          <w:rFonts w:ascii="Times New Roman" w:eastAsia="宋体" w:hAnsi="Times New Roman" w:cs="Times New Roman" w:hint="eastAsia"/>
          <w:color w:val="auto"/>
        </w:rPr>
        <w:t>。</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hint="eastAsia"/>
          <w:color w:val="auto"/>
        </w:rPr>
        <w:t>（四）本项目不组织标前答疑会。</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七、网上应答时间</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10</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21</w:t>
      </w:r>
      <w:r w:rsidRPr="007A7E01">
        <w:rPr>
          <w:rFonts w:ascii="Times New Roman" w:eastAsia="宋体" w:hAnsi="Times New Roman" w:cs="Times New Roman"/>
          <w:color w:val="auto"/>
        </w:rPr>
        <w:t>日</w:t>
      </w:r>
      <w:r w:rsidRPr="007A7E01">
        <w:rPr>
          <w:rFonts w:ascii="Times New Roman" w:eastAsia="宋体" w:hAnsi="Times New Roman" w:cs="Times New Roman"/>
          <w:color w:val="auto"/>
        </w:rPr>
        <w:t>9:00</w:t>
      </w:r>
      <w:r w:rsidRPr="007A7E01">
        <w:rPr>
          <w:rFonts w:ascii="Times New Roman" w:eastAsia="宋体" w:hAnsi="Times New Roman" w:cs="Times New Roman"/>
          <w:color w:val="auto"/>
        </w:rPr>
        <w:t>至</w:t>
      </w: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11</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12</w:t>
      </w:r>
      <w:r w:rsidRPr="007A7E01">
        <w:rPr>
          <w:rFonts w:ascii="Times New Roman" w:eastAsia="宋体" w:hAnsi="Times New Roman" w:cs="Times New Roman"/>
          <w:color w:val="auto"/>
        </w:rPr>
        <w:t>日</w:t>
      </w:r>
      <w:r w:rsidRPr="007A7E01">
        <w:rPr>
          <w:rFonts w:ascii="Times New Roman" w:eastAsia="宋体" w:hAnsi="Times New Roman" w:cs="Times New Roman"/>
          <w:color w:val="auto"/>
        </w:rPr>
        <w:t>8:30</w:t>
      </w:r>
      <w:r w:rsidRPr="007A7E01">
        <w:rPr>
          <w:rFonts w:ascii="Times New Roman" w:eastAsia="宋体" w:hAnsi="Times New Roman" w:cs="Times New Roman"/>
          <w:color w:val="auto"/>
        </w:rPr>
        <w:t>，使用天津数字认证有限公司发出的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数字证书（原天津市电子认证中心发出尚在有效期内的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数字证书仍可使用）</w:t>
      </w:r>
      <w:r w:rsidRPr="007A7E01">
        <w:rPr>
          <w:rFonts w:ascii="Times New Roman" w:eastAsia="宋体" w:hAnsi="Times New Roman" w:cs="Times New Roman" w:hint="eastAsia"/>
          <w:color w:val="auto"/>
        </w:rPr>
        <w:t>登录天津市政府采购中心网（网址：</w:t>
      </w:r>
      <w:r w:rsidRPr="007A7E01">
        <w:rPr>
          <w:rFonts w:ascii="Times New Roman" w:eastAsia="宋体" w:hAnsi="Times New Roman" w:cs="Times New Roman" w:hint="eastAsia"/>
          <w:color w:val="auto"/>
        </w:rPr>
        <w:t>http://tjgpc.zwfwb.tj.gov.cn</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“网上</w:t>
      </w:r>
      <w:r w:rsidRPr="007A7E01">
        <w:rPr>
          <w:rFonts w:ascii="Times New Roman" w:eastAsia="宋体" w:hAnsi="Times New Roman" w:cs="Times New Roman" w:hint="eastAsia"/>
          <w:color w:val="auto"/>
        </w:rPr>
        <w:lastRenderedPageBreak/>
        <w:t>招投标”</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“供应商登录”</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“市级集采机构入口”</w:t>
      </w:r>
      <w:r w:rsidRPr="007A7E01">
        <w:rPr>
          <w:rFonts w:ascii="Times New Roman" w:eastAsia="宋体" w:hAnsi="Times New Roman" w:cs="Times New Roman"/>
          <w:color w:val="auto"/>
        </w:rPr>
        <w:t>进行应答</w:t>
      </w:r>
      <w:r w:rsidRPr="007A7E01">
        <w:rPr>
          <w:rFonts w:ascii="Times New Roman" w:eastAsia="宋体" w:hAnsi="Times New Roman" w:cs="Times New Roman" w:hint="eastAsia"/>
          <w:color w:val="auto"/>
        </w:rPr>
        <w:t>并提交</w:t>
      </w:r>
      <w:r w:rsidRPr="007A7E01">
        <w:rPr>
          <w:rFonts w:ascii="Times New Roman" w:eastAsia="宋体" w:hAnsi="Times New Roman" w:cs="Times New Roman"/>
          <w:color w:val="auto"/>
        </w:rPr>
        <w:t>。</w:t>
      </w:r>
    </w:p>
    <w:p w:rsidR="00DC02DB" w:rsidRPr="007A7E01" w:rsidRDefault="008178A3">
      <w:pPr>
        <w:pStyle w:val="Default"/>
        <w:spacing w:line="360" w:lineRule="auto"/>
        <w:ind w:firstLineChars="200" w:firstLine="480"/>
        <w:rPr>
          <w:rFonts w:ascii="Times New Roman" w:eastAsia="宋体" w:hAnsi="Times New Roman" w:cs="Times New Roman"/>
          <w:color w:val="auto"/>
        </w:rPr>
      </w:pPr>
      <w:r w:rsidRPr="007A7E01">
        <w:rPr>
          <w:rFonts w:ascii="Times New Roman" w:eastAsia="宋体" w:hAnsi="Times New Roman" w:cs="Times New Roman"/>
          <w:color w:val="auto"/>
        </w:rPr>
        <w:t>网上应答帮助链接：</w:t>
      </w:r>
      <w:r w:rsidRPr="007A7E01">
        <w:rPr>
          <w:rFonts w:ascii="Times New Roman" w:eastAsia="宋体" w:hAnsi="Times New Roman" w:cs="Times New Roman"/>
          <w:color w:val="auto"/>
        </w:rPr>
        <w:t>http://tjgpc.zwfwb.tj.gov.cn/webInfo/getWebInfoListForwebInfoClass.do?fkWebInfoclassId=W008</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八、投标</w:t>
      </w:r>
      <w:r w:rsidRPr="007A7E01">
        <w:rPr>
          <w:rFonts w:ascii="Times New Roman" w:eastAsia="宋体" w:hAnsi="Times New Roman" w:cs="Times New Roman" w:hint="eastAsia"/>
          <w:color w:val="auto"/>
        </w:rPr>
        <w:t>截止</w:t>
      </w:r>
      <w:r w:rsidRPr="007A7E01">
        <w:rPr>
          <w:rFonts w:ascii="Times New Roman" w:eastAsia="宋体" w:hAnsi="Times New Roman" w:cs="Times New Roman"/>
          <w:color w:val="auto"/>
        </w:rPr>
        <w:t>时间</w:t>
      </w:r>
      <w:r w:rsidRPr="007A7E01">
        <w:rPr>
          <w:rFonts w:ascii="Times New Roman" w:eastAsia="宋体" w:hAnsi="Times New Roman" w:cs="Times New Roman" w:hint="eastAsia"/>
          <w:color w:val="auto"/>
        </w:rPr>
        <w:t>及方式</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（一）投标</w:t>
      </w:r>
      <w:r w:rsidRPr="007A7E01">
        <w:rPr>
          <w:rFonts w:ascii="Times New Roman" w:eastAsia="宋体" w:hAnsi="Times New Roman" w:cs="Times New Roman" w:hint="eastAsia"/>
          <w:color w:val="auto"/>
        </w:rPr>
        <w:t>截止</w:t>
      </w:r>
      <w:r w:rsidRPr="007A7E01">
        <w:rPr>
          <w:rFonts w:ascii="Times New Roman" w:eastAsia="宋体" w:hAnsi="Times New Roman" w:cs="Times New Roman"/>
          <w:color w:val="auto"/>
        </w:rPr>
        <w:t>时间：</w:t>
      </w: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11</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12</w:t>
      </w:r>
      <w:r w:rsidRPr="007A7E01">
        <w:rPr>
          <w:rFonts w:ascii="Times New Roman" w:eastAsia="宋体" w:hAnsi="Times New Roman" w:cs="Times New Roman"/>
          <w:color w:val="auto"/>
        </w:rPr>
        <w:t>日</w:t>
      </w:r>
      <w:r w:rsidRPr="007A7E01">
        <w:rPr>
          <w:rFonts w:ascii="Times New Roman" w:eastAsia="宋体" w:hAnsi="Times New Roman" w:cs="Times New Roman"/>
          <w:color w:val="auto"/>
        </w:rPr>
        <w:t>8:30</w:t>
      </w:r>
      <w:r w:rsidRPr="007A7E01">
        <w:rPr>
          <w:rFonts w:ascii="Times New Roman" w:eastAsia="宋体" w:hAnsi="Times New Roman" w:cs="Times New Roman" w:hint="eastAsia"/>
          <w:color w:val="auto"/>
          <w:szCs w:val="21"/>
        </w:rPr>
        <w:t>。</w:t>
      </w:r>
      <w:r w:rsidRPr="007A7E01">
        <w:rPr>
          <w:rFonts w:ascii="Times New Roman" w:eastAsia="宋体" w:hAnsi="Times New Roman" w:cs="Times New Roman"/>
          <w:color w:val="auto"/>
        </w:rPr>
        <w:t>投标截止时间前</w:t>
      </w:r>
      <w:r w:rsidRPr="007A7E01">
        <w:rPr>
          <w:rFonts w:ascii="Times New Roman" w:eastAsia="宋体" w:hAnsi="Times New Roman" w:cs="Times New Roman" w:hint="eastAsia"/>
          <w:color w:val="auto"/>
        </w:rPr>
        <w:t>提交网上应答并上传加盖投标人电子签章的电子投标文件（以通过天津公共资源电子签章客户端正确读取签章信息为准）</w:t>
      </w:r>
      <w:r w:rsidRPr="007A7E01">
        <w:rPr>
          <w:rFonts w:ascii="Times New Roman" w:eastAsia="宋体" w:hAnsi="Times New Roman" w:cs="Times New Roman"/>
          <w:color w:val="auto"/>
        </w:rPr>
        <w:t>方为有效投标。</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（二）投标</w:t>
      </w:r>
      <w:r w:rsidRPr="007A7E01">
        <w:rPr>
          <w:rFonts w:ascii="Times New Roman" w:eastAsia="宋体" w:hAnsi="Times New Roman" w:cs="Times New Roman" w:hint="eastAsia"/>
          <w:color w:val="auto"/>
        </w:rPr>
        <w:t>方式</w:t>
      </w:r>
      <w:r w:rsidRPr="007A7E01">
        <w:rPr>
          <w:rFonts w:ascii="Times New Roman" w:eastAsia="宋体" w:hAnsi="Times New Roman" w:cs="Times New Roman"/>
          <w:color w:val="auto"/>
        </w:rPr>
        <w:t>：本项目投标采用网上电子投标方式，投标人须于投标截止时间前使用天津数字认证有限公司发出的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数字证书（原天津市电子认证中心发出尚在有效期内的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数字证书仍可使用）登录</w:t>
      </w:r>
      <w:r w:rsidRPr="007A7E01">
        <w:rPr>
          <w:rFonts w:ascii="Times New Roman" w:eastAsia="宋体" w:hAnsi="Times New Roman" w:cs="Times New Roman" w:hint="eastAsia"/>
          <w:color w:val="auto"/>
        </w:rPr>
        <w:t>天津市政府采购中心网（网址：</w:t>
      </w:r>
      <w:r w:rsidRPr="007A7E01">
        <w:rPr>
          <w:rFonts w:ascii="Times New Roman" w:eastAsia="宋体" w:hAnsi="Times New Roman" w:cs="Times New Roman" w:hint="eastAsia"/>
          <w:color w:val="auto"/>
        </w:rPr>
        <w:t>http://tjgpc.zwfwb.tj.gov.cn</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“网上招投标”</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“供应商登录”</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“市级集采机构入口”提交网上应答并上传加盖投标人电子签章的电子投标文件（以通过天津公共资源电子签章客户端正确读取签章信息为准）。</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hint="eastAsia"/>
          <w:color w:val="auto"/>
        </w:rPr>
        <w:t>九</w:t>
      </w:r>
      <w:r w:rsidRPr="007A7E01">
        <w:rPr>
          <w:rFonts w:ascii="Times New Roman" w:eastAsia="宋体" w:hAnsi="Times New Roman" w:cs="Times New Roman"/>
          <w:color w:val="auto"/>
        </w:rPr>
        <w:t>、开标时间及方式</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（一）开标解密时间：</w:t>
      </w: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11</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12</w:t>
      </w:r>
      <w:r w:rsidRPr="007A7E01">
        <w:rPr>
          <w:rFonts w:ascii="Times New Roman" w:eastAsia="宋体" w:hAnsi="Times New Roman" w:cs="Times New Roman"/>
          <w:color w:val="auto"/>
        </w:rPr>
        <w:t>日</w:t>
      </w:r>
      <w:r w:rsidRPr="007A7E01">
        <w:rPr>
          <w:rFonts w:ascii="Times New Roman" w:eastAsia="宋体" w:hAnsi="Times New Roman" w:cs="Times New Roman"/>
          <w:color w:val="auto"/>
        </w:rPr>
        <w:t>8:30</w:t>
      </w:r>
      <w:r w:rsidRPr="007A7E01">
        <w:rPr>
          <w:rFonts w:ascii="Times New Roman" w:eastAsia="宋体" w:hAnsi="Times New Roman" w:cs="Times New Roman"/>
          <w:color w:val="auto"/>
        </w:rPr>
        <w:t>至</w:t>
      </w:r>
      <w:r w:rsidRPr="007A7E01">
        <w:rPr>
          <w:rFonts w:ascii="Times New Roman" w:eastAsia="宋体" w:hAnsi="Times New Roman" w:cs="Times New Roman"/>
          <w:color w:val="auto"/>
        </w:rPr>
        <w:t>9:</w:t>
      </w:r>
      <w:r w:rsidRPr="007A7E01">
        <w:rPr>
          <w:rFonts w:ascii="Times New Roman" w:eastAsia="宋体" w:hAnsi="Times New Roman" w:cs="Times New Roman" w:hint="eastAsia"/>
          <w:color w:val="auto"/>
        </w:rPr>
        <w:t>30</w:t>
      </w:r>
      <w:r w:rsidRPr="007A7E01">
        <w:rPr>
          <w:rFonts w:ascii="Times New Roman" w:eastAsia="宋体" w:hAnsi="Times New Roman" w:cs="Times New Roman"/>
          <w:color w:val="auto"/>
        </w:rPr>
        <w:t>完成开标解密的投标为有效投标。</w:t>
      </w:r>
    </w:p>
    <w:p w:rsidR="00DC02DB" w:rsidRPr="007A7E01"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（二）开标</w:t>
      </w:r>
      <w:r w:rsidRPr="007A7E01">
        <w:rPr>
          <w:rFonts w:ascii="Times New Roman" w:eastAsia="宋体" w:hAnsi="Times New Roman" w:cs="Times New Roman" w:hint="eastAsia"/>
          <w:color w:val="auto"/>
        </w:rPr>
        <w:t>解密方式</w:t>
      </w:r>
      <w:r w:rsidRPr="007A7E01">
        <w:rPr>
          <w:rFonts w:ascii="Times New Roman" w:eastAsia="宋体" w:hAnsi="Times New Roman" w:cs="Times New Roman"/>
          <w:color w:val="auto"/>
        </w:rPr>
        <w:t>：本项目采用网上开标方式，投标人须于</w:t>
      </w:r>
      <w:r w:rsidRPr="007A7E01">
        <w:rPr>
          <w:rFonts w:ascii="Times New Roman" w:eastAsia="宋体" w:hAnsi="Times New Roman" w:cs="Times New Roman" w:hint="eastAsia"/>
          <w:color w:val="auto"/>
        </w:rPr>
        <w:t>规定时间</w:t>
      </w:r>
      <w:r w:rsidRPr="007A7E01">
        <w:rPr>
          <w:rFonts w:ascii="Times New Roman" w:eastAsia="宋体" w:hAnsi="Times New Roman" w:cs="Times New Roman"/>
          <w:color w:val="auto"/>
        </w:rPr>
        <w:t>内使用天津数字认证有限公司发出的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数字证书（原天津市电子认证中心发出尚在有效期内的</w:t>
      </w:r>
      <w:r w:rsidRPr="007A7E01">
        <w:rPr>
          <w:rFonts w:ascii="Times New Roman" w:eastAsia="宋体" w:hAnsi="Times New Roman" w:cs="Times New Roman"/>
          <w:color w:val="auto"/>
        </w:rPr>
        <w:t>CA</w:t>
      </w:r>
      <w:r w:rsidRPr="007A7E01">
        <w:rPr>
          <w:rFonts w:ascii="Times New Roman" w:eastAsia="宋体" w:hAnsi="Times New Roman" w:cs="Times New Roman"/>
          <w:color w:val="auto"/>
        </w:rPr>
        <w:t>数字证书仍可使用）</w:t>
      </w:r>
      <w:r w:rsidRPr="007A7E01">
        <w:rPr>
          <w:rFonts w:ascii="Times New Roman" w:eastAsia="宋体" w:hAnsi="Times New Roman" w:cs="Times New Roman" w:hint="eastAsia"/>
          <w:color w:val="auto"/>
        </w:rPr>
        <w:t>登录天津市政府采购中心网（网址：</w:t>
      </w:r>
      <w:r w:rsidRPr="007A7E01">
        <w:rPr>
          <w:rFonts w:ascii="Times New Roman" w:eastAsia="宋体" w:hAnsi="Times New Roman" w:cs="Times New Roman" w:hint="eastAsia"/>
          <w:color w:val="auto"/>
        </w:rPr>
        <w:t>http://tjgpc.zwfwb.tj.gov.cn</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“网上招投标”</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“供应商登录”</w:t>
      </w:r>
      <w:r w:rsidRPr="007A7E01">
        <w:rPr>
          <w:rFonts w:ascii="Times New Roman" w:eastAsia="宋体" w:hAnsi="Times New Roman" w:cs="Times New Roman" w:hint="eastAsia"/>
          <w:color w:val="auto"/>
        </w:rPr>
        <w:t>-</w:t>
      </w:r>
      <w:r w:rsidRPr="007A7E01">
        <w:rPr>
          <w:rFonts w:ascii="Times New Roman" w:eastAsia="宋体" w:hAnsi="Times New Roman" w:cs="Times New Roman" w:hint="eastAsia"/>
          <w:color w:val="auto"/>
        </w:rPr>
        <w:t>“市级集采机构入口”</w:t>
      </w:r>
      <w:r w:rsidRPr="007A7E01">
        <w:rPr>
          <w:rFonts w:ascii="Times New Roman" w:eastAsia="宋体" w:hAnsi="Times New Roman" w:cs="Times New Roman"/>
          <w:color w:val="auto"/>
        </w:rPr>
        <w:t>完成开标解密。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sidRPr="007A7E01">
        <w:rPr>
          <w:rFonts w:ascii="Times New Roman" w:eastAsia="宋体" w:hAnsi="Times New Roman" w:cs="Times New Roman"/>
          <w:color w:val="auto"/>
        </w:rPr>
        <w:t>（三）网上开标公示时间：</w:t>
      </w: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11</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12</w:t>
      </w:r>
      <w:r w:rsidRPr="007A7E01">
        <w:rPr>
          <w:rFonts w:ascii="Times New Roman" w:eastAsia="宋体" w:hAnsi="Times New Roman" w:cs="Times New Roman"/>
          <w:color w:val="auto"/>
        </w:rPr>
        <w:t>日</w:t>
      </w:r>
      <w:r w:rsidRPr="007A7E01">
        <w:rPr>
          <w:rFonts w:ascii="Times New Roman" w:eastAsia="宋体" w:hAnsi="Times New Roman" w:cs="Times New Roman"/>
          <w:color w:val="auto"/>
        </w:rPr>
        <w:t>9:</w:t>
      </w:r>
      <w:r w:rsidRPr="007A7E01">
        <w:rPr>
          <w:rFonts w:ascii="Times New Roman" w:eastAsia="宋体" w:hAnsi="Times New Roman" w:cs="Times New Roman" w:hint="eastAsia"/>
          <w:color w:val="auto"/>
        </w:rPr>
        <w:t>30</w:t>
      </w:r>
      <w:r w:rsidRPr="007A7E01">
        <w:rPr>
          <w:rFonts w:ascii="Times New Roman" w:eastAsia="宋体" w:hAnsi="Times New Roman" w:cs="Times New Roman"/>
          <w:color w:val="auto"/>
        </w:rPr>
        <w:t>至</w:t>
      </w:r>
      <w:r w:rsidRPr="007A7E01">
        <w:rPr>
          <w:rFonts w:ascii="Times New Roman" w:eastAsia="宋体" w:hAnsi="Times New Roman" w:cs="Times New Roman"/>
          <w:color w:val="auto"/>
        </w:rPr>
        <w:t>12:00</w:t>
      </w:r>
      <w:r w:rsidRPr="007A7E01">
        <w:rPr>
          <w:rFonts w:ascii="Times New Roman" w:eastAsia="宋体" w:hAnsi="Times New Roman" w:cs="Times New Roman"/>
          <w:color w:val="auto"/>
        </w:rPr>
        <w:t>。</w:t>
      </w:r>
      <w:r w:rsidRPr="007A7E01">
        <w:rPr>
          <w:rFonts w:ascii="Times New Roman" w:eastAsia="宋体" w:hAnsi="Times New Roman" w:cs="Times New Roman" w:hint="eastAsia"/>
          <w:color w:val="auto"/>
        </w:rPr>
        <w:t>投标人可在规定时间内使用天津数字认证有限公司发出的</w:t>
      </w:r>
      <w:r w:rsidRPr="007A7E01">
        <w:rPr>
          <w:rFonts w:ascii="Times New Roman" w:eastAsia="宋体" w:hAnsi="Times New Roman" w:cs="Times New Roman" w:hint="eastAsia"/>
          <w:color w:val="auto"/>
        </w:rPr>
        <w:t>CA</w:t>
      </w:r>
      <w:r w:rsidRPr="007A7E01">
        <w:rPr>
          <w:rFonts w:ascii="Times New Roman" w:eastAsia="宋体" w:hAnsi="Times New Roman" w:cs="Times New Roman" w:hint="eastAsia"/>
          <w:color w:val="auto"/>
        </w:rPr>
        <w:t>数字证书（原天津市电子认证中心</w:t>
      </w:r>
      <w:r w:rsidRPr="007A7E01">
        <w:rPr>
          <w:rFonts w:ascii="Times New Roman" w:eastAsia="宋体" w:hAnsi="Times New Roman" w:cs="Times New Roman" w:hint="eastAsia"/>
          <w:color w:val="auto"/>
        </w:rPr>
        <w:t>发出尚在有效期内的</w:t>
      </w:r>
      <w:r w:rsidRPr="007A7E01">
        <w:rPr>
          <w:rFonts w:ascii="Times New Roman" w:eastAsia="宋体" w:hAnsi="Times New Roman" w:cs="Times New Roman" w:hint="eastAsia"/>
          <w:color w:val="auto"/>
        </w:rPr>
        <w:t>CA</w:t>
      </w:r>
      <w:r w:rsidRPr="007A7E01">
        <w:rPr>
          <w:rFonts w:ascii="Times New Roman" w:eastAsia="宋体" w:hAnsi="Times New Roman" w:cs="Times New Roman" w:hint="eastAsia"/>
          <w:color w:val="auto"/>
        </w:rPr>
        <w:t>数字证书仍可使用）登录天津市</w:t>
      </w:r>
      <w:r>
        <w:rPr>
          <w:rFonts w:ascii="Times New Roman" w:eastAsia="宋体" w:hAnsi="Times New Roman" w:cs="Times New Roman" w:hint="eastAsia"/>
          <w:color w:val="auto"/>
        </w:rPr>
        <w:t>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“市级集采机构入口”自行查看开标信息。</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十</w:t>
      </w:r>
      <w:r>
        <w:rPr>
          <w:rFonts w:ascii="Times New Roman" w:eastAsia="宋体" w:hAnsi="Times New Roman" w:cs="Times New Roman"/>
          <w:color w:val="auto"/>
        </w:rPr>
        <w:t>、采购代理机构名称、地址</w:t>
      </w:r>
      <w:r>
        <w:rPr>
          <w:rFonts w:ascii="Times New Roman" w:eastAsia="宋体" w:hAnsi="Times New Roman" w:cs="Times New Roman" w:hint="eastAsia"/>
          <w:color w:val="auto"/>
        </w:rPr>
        <w:t>、</w:t>
      </w:r>
      <w:r>
        <w:rPr>
          <w:rFonts w:ascii="Times New Roman" w:eastAsia="宋体" w:hAnsi="Times New Roman" w:cs="Times New Roman"/>
          <w:color w:val="auto"/>
        </w:rPr>
        <w:t>联系人及联系方式</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（一）</w:t>
      </w:r>
      <w:r>
        <w:rPr>
          <w:rFonts w:ascii="Times New Roman" w:eastAsia="宋体" w:hAnsi="Times New Roman" w:cs="Times New Roman" w:hint="eastAsia"/>
          <w:color w:val="auto"/>
        </w:rPr>
        <w:t>采购代理机构名称：天津市政府采购中心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lastRenderedPageBreak/>
        <w:t>（二）采购代理机构地址：天津市河东区红星路</w:t>
      </w:r>
      <w:r>
        <w:rPr>
          <w:rFonts w:ascii="Times New Roman" w:eastAsia="宋体" w:hAnsi="Times New Roman" w:cs="Times New Roman"/>
          <w:color w:val="auto"/>
        </w:rPr>
        <w:t>79</w:t>
      </w:r>
      <w:r>
        <w:rPr>
          <w:rFonts w:ascii="Times New Roman" w:eastAsia="宋体" w:hAnsi="Times New Roman" w:cs="Times New Roman"/>
          <w:color w:val="auto"/>
        </w:rPr>
        <w:t>号二楼</w:t>
      </w:r>
      <w:r>
        <w:rPr>
          <w:rFonts w:ascii="Times New Roman" w:eastAsia="宋体" w:hAnsi="Times New Roman" w:cs="Times New Roman" w:hint="eastAsia"/>
          <w:color w:val="auto"/>
        </w:rPr>
        <w:t>（邮编</w:t>
      </w:r>
      <w:r>
        <w:rPr>
          <w:rFonts w:ascii="Times New Roman" w:eastAsia="宋体" w:hAnsi="Times New Roman" w:cs="Times New Roman"/>
          <w:color w:val="auto"/>
        </w:rPr>
        <w:t>：</w:t>
      </w:r>
      <w:r>
        <w:rPr>
          <w:rFonts w:ascii="Times New Roman" w:eastAsia="宋体" w:hAnsi="Times New Roman" w:cs="Times New Roman"/>
          <w:color w:val="auto"/>
        </w:rPr>
        <w:t>300161</w:t>
      </w:r>
      <w:r>
        <w:rPr>
          <w:rFonts w:ascii="Times New Roman" w:eastAsia="宋体" w:hAnsi="Times New Roman" w:cs="Times New Roman" w:hint="eastAsia"/>
          <w:color w:val="auto"/>
        </w:rPr>
        <w:t>）</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（三）</w:t>
      </w:r>
      <w:r>
        <w:rPr>
          <w:rFonts w:ascii="Times New Roman" w:eastAsia="宋体" w:hAnsi="Times New Roman" w:cs="Times New Roman"/>
          <w:color w:val="auto"/>
        </w:rPr>
        <w:t>联系人：范志刚</w:t>
      </w:r>
      <w:r>
        <w:rPr>
          <w:rFonts w:ascii="Times New Roman" w:eastAsia="宋体" w:hAnsi="Times New Roman" w:cs="Times New Roman" w:hint="eastAsia"/>
          <w:color w:val="auto"/>
        </w:rPr>
        <w:t>、</w:t>
      </w:r>
      <w:r>
        <w:rPr>
          <w:rFonts w:ascii="Times New Roman" w:eastAsia="宋体" w:hAnsi="Times New Roman" w:cs="Times New Roman"/>
          <w:color w:val="auto"/>
        </w:rPr>
        <w:t>杨光</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（四）</w:t>
      </w:r>
      <w:r>
        <w:rPr>
          <w:rFonts w:ascii="Times New Roman" w:eastAsia="宋体" w:hAnsi="Times New Roman" w:cs="Times New Roman"/>
          <w:color w:val="auto"/>
        </w:rPr>
        <w:t>网址：</w:t>
      </w:r>
      <w:r>
        <w:rPr>
          <w:rFonts w:ascii="Times New Roman" w:eastAsia="宋体" w:hAnsi="Times New Roman" w:cs="Times New Roman"/>
          <w:color w:val="auto"/>
        </w:rPr>
        <w:t>http://tjgpc.zwfwb.tj.gov.cn</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（五）</w:t>
      </w:r>
      <w:r>
        <w:rPr>
          <w:rFonts w:ascii="Times New Roman" w:eastAsia="宋体" w:hAnsi="Times New Roman" w:cs="Times New Roman"/>
          <w:color w:val="auto"/>
        </w:rPr>
        <w:t>对外办公时间：</w:t>
      </w:r>
      <w:r>
        <w:rPr>
          <w:rFonts w:ascii="Times New Roman" w:eastAsia="宋体" w:hAnsi="Times New Roman" w:cs="Times New Roman" w:hint="eastAsia"/>
          <w:color w:val="auto"/>
        </w:rPr>
        <w:t>法定</w:t>
      </w:r>
      <w:r>
        <w:rPr>
          <w:rFonts w:ascii="Times New Roman" w:eastAsia="宋体" w:hAnsi="Times New Roman" w:cs="Times New Roman"/>
          <w:color w:val="auto"/>
        </w:rPr>
        <w:t>工作日</w:t>
      </w:r>
      <w:r>
        <w:rPr>
          <w:rFonts w:ascii="Times New Roman" w:eastAsia="宋体" w:hAnsi="Times New Roman" w:cs="Times New Roman"/>
          <w:color w:val="auto"/>
        </w:rPr>
        <w:t>9:00</w:t>
      </w:r>
      <w:r>
        <w:rPr>
          <w:rFonts w:ascii="Times New Roman" w:eastAsia="宋体" w:hAnsi="Times New Roman" w:cs="Times New Roman"/>
          <w:color w:val="auto"/>
        </w:rPr>
        <w:t>～</w:t>
      </w:r>
      <w:r>
        <w:rPr>
          <w:rFonts w:ascii="Times New Roman" w:eastAsia="宋体" w:hAnsi="Times New Roman" w:cs="Times New Roman"/>
          <w:color w:val="auto"/>
        </w:rPr>
        <w:t>12</w:t>
      </w:r>
      <w:r>
        <w:rPr>
          <w:rFonts w:ascii="Times New Roman" w:eastAsia="宋体" w:hAnsi="Times New Roman" w:cs="Times New Roman"/>
          <w:color w:val="auto"/>
        </w:rPr>
        <w:t>:00</w:t>
      </w:r>
      <w:r>
        <w:rPr>
          <w:rFonts w:ascii="Times New Roman" w:eastAsia="宋体" w:hAnsi="Times New Roman" w:cs="Times New Roman"/>
          <w:color w:val="auto"/>
        </w:rPr>
        <w:t>，</w:t>
      </w:r>
      <w:r>
        <w:rPr>
          <w:rFonts w:ascii="Times New Roman" w:eastAsia="宋体" w:hAnsi="Times New Roman" w:cs="Times New Roman"/>
          <w:color w:val="auto"/>
        </w:rPr>
        <w:t>14:00</w:t>
      </w:r>
      <w:r>
        <w:rPr>
          <w:rFonts w:ascii="Times New Roman" w:eastAsia="宋体" w:hAnsi="Times New Roman" w:cs="Times New Roman"/>
          <w:color w:val="auto"/>
        </w:rPr>
        <w:t>～</w:t>
      </w:r>
      <w:r>
        <w:rPr>
          <w:rFonts w:ascii="Times New Roman" w:eastAsia="宋体" w:hAnsi="Times New Roman" w:cs="Times New Roman"/>
          <w:color w:val="auto"/>
        </w:rPr>
        <w:t>1</w:t>
      </w:r>
      <w:r>
        <w:rPr>
          <w:rFonts w:ascii="Times New Roman" w:eastAsia="宋体" w:hAnsi="Times New Roman" w:cs="Times New Roman" w:hint="eastAsia"/>
          <w:color w:val="auto"/>
        </w:rPr>
        <w:t>7</w:t>
      </w:r>
      <w:r>
        <w:rPr>
          <w:rFonts w:ascii="Times New Roman" w:eastAsia="宋体" w:hAnsi="Times New Roman" w:cs="Times New Roman"/>
          <w:color w:val="auto"/>
        </w:rPr>
        <w:t>:00</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（六）咨询服务电话</w:t>
      </w:r>
      <w:r>
        <w:rPr>
          <w:rFonts w:ascii="Times New Roman" w:eastAsia="宋体" w:hAnsi="Times New Roman" w:cs="Times New Roman"/>
          <w:color w:val="auto"/>
        </w:rPr>
        <w:t>：</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 xml:space="preserve">1. </w:t>
      </w:r>
      <w:r>
        <w:rPr>
          <w:rFonts w:ascii="Times New Roman" w:eastAsia="宋体" w:hAnsi="Times New Roman" w:cs="Times New Roman"/>
          <w:color w:val="auto"/>
        </w:rPr>
        <w:t>供应</w:t>
      </w:r>
      <w:proofErr w:type="gramStart"/>
      <w:r>
        <w:rPr>
          <w:rFonts w:ascii="Times New Roman" w:eastAsia="宋体" w:hAnsi="Times New Roman" w:cs="Times New Roman"/>
          <w:color w:val="auto"/>
        </w:rPr>
        <w:t>商注册</w:t>
      </w:r>
      <w:proofErr w:type="gramEnd"/>
      <w:r>
        <w:rPr>
          <w:rFonts w:ascii="Times New Roman" w:eastAsia="宋体" w:hAnsi="Times New Roman" w:cs="Times New Roman"/>
          <w:color w:val="auto"/>
        </w:rPr>
        <w:t>咨询</w:t>
      </w:r>
      <w:r>
        <w:rPr>
          <w:rFonts w:ascii="Times New Roman" w:eastAsia="宋体" w:hAnsi="Times New Roman" w:cs="Times New Roman" w:hint="eastAsia"/>
          <w:color w:val="auto"/>
        </w:rPr>
        <w:t>：</w:t>
      </w:r>
      <w:r>
        <w:rPr>
          <w:rFonts w:ascii="Times New Roman" w:eastAsia="宋体" w:hAnsi="Times New Roman" w:cs="Times New Roman"/>
          <w:color w:val="auto"/>
        </w:rPr>
        <w:t>022-24538167</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2. CA</w:t>
      </w:r>
      <w:r>
        <w:rPr>
          <w:rFonts w:ascii="Times New Roman" w:eastAsia="宋体" w:hAnsi="Times New Roman" w:cs="Times New Roman" w:hint="eastAsia"/>
          <w:color w:val="auto"/>
        </w:rPr>
        <w:t>证书和</w:t>
      </w:r>
      <w:r>
        <w:rPr>
          <w:rFonts w:ascii="Times New Roman" w:eastAsia="宋体" w:hAnsi="Times New Roman" w:cs="Times New Roman"/>
          <w:color w:val="auto"/>
        </w:rPr>
        <w:t>电子签章办理咨询：</w:t>
      </w:r>
      <w:r>
        <w:rPr>
          <w:rFonts w:ascii="Times New Roman" w:eastAsia="宋体" w:hAnsi="Times New Roman" w:cs="Times New Roman" w:hint="eastAsia"/>
          <w:color w:val="auto"/>
        </w:rPr>
        <w:t>022-24538059</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3</w:t>
      </w:r>
      <w:r>
        <w:rPr>
          <w:rFonts w:ascii="Times New Roman" w:eastAsia="宋体" w:hAnsi="Times New Roman" w:cs="Times New Roman"/>
          <w:color w:val="auto"/>
        </w:rPr>
        <w:t xml:space="preserve">. </w:t>
      </w:r>
      <w:r>
        <w:rPr>
          <w:rFonts w:ascii="Times New Roman" w:eastAsia="宋体" w:hAnsi="Times New Roman" w:cs="Times New Roman"/>
          <w:color w:val="auto"/>
        </w:rPr>
        <w:t>采购文件咨询：</w:t>
      </w:r>
      <w:r>
        <w:rPr>
          <w:rFonts w:ascii="Times New Roman" w:eastAsia="宋体" w:hAnsi="Times New Roman" w:cs="Times New Roman"/>
          <w:color w:val="auto"/>
        </w:rPr>
        <w:t>022-2453</w:t>
      </w:r>
      <w:r>
        <w:rPr>
          <w:rFonts w:ascii="Times New Roman" w:eastAsia="宋体" w:hAnsi="Times New Roman" w:cs="Times New Roman" w:hint="eastAsia"/>
          <w:color w:val="auto"/>
        </w:rPr>
        <w:t>8217</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4</w:t>
      </w:r>
      <w:r>
        <w:rPr>
          <w:rFonts w:ascii="Times New Roman" w:eastAsia="宋体" w:hAnsi="Times New Roman" w:cs="Times New Roman"/>
          <w:color w:val="auto"/>
        </w:rPr>
        <w:t xml:space="preserve">. </w:t>
      </w:r>
      <w:r>
        <w:rPr>
          <w:rFonts w:ascii="Times New Roman" w:eastAsia="宋体" w:hAnsi="Times New Roman" w:cs="Times New Roman"/>
          <w:color w:val="auto"/>
        </w:rPr>
        <w:t>网上应答</w:t>
      </w:r>
      <w:r>
        <w:rPr>
          <w:rFonts w:ascii="Times New Roman" w:eastAsia="宋体" w:hAnsi="Times New Roman" w:cs="Times New Roman" w:hint="eastAsia"/>
          <w:color w:val="auto"/>
        </w:rPr>
        <w:t>及</w:t>
      </w:r>
      <w:r>
        <w:rPr>
          <w:rFonts w:ascii="Times New Roman" w:eastAsia="宋体" w:hAnsi="Times New Roman" w:cs="Times New Roman"/>
          <w:color w:val="auto"/>
        </w:rPr>
        <w:t>解密操作咨询：</w:t>
      </w:r>
      <w:r>
        <w:rPr>
          <w:rFonts w:ascii="Times New Roman" w:eastAsia="宋体" w:hAnsi="Times New Roman" w:cs="Times New Roman"/>
          <w:color w:val="auto"/>
        </w:rPr>
        <w:t>022-24538309</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十</w:t>
      </w:r>
      <w:r>
        <w:rPr>
          <w:rFonts w:ascii="Times New Roman" w:eastAsia="宋体" w:hAnsi="Times New Roman" w:cs="Times New Roman" w:hint="eastAsia"/>
          <w:color w:val="auto"/>
        </w:rPr>
        <w:t>一</w:t>
      </w:r>
      <w:r>
        <w:rPr>
          <w:rFonts w:ascii="Times New Roman" w:eastAsia="宋体" w:hAnsi="Times New Roman" w:cs="Times New Roman"/>
          <w:color w:val="auto"/>
        </w:rPr>
        <w:t>、采购人的名称、地址和联系方式</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（一）采购人名称：</w:t>
      </w:r>
      <w:r>
        <w:rPr>
          <w:rFonts w:ascii="Times New Roman" w:eastAsia="宋体" w:hAnsi="Times New Roman" w:cs="Times New Roman" w:hint="eastAsia"/>
          <w:color w:val="auto"/>
        </w:rPr>
        <w:t>天津中医药大学第二附属医院</w:t>
      </w:r>
      <w:r>
        <w:rPr>
          <w:rFonts w:ascii="Times New Roman" w:eastAsia="宋体" w:hAnsi="Times New Roman" w:cs="Times New Roman" w:hint="eastAsia"/>
          <w:color w:val="auto"/>
        </w:rPr>
        <w:t xml:space="preserve"> </w:t>
      </w:r>
      <w:r>
        <w:rPr>
          <w:rFonts w:ascii="Times New Roman" w:eastAsia="宋体" w:hAnsi="Times New Roman" w:cs="Times New Roman"/>
          <w:color w:val="auto"/>
        </w:rPr>
        <w:t xml:space="preserve"> </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（二）采购人地址：</w:t>
      </w:r>
      <w:r>
        <w:rPr>
          <w:rFonts w:ascii="Times New Roman" w:eastAsia="宋体" w:hAnsi="Times New Roman" w:cs="Times New Roman" w:hint="eastAsia"/>
          <w:color w:val="auto"/>
        </w:rPr>
        <w:t>天津市河北区增产道</w:t>
      </w:r>
      <w:r>
        <w:rPr>
          <w:rFonts w:ascii="Times New Roman" w:eastAsia="宋体" w:hAnsi="Times New Roman" w:cs="Times New Roman" w:hint="eastAsia"/>
          <w:color w:val="auto"/>
        </w:rPr>
        <w:t>69</w:t>
      </w:r>
      <w:r>
        <w:rPr>
          <w:rFonts w:ascii="Times New Roman" w:eastAsia="宋体" w:hAnsi="Times New Roman" w:cs="Times New Roman" w:hint="eastAsia"/>
          <w:color w:val="auto"/>
        </w:rPr>
        <w:t>号</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color w:val="auto"/>
        </w:rPr>
        <w:t>（三）采购人联系人：</w:t>
      </w:r>
      <w:r>
        <w:rPr>
          <w:rFonts w:ascii="Times New Roman" w:eastAsia="宋体" w:hAnsi="Times New Roman" w:cs="Times New Roman" w:hint="eastAsia"/>
          <w:color w:val="auto"/>
        </w:rPr>
        <w:t>郝一霖</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（四）采购人联系电话：</w:t>
      </w:r>
      <w:r>
        <w:rPr>
          <w:rFonts w:ascii="Times New Roman" w:eastAsia="宋体" w:hAnsi="Times New Roman" w:cs="Times New Roman" w:hint="eastAsia"/>
          <w:color w:val="auto"/>
        </w:rPr>
        <w:t>022-</w:t>
      </w:r>
      <w:r>
        <w:rPr>
          <w:rFonts w:ascii="Times New Roman" w:eastAsia="宋体" w:hAnsi="Times New Roman" w:cs="Times New Roman"/>
          <w:color w:val="auto"/>
        </w:rPr>
        <w:t xml:space="preserve">60372615 </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十</w:t>
      </w:r>
      <w:r>
        <w:rPr>
          <w:rFonts w:ascii="Times New Roman" w:eastAsia="宋体" w:hAnsi="Times New Roman" w:cs="Times New Roman" w:hint="eastAsia"/>
          <w:color w:val="auto"/>
        </w:rPr>
        <w:t>二</w:t>
      </w:r>
      <w:r>
        <w:rPr>
          <w:rFonts w:ascii="Times New Roman" w:eastAsia="宋体" w:hAnsi="Times New Roman" w:cs="Times New Roman"/>
          <w:color w:val="auto"/>
        </w:rPr>
        <w:t>、质疑方式</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（一）供应商认为采购文件、采购过程和采购结果使自己的权益受到损害的，可以在知道或者应知其权益受到损害之日起七个工作日内，按照本项目采购文件第三部分《投标须知》“</w:t>
      </w:r>
      <w:r>
        <w:rPr>
          <w:rFonts w:ascii="Times New Roman" w:eastAsia="宋体" w:hAnsi="Times New Roman" w:cs="Times New Roman" w:hint="eastAsia"/>
          <w:color w:val="auto"/>
        </w:rPr>
        <w:t xml:space="preserve">8. </w:t>
      </w:r>
      <w:r>
        <w:rPr>
          <w:rFonts w:ascii="Times New Roman" w:eastAsia="宋体" w:hAnsi="Times New Roman" w:cs="Times New Roman" w:hint="eastAsia"/>
          <w:color w:val="auto"/>
        </w:rPr>
        <w:t>询问与质疑”的相关规定，以书面原件形式针对同一采购程序环节一次性提出质疑，否则不予受理。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采购人质疑受理：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1. </w:t>
      </w:r>
      <w:r>
        <w:rPr>
          <w:rFonts w:ascii="Times New Roman" w:eastAsia="宋体" w:hAnsi="Times New Roman" w:cs="Times New Roman" w:hint="eastAsia"/>
          <w:color w:val="auto"/>
        </w:rPr>
        <w:t>联系部门：天津中医药大学第二附属医院</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联系地址：天津市河北区增产道</w:t>
      </w:r>
      <w:r>
        <w:rPr>
          <w:rFonts w:ascii="Times New Roman" w:eastAsia="宋体" w:hAnsi="Times New Roman" w:cs="Times New Roman" w:hint="eastAsia"/>
          <w:color w:val="auto"/>
        </w:rPr>
        <w:t>69</w:t>
      </w:r>
      <w:r>
        <w:rPr>
          <w:rFonts w:ascii="Times New Roman" w:eastAsia="宋体" w:hAnsi="Times New Roman" w:cs="Times New Roman" w:hint="eastAsia"/>
          <w:color w:val="auto"/>
        </w:rPr>
        <w:t>号</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3. </w:t>
      </w:r>
      <w:r>
        <w:rPr>
          <w:rFonts w:ascii="Times New Roman" w:eastAsia="宋体" w:hAnsi="Times New Roman" w:cs="Times New Roman" w:hint="eastAsia"/>
          <w:color w:val="auto"/>
        </w:rPr>
        <w:t>联</w:t>
      </w:r>
      <w:r>
        <w:rPr>
          <w:rFonts w:ascii="Times New Roman" w:eastAsia="宋体" w:hAnsi="Times New Roman" w:cs="Times New Roman" w:hint="eastAsia"/>
          <w:color w:val="auto"/>
        </w:rPr>
        <w:t xml:space="preserve"> </w:t>
      </w:r>
      <w:r>
        <w:rPr>
          <w:rFonts w:ascii="Times New Roman" w:eastAsia="宋体" w:hAnsi="Times New Roman" w:cs="Times New Roman" w:hint="eastAsia"/>
          <w:color w:val="auto"/>
        </w:rPr>
        <w:t>系</w:t>
      </w:r>
      <w:r>
        <w:rPr>
          <w:rFonts w:ascii="Times New Roman" w:eastAsia="宋体" w:hAnsi="Times New Roman" w:cs="Times New Roman" w:hint="eastAsia"/>
          <w:color w:val="auto"/>
        </w:rPr>
        <w:t xml:space="preserve"> </w:t>
      </w:r>
      <w:r>
        <w:rPr>
          <w:rFonts w:ascii="Times New Roman" w:eastAsia="宋体" w:hAnsi="Times New Roman" w:cs="Times New Roman" w:hint="eastAsia"/>
          <w:color w:val="auto"/>
        </w:rPr>
        <w:t>人：赵雯斐</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 </w:t>
      </w:r>
      <w:r>
        <w:rPr>
          <w:rFonts w:ascii="Times New Roman" w:eastAsia="宋体" w:hAnsi="Times New Roman" w:cs="Times New Roman" w:hint="eastAsia"/>
          <w:color w:val="auto"/>
        </w:rPr>
        <w:t>联系方式：</w:t>
      </w:r>
      <w:r>
        <w:rPr>
          <w:rFonts w:ascii="Times New Roman" w:eastAsia="宋体" w:hAnsi="Times New Roman" w:cs="Times New Roman" w:hint="eastAsia"/>
          <w:color w:val="auto"/>
        </w:rPr>
        <w:t>022-</w:t>
      </w:r>
      <w:r>
        <w:rPr>
          <w:color w:val="auto"/>
        </w:rPr>
        <w:t xml:space="preserve"> </w:t>
      </w:r>
      <w:r>
        <w:rPr>
          <w:rFonts w:ascii="Times New Roman" w:eastAsia="宋体" w:hAnsi="Times New Roman" w:cs="Times New Roman"/>
          <w:color w:val="auto"/>
        </w:rPr>
        <w:t>60372615</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（二）供应商对质疑答复不满意的，或者采购人、天津市政府采购中心未在规定期限内</w:t>
      </w:r>
      <w:proofErr w:type="gramStart"/>
      <w:r>
        <w:rPr>
          <w:rFonts w:ascii="Times New Roman" w:eastAsia="宋体" w:hAnsi="Times New Roman" w:cs="Times New Roman" w:hint="eastAsia"/>
          <w:color w:val="auto"/>
        </w:rPr>
        <w:t>作出</w:t>
      </w:r>
      <w:proofErr w:type="gramEnd"/>
      <w:r>
        <w:rPr>
          <w:rFonts w:ascii="Times New Roman" w:eastAsia="宋体" w:hAnsi="Times New Roman" w:cs="Times New Roman" w:hint="eastAsia"/>
          <w:color w:val="auto"/>
        </w:rPr>
        <w:t>答复的，供应商可以在质疑答复期满后</w:t>
      </w:r>
      <w:r>
        <w:rPr>
          <w:rFonts w:ascii="Times New Roman" w:eastAsia="宋体" w:hAnsi="Times New Roman" w:cs="Times New Roman" w:hint="eastAsia"/>
          <w:color w:val="auto"/>
        </w:rPr>
        <w:t>15</w:t>
      </w:r>
      <w:r>
        <w:rPr>
          <w:rFonts w:ascii="Times New Roman" w:eastAsia="宋体" w:hAnsi="Times New Roman" w:cs="Times New Roman" w:hint="eastAsia"/>
          <w:color w:val="auto"/>
        </w:rPr>
        <w:t>个工作日内，向采购人同级财政部门提出投诉，逾期不予受理。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十</w:t>
      </w:r>
      <w:r>
        <w:rPr>
          <w:rFonts w:ascii="Times New Roman" w:eastAsia="宋体" w:hAnsi="Times New Roman" w:cs="Times New Roman" w:hint="eastAsia"/>
          <w:color w:val="auto"/>
        </w:rPr>
        <w:t>三</w:t>
      </w:r>
      <w:r>
        <w:rPr>
          <w:rFonts w:ascii="Times New Roman" w:eastAsia="宋体" w:hAnsi="Times New Roman" w:cs="Times New Roman"/>
          <w:color w:val="auto"/>
        </w:rPr>
        <w:t>、公告期限</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招标公告的公告期限为</w:t>
      </w:r>
      <w:r>
        <w:rPr>
          <w:rFonts w:ascii="Times New Roman" w:eastAsia="宋体" w:hAnsi="Times New Roman" w:cs="Times New Roman"/>
          <w:color w:val="auto"/>
        </w:rPr>
        <w:t>5</w:t>
      </w:r>
      <w:r>
        <w:rPr>
          <w:rFonts w:ascii="Times New Roman" w:eastAsia="宋体" w:hAnsi="Times New Roman" w:cs="Times New Roman"/>
          <w:color w:val="auto"/>
        </w:rPr>
        <w:t>个工作日。</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lastRenderedPageBreak/>
        <w:t>十</w:t>
      </w:r>
      <w:r>
        <w:rPr>
          <w:rFonts w:ascii="Times New Roman" w:eastAsia="宋体" w:hAnsi="Times New Roman" w:cs="Times New Roman" w:hint="eastAsia"/>
          <w:color w:val="auto"/>
        </w:rPr>
        <w:t>四</w:t>
      </w:r>
      <w:r>
        <w:rPr>
          <w:rFonts w:ascii="Times New Roman" w:eastAsia="宋体" w:hAnsi="Times New Roman" w:cs="Times New Roman"/>
          <w:color w:val="auto"/>
        </w:rPr>
        <w:t>、招标代理服务费</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color w:val="auto"/>
        </w:rPr>
        <w:t>本项目按以下比例向中标供应商收取招标代理服务费</w:t>
      </w:r>
      <w:r>
        <w:rPr>
          <w:rFonts w:ascii="Times New Roman" w:eastAsia="宋体" w:hAnsi="Times New Roman" w:cs="Times New Roman" w:hint="eastAsia"/>
          <w:color w:val="auto"/>
        </w:rPr>
        <w:t>：</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656"/>
        <w:gridCol w:w="3657"/>
      </w:tblGrid>
      <w:tr w:rsidR="00DC02DB">
        <w:trPr>
          <w:trHeight w:val="440"/>
          <w:tblHeader/>
          <w:jc w:val="center"/>
        </w:trPr>
        <w:tc>
          <w:tcPr>
            <w:tcW w:w="3656" w:type="dxa"/>
            <w:vAlign w:val="center"/>
          </w:tcPr>
          <w:p w:rsidR="00DC02DB" w:rsidRDefault="008178A3">
            <w:pPr>
              <w:tabs>
                <w:tab w:val="left" w:pos="750"/>
                <w:tab w:val="left" w:pos="840"/>
              </w:tabs>
              <w:adjustRightInd w:val="0"/>
              <w:snapToGrid w:val="0"/>
              <w:jc w:val="center"/>
              <w:rPr>
                <w:sz w:val="24"/>
              </w:rPr>
            </w:pPr>
            <w:r>
              <w:rPr>
                <w:sz w:val="24"/>
              </w:rPr>
              <w:t>中标金额</w:t>
            </w:r>
            <w:r>
              <w:rPr>
                <w:rFonts w:hint="eastAsia"/>
                <w:sz w:val="24"/>
              </w:rPr>
              <w:t>（万元）</w:t>
            </w:r>
          </w:p>
        </w:tc>
        <w:tc>
          <w:tcPr>
            <w:tcW w:w="3657" w:type="dxa"/>
            <w:vAlign w:val="center"/>
          </w:tcPr>
          <w:p w:rsidR="00DC02DB" w:rsidRDefault="008178A3">
            <w:pPr>
              <w:tabs>
                <w:tab w:val="left" w:pos="750"/>
                <w:tab w:val="left" w:pos="840"/>
              </w:tabs>
              <w:adjustRightInd w:val="0"/>
              <w:snapToGrid w:val="0"/>
              <w:jc w:val="center"/>
              <w:rPr>
                <w:sz w:val="24"/>
              </w:rPr>
            </w:pPr>
            <w:r>
              <w:rPr>
                <w:sz w:val="24"/>
              </w:rPr>
              <w:t>费率</w:t>
            </w:r>
          </w:p>
        </w:tc>
      </w:tr>
      <w:tr w:rsidR="00DC02DB">
        <w:trPr>
          <w:trHeight w:val="440"/>
          <w:jc w:val="center"/>
        </w:trPr>
        <w:tc>
          <w:tcPr>
            <w:tcW w:w="3656" w:type="dxa"/>
            <w:vAlign w:val="center"/>
          </w:tcPr>
          <w:p w:rsidR="00DC02DB" w:rsidRDefault="008178A3">
            <w:pPr>
              <w:tabs>
                <w:tab w:val="left" w:pos="750"/>
                <w:tab w:val="left" w:pos="840"/>
              </w:tabs>
              <w:adjustRightInd w:val="0"/>
              <w:snapToGrid w:val="0"/>
              <w:jc w:val="center"/>
              <w:rPr>
                <w:sz w:val="24"/>
              </w:rPr>
            </w:pPr>
            <w:r>
              <w:rPr>
                <w:sz w:val="24"/>
              </w:rPr>
              <w:t>100</w:t>
            </w:r>
            <w:r>
              <w:rPr>
                <w:sz w:val="24"/>
              </w:rPr>
              <w:t>以下</w:t>
            </w:r>
          </w:p>
        </w:tc>
        <w:tc>
          <w:tcPr>
            <w:tcW w:w="3657" w:type="dxa"/>
            <w:vAlign w:val="center"/>
          </w:tcPr>
          <w:p w:rsidR="00DC02DB" w:rsidRDefault="008178A3">
            <w:pPr>
              <w:tabs>
                <w:tab w:val="left" w:pos="750"/>
                <w:tab w:val="left" w:pos="840"/>
              </w:tabs>
              <w:adjustRightInd w:val="0"/>
              <w:snapToGrid w:val="0"/>
              <w:jc w:val="center"/>
              <w:rPr>
                <w:sz w:val="24"/>
              </w:rPr>
            </w:pPr>
            <w:r>
              <w:rPr>
                <w:sz w:val="24"/>
              </w:rPr>
              <w:t>1.</w:t>
            </w:r>
            <w:r>
              <w:rPr>
                <w:rFonts w:hint="eastAsia"/>
                <w:sz w:val="24"/>
              </w:rPr>
              <w:t>0</w:t>
            </w:r>
            <w:r>
              <w:rPr>
                <w:sz w:val="24"/>
              </w:rPr>
              <w:t>%</w:t>
            </w:r>
          </w:p>
        </w:tc>
      </w:tr>
      <w:tr w:rsidR="00DC02DB">
        <w:trPr>
          <w:trHeight w:val="440"/>
          <w:jc w:val="center"/>
        </w:trPr>
        <w:tc>
          <w:tcPr>
            <w:tcW w:w="3656" w:type="dxa"/>
            <w:vAlign w:val="center"/>
          </w:tcPr>
          <w:p w:rsidR="00DC02DB" w:rsidRDefault="008178A3">
            <w:pPr>
              <w:tabs>
                <w:tab w:val="left" w:pos="750"/>
                <w:tab w:val="left" w:pos="840"/>
              </w:tabs>
              <w:adjustRightInd w:val="0"/>
              <w:snapToGrid w:val="0"/>
              <w:jc w:val="center"/>
              <w:rPr>
                <w:sz w:val="24"/>
              </w:rPr>
            </w:pPr>
            <w:r>
              <w:rPr>
                <w:sz w:val="24"/>
              </w:rPr>
              <w:t>100-500</w:t>
            </w:r>
          </w:p>
        </w:tc>
        <w:tc>
          <w:tcPr>
            <w:tcW w:w="3657" w:type="dxa"/>
            <w:vAlign w:val="center"/>
          </w:tcPr>
          <w:p w:rsidR="00DC02DB" w:rsidRDefault="008178A3">
            <w:pPr>
              <w:tabs>
                <w:tab w:val="left" w:pos="750"/>
                <w:tab w:val="left" w:pos="840"/>
              </w:tabs>
              <w:adjustRightInd w:val="0"/>
              <w:snapToGrid w:val="0"/>
              <w:jc w:val="center"/>
              <w:rPr>
                <w:sz w:val="24"/>
              </w:rPr>
            </w:pPr>
            <w:r>
              <w:rPr>
                <w:rFonts w:hint="eastAsia"/>
                <w:sz w:val="24"/>
              </w:rPr>
              <w:t>0</w:t>
            </w:r>
            <w:r>
              <w:rPr>
                <w:sz w:val="24"/>
              </w:rPr>
              <w:t>.</w:t>
            </w:r>
            <w:r>
              <w:rPr>
                <w:rFonts w:hint="eastAsia"/>
                <w:sz w:val="24"/>
              </w:rPr>
              <w:t>8</w:t>
            </w:r>
            <w:r>
              <w:rPr>
                <w:sz w:val="24"/>
              </w:rPr>
              <w:t>%</w:t>
            </w:r>
          </w:p>
        </w:tc>
      </w:tr>
      <w:tr w:rsidR="00DC02DB">
        <w:trPr>
          <w:trHeight w:val="440"/>
          <w:jc w:val="center"/>
        </w:trPr>
        <w:tc>
          <w:tcPr>
            <w:tcW w:w="3656" w:type="dxa"/>
            <w:vAlign w:val="center"/>
          </w:tcPr>
          <w:p w:rsidR="00DC02DB" w:rsidRDefault="008178A3">
            <w:pPr>
              <w:tabs>
                <w:tab w:val="left" w:pos="750"/>
                <w:tab w:val="left" w:pos="840"/>
              </w:tabs>
              <w:adjustRightInd w:val="0"/>
              <w:snapToGrid w:val="0"/>
              <w:jc w:val="center"/>
              <w:rPr>
                <w:sz w:val="24"/>
              </w:rPr>
            </w:pPr>
            <w:r>
              <w:rPr>
                <w:sz w:val="24"/>
              </w:rPr>
              <w:t>500-1000</w:t>
            </w:r>
          </w:p>
        </w:tc>
        <w:tc>
          <w:tcPr>
            <w:tcW w:w="3657" w:type="dxa"/>
            <w:vAlign w:val="center"/>
          </w:tcPr>
          <w:p w:rsidR="00DC02DB" w:rsidRDefault="008178A3">
            <w:pPr>
              <w:tabs>
                <w:tab w:val="left" w:pos="750"/>
                <w:tab w:val="left" w:pos="840"/>
              </w:tabs>
              <w:adjustRightInd w:val="0"/>
              <w:snapToGrid w:val="0"/>
              <w:jc w:val="center"/>
              <w:rPr>
                <w:sz w:val="24"/>
              </w:rPr>
            </w:pPr>
            <w:r>
              <w:rPr>
                <w:sz w:val="24"/>
              </w:rPr>
              <w:t>0.</w:t>
            </w:r>
            <w:r>
              <w:rPr>
                <w:rFonts w:hint="eastAsia"/>
                <w:sz w:val="24"/>
              </w:rPr>
              <w:t>65</w:t>
            </w:r>
            <w:r>
              <w:rPr>
                <w:sz w:val="24"/>
              </w:rPr>
              <w:t>%</w:t>
            </w:r>
          </w:p>
        </w:tc>
      </w:tr>
      <w:tr w:rsidR="00DC02DB">
        <w:trPr>
          <w:trHeight w:val="440"/>
          <w:jc w:val="center"/>
        </w:trPr>
        <w:tc>
          <w:tcPr>
            <w:tcW w:w="3656" w:type="dxa"/>
            <w:vAlign w:val="center"/>
          </w:tcPr>
          <w:p w:rsidR="00DC02DB" w:rsidRDefault="008178A3">
            <w:pPr>
              <w:tabs>
                <w:tab w:val="left" w:pos="750"/>
                <w:tab w:val="left" w:pos="840"/>
              </w:tabs>
              <w:adjustRightInd w:val="0"/>
              <w:snapToGrid w:val="0"/>
              <w:jc w:val="center"/>
              <w:rPr>
                <w:sz w:val="24"/>
              </w:rPr>
            </w:pPr>
            <w:r>
              <w:rPr>
                <w:sz w:val="24"/>
              </w:rPr>
              <w:t>1000</w:t>
            </w:r>
            <w:r>
              <w:rPr>
                <w:rFonts w:hint="eastAsia"/>
                <w:sz w:val="24"/>
              </w:rPr>
              <w:t>-5000</w:t>
            </w:r>
          </w:p>
        </w:tc>
        <w:tc>
          <w:tcPr>
            <w:tcW w:w="3657" w:type="dxa"/>
            <w:vAlign w:val="center"/>
          </w:tcPr>
          <w:p w:rsidR="00DC02DB" w:rsidRDefault="008178A3">
            <w:pPr>
              <w:tabs>
                <w:tab w:val="left" w:pos="750"/>
                <w:tab w:val="left" w:pos="840"/>
              </w:tabs>
              <w:adjustRightInd w:val="0"/>
              <w:snapToGrid w:val="0"/>
              <w:jc w:val="center"/>
              <w:rPr>
                <w:sz w:val="24"/>
              </w:rPr>
            </w:pPr>
            <w:r>
              <w:rPr>
                <w:sz w:val="24"/>
              </w:rPr>
              <w:t>0.5%</w:t>
            </w:r>
          </w:p>
        </w:tc>
      </w:tr>
      <w:tr w:rsidR="00DC02DB">
        <w:trPr>
          <w:trHeight w:val="440"/>
          <w:jc w:val="center"/>
        </w:trPr>
        <w:tc>
          <w:tcPr>
            <w:tcW w:w="3656" w:type="dxa"/>
            <w:vAlign w:val="center"/>
          </w:tcPr>
          <w:p w:rsidR="00DC02DB" w:rsidRDefault="008178A3">
            <w:pPr>
              <w:tabs>
                <w:tab w:val="left" w:pos="750"/>
                <w:tab w:val="left" w:pos="840"/>
              </w:tabs>
              <w:adjustRightInd w:val="0"/>
              <w:snapToGrid w:val="0"/>
              <w:jc w:val="center"/>
              <w:rPr>
                <w:sz w:val="24"/>
              </w:rPr>
            </w:pPr>
            <w:r>
              <w:rPr>
                <w:rFonts w:hint="eastAsia"/>
                <w:sz w:val="24"/>
              </w:rPr>
              <w:t>5000-10000</w:t>
            </w:r>
          </w:p>
        </w:tc>
        <w:tc>
          <w:tcPr>
            <w:tcW w:w="3657" w:type="dxa"/>
            <w:vAlign w:val="center"/>
          </w:tcPr>
          <w:p w:rsidR="00DC02DB" w:rsidRDefault="008178A3">
            <w:pPr>
              <w:tabs>
                <w:tab w:val="left" w:pos="750"/>
                <w:tab w:val="left" w:pos="840"/>
              </w:tabs>
              <w:adjustRightInd w:val="0"/>
              <w:snapToGrid w:val="0"/>
              <w:jc w:val="center"/>
              <w:rPr>
                <w:sz w:val="24"/>
              </w:rPr>
            </w:pPr>
            <w:r>
              <w:rPr>
                <w:sz w:val="24"/>
              </w:rPr>
              <w:t>0.25%</w:t>
            </w:r>
          </w:p>
        </w:tc>
      </w:tr>
      <w:tr w:rsidR="00DC02DB">
        <w:trPr>
          <w:trHeight w:val="440"/>
          <w:jc w:val="center"/>
        </w:trPr>
        <w:tc>
          <w:tcPr>
            <w:tcW w:w="3656" w:type="dxa"/>
            <w:vAlign w:val="center"/>
          </w:tcPr>
          <w:p w:rsidR="00DC02DB" w:rsidRDefault="008178A3">
            <w:pPr>
              <w:tabs>
                <w:tab w:val="left" w:pos="750"/>
                <w:tab w:val="left" w:pos="840"/>
              </w:tabs>
              <w:adjustRightInd w:val="0"/>
              <w:snapToGrid w:val="0"/>
              <w:jc w:val="center"/>
              <w:rPr>
                <w:sz w:val="24"/>
              </w:rPr>
            </w:pPr>
            <w:r>
              <w:rPr>
                <w:rFonts w:hint="eastAsia"/>
                <w:sz w:val="24"/>
              </w:rPr>
              <w:t>10000-100000</w:t>
            </w:r>
          </w:p>
        </w:tc>
        <w:tc>
          <w:tcPr>
            <w:tcW w:w="3657" w:type="dxa"/>
            <w:vAlign w:val="center"/>
          </w:tcPr>
          <w:p w:rsidR="00DC02DB" w:rsidRDefault="008178A3">
            <w:pPr>
              <w:tabs>
                <w:tab w:val="left" w:pos="750"/>
                <w:tab w:val="left" w:pos="840"/>
              </w:tabs>
              <w:adjustRightInd w:val="0"/>
              <w:snapToGrid w:val="0"/>
              <w:jc w:val="center"/>
              <w:rPr>
                <w:sz w:val="24"/>
              </w:rPr>
            </w:pPr>
            <w:r>
              <w:rPr>
                <w:sz w:val="24"/>
              </w:rPr>
              <w:t>0.05%</w:t>
            </w:r>
          </w:p>
        </w:tc>
      </w:tr>
    </w:tbl>
    <w:p w:rsidR="00DC02DB" w:rsidRDefault="008178A3">
      <w:pPr>
        <w:tabs>
          <w:tab w:val="left" w:pos="700"/>
        </w:tabs>
        <w:autoSpaceDE w:val="0"/>
        <w:autoSpaceDN w:val="0"/>
        <w:adjustRightInd w:val="0"/>
        <w:spacing w:line="360" w:lineRule="auto"/>
        <w:ind w:firstLineChars="200" w:firstLine="480"/>
        <w:rPr>
          <w:sz w:val="24"/>
          <w:lang w:val="zh-CN"/>
        </w:rPr>
      </w:pPr>
      <w:r>
        <w:rPr>
          <w:sz w:val="24"/>
          <w:lang w:val="zh-CN"/>
        </w:rPr>
        <w:t>服务费按差额定率累进法计算</w:t>
      </w:r>
      <w:r>
        <w:rPr>
          <w:rFonts w:hint="eastAsia"/>
          <w:sz w:val="24"/>
          <w:lang w:val="zh-CN"/>
        </w:rPr>
        <w:t>，向下取整，精确到元。</w:t>
      </w:r>
      <w:r>
        <w:rPr>
          <w:sz w:val="24"/>
          <w:lang w:val="zh-CN"/>
        </w:rPr>
        <w:t>例如</w:t>
      </w:r>
      <w:r>
        <w:rPr>
          <w:sz w:val="24"/>
        </w:rPr>
        <w:t>中标</w:t>
      </w:r>
      <w:r>
        <w:rPr>
          <w:sz w:val="24"/>
          <w:lang w:val="zh-CN"/>
        </w:rPr>
        <w:t>金额为</w:t>
      </w:r>
      <w:r>
        <w:rPr>
          <w:sz w:val="24"/>
          <w:lang w:val="zh-CN"/>
        </w:rPr>
        <w:t>680</w:t>
      </w:r>
      <w:r>
        <w:rPr>
          <w:rFonts w:hint="eastAsia"/>
          <w:sz w:val="24"/>
          <w:lang w:val="zh-CN"/>
        </w:rPr>
        <w:t>5000</w:t>
      </w:r>
      <w:r>
        <w:rPr>
          <w:sz w:val="24"/>
          <w:lang w:val="zh-CN"/>
        </w:rPr>
        <w:t>元，服务费</w:t>
      </w:r>
      <w:r>
        <w:rPr>
          <w:rFonts w:hint="eastAsia"/>
          <w:sz w:val="24"/>
          <w:lang w:val="zh-CN"/>
        </w:rPr>
        <w:t>=</w:t>
      </w:r>
      <w:r>
        <w:rPr>
          <w:sz w:val="24"/>
          <w:lang w:val="zh-CN"/>
        </w:rPr>
        <w:t>100</w:t>
      </w:r>
      <w:r>
        <w:rPr>
          <w:rFonts w:hint="eastAsia"/>
          <w:sz w:val="24"/>
          <w:lang w:val="zh-CN"/>
        </w:rPr>
        <w:t>0000</w:t>
      </w:r>
      <w:r>
        <w:rPr>
          <w:sz w:val="24"/>
          <w:lang w:val="zh-CN"/>
        </w:rPr>
        <w:t>×1%+</w:t>
      </w:r>
      <w:r>
        <w:rPr>
          <w:rFonts w:hint="eastAsia"/>
          <w:sz w:val="24"/>
          <w:lang w:val="zh-CN"/>
        </w:rPr>
        <w:t>（</w:t>
      </w:r>
      <w:r>
        <w:rPr>
          <w:sz w:val="24"/>
          <w:lang w:val="zh-CN"/>
        </w:rPr>
        <w:t>500</w:t>
      </w:r>
      <w:r>
        <w:rPr>
          <w:rFonts w:hint="eastAsia"/>
          <w:sz w:val="24"/>
          <w:lang w:val="zh-CN"/>
        </w:rPr>
        <w:t>0000</w:t>
      </w:r>
      <w:r>
        <w:rPr>
          <w:sz w:val="24"/>
          <w:lang w:val="zh-CN"/>
        </w:rPr>
        <w:t>-100</w:t>
      </w:r>
      <w:r>
        <w:rPr>
          <w:rFonts w:hint="eastAsia"/>
          <w:sz w:val="24"/>
          <w:lang w:val="zh-CN"/>
        </w:rPr>
        <w:t>0000</w:t>
      </w:r>
      <w:r>
        <w:rPr>
          <w:rFonts w:hint="eastAsia"/>
          <w:sz w:val="24"/>
          <w:lang w:val="zh-CN"/>
        </w:rPr>
        <w:t>）</w:t>
      </w:r>
      <w:r>
        <w:rPr>
          <w:sz w:val="24"/>
          <w:lang w:val="zh-CN"/>
        </w:rPr>
        <w:t>×</w:t>
      </w:r>
      <w:r>
        <w:rPr>
          <w:rFonts w:hint="eastAsia"/>
          <w:sz w:val="24"/>
          <w:lang w:val="zh-CN"/>
        </w:rPr>
        <w:t>0.8</w:t>
      </w:r>
      <w:r>
        <w:rPr>
          <w:sz w:val="24"/>
          <w:lang w:val="zh-CN"/>
        </w:rPr>
        <w:t>%+</w:t>
      </w:r>
      <w:r>
        <w:rPr>
          <w:rFonts w:hint="eastAsia"/>
          <w:sz w:val="24"/>
          <w:lang w:val="zh-CN"/>
        </w:rPr>
        <w:t>（</w:t>
      </w:r>
      <w:r>
        <w:rPr>
          <w:sz w:val="24"/>
          <w:lang w:val="zh-CN"/>
        </w:rPr>
        <w:t>680</w:t>
      </w:r>
      <w:r>
        <w:rPr>
          <w:rFonts w:hint="eastAsia"/>
          <w:sz w:val="24"/>
          <w:lang w:val="zh-CN"/>
        </w:rPr>
        <w:t>5000</w:t>
      </w:r>
      <w:r>
        <w:rPr>
          <w:sz w:val="24"/>
          <w:lang w:val="zh-CN"/>
        </w:rPr>
        <w:t>-500</w:t>
      </w:r>
      <w:r>
        <w:rPr>
          <w:rFonts w:hint="eastAsia"/>
          <w:sz w:val="24"/>
          <w:lang w:val="zh-CN"/>
        </w:rPr>
        <w:t>0000</w:t>
      </w:r>
      <w:r>
        <w:rPr>
          <w:rFonts w:hint="eastAsia"/>
          <w:sz w:val="24"/>
          <w:lang w:val="zh-CN"/>
        </w:rPr>
        <w:t>）</w:t>
      </w:r>
      <w:r>
        <w:rPr>
          <w:sz w:val="24"/>
          <w:lang w:val="zh-CN"/>
        </w:rPr>
        <w:t>×0.</w:t>
      </w:r>
      <w:r>
        <w:rPr>
          <w:rFonts w:hint="eastAsia"/>
          <w:sz w:val="24"/>
          <w:lang w:val="zh-CN"/>
        </w:rPr>
        <w:t>65</w:t>
      </w:r>
      <w:r>
        <w:rPr>
          <w:sz w:val="24"/>
          <w:lang w:val="zh-CN"/>
        </w:rPr>
        <w:t>%=</w:t>
      </w:r>
      <w:r>
        <w:rPr>
          <w:rFonts w:hint="eastAsia"/>
          <w:sz w:val="24"/>
          <w:lang w:val="zh-CN"/>
        </w:rPr>
        <w:t>53732.5</w:t>
      </w:r>
      <w:r>
        <w:rPr>
          <w:sz w:val="24"/>
          <w:lang w:val="zh-CN"/>
        </w:rPr>
        <w:t>元，服务费</w:t>
      </w:r>
      <w:r>
        <w:rPr>
          <w:rFonts w:hint="eastAsia"/>
          <w:sz w:val="24"/>
          <w:lang w:val="zh-CN"/>
        </w:rPr>
        <w:t>缴纳</w:t>
      </w:r>
      <w:r>
        <w:rPr>
          <w:rFonts w:hint="eastAsia"/>
          <w:sz w:val="24"/>
          <w:lang w:val="zh-CN"/>
        </w:rPr>
        <w:t>53732</w:t>
      </w:r>
      <w:r>
        <w:rPr>
          <w:rFonts w:hint="eastAsia"/>
          <w:sz w:val="24"/>
          <w:lang w:val="zh-CN"/>
        </w:rPr>
        <w:t>元。</w:t>
      </w:r>
      <w:r>
        <w:rPr>
          <w:sz w:val="24"/>
          <w:lang w:val="zh-CN"/>
        </w:rPr>
        <w:t>其中中标金额以《中标通知书》为准。</w:t>
      </w:r>
    </w:p>
    <w:p w:rsidR="00DC02DB" w:rsidRDefault="008178A3">
      <w:pPr>
        <w:tabs>
          <w:tab w:val="left" w:pos="700"/>
        </w:tabs>
        <w:autoSpaceDE w:val="0"/>
        <w:autoSpaceDN w:val="0"/>
        <w:adjustRightInd w:val="0"/>
        <w:spacing w:line="360" w:lineRule="auto"/>
        <w:ind w:firstLineChars="200" w:firstLine="480"/>
        <w:rPr>
          <w:sz w:val="24"/>
          <w:szCs w:val="24"/>
          <w:lang w:val="zh-CN"/>
        </w:rPr>
      </w:pPr>
      <w:r>
        <w:rPr>
          <w:rFonts w:hint="eastAsia"/>
          <w:sz w:val="24"/>
          <w:szCs w:val="24"/>
        </w:rPr>
        <w:t>中标供应商应于中标公告发布之日起</w:t>
      </w:r>
      <w:r>
        <w:rPr>
          <w:rFonts w:hint="eastAsia"/>
          <w:sz w:val="24"/>
          <w:szCs w:val="24"/>
        </w:rPr>
        <w:t>5</w:t>
      </w:r>
      <w:r>
        <w:rPr>
          <w:rFonts w:hint="eastAsia"/>
          <w:sz w:val="24"/>
          <w:szCs w:val="24"/>
        </w:rPr>
        <w:t>个工作日内缴纳</w:t>
      </w:r>
      <w:r>
        <w:rPr>
          <w:rFonts w:hint="eastAsia"/>
          <w:sz w:val="24"/>
          <w:szCs w:val="24"/>
          <w:lang w:val="zh-CN"/>
        </w:rPr>
        <w:t>招标代理服务费，缴费单位名称须与投标单位名称一致，缴费时请注明项目编号及中标包号。</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名</w:t>
      </w:r>
      <w:r>
        <w:rPr>
          <w:rFonts w:ascii="Times New Roman" w:eastAsia="宋体" w:hAnsi="Times New Roman" w:cs="Times New Roman" w:hint="eastAsia"/>
          <w:color w:val="auto"/>
        </w:rPr>
        <w:t xml:space="preserve">        </w:t>
      </w:r>
      <w:r>
        <w:rPr>
          <w:rFonts w:ascii="Times New Roman" w:eastAsia="宋体" w:hAnsi="Times New Roman" w:cs="Times New Roman" w:hint="eastAsia"/>
          <w:color w:val="auto"/>
        </w:rPr>
        <w:t>称：天津市公共资源交易中心</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开户行及账号：中国建设银行股份有限公司天津明华支行</w:t>
      </w:r>
      <w:r>
        <w:rPr>
          <w:rFonts w:ascii="Times New Roman" w:eastAsia="宋体" w:hAnsi="Times New Roman" w:cs="Times New Roman" w:hint="eastAsia"/>
          <w:color w:val="auto"/>
        </w:rPr>
        <w:t xml:space="preserve"> </w:t>
      </w:r>
    </w:p>
    <w:p w:rsidR="00DC02DB" w:rsidRDefault="008178A3" w:rsidP="00644253">
      <w:pPr>
        <w:pStyle w:val="Default"/>
        <w:spacing w:line="360" w:lineRule="auto"/>
        <w:ind w:firstLineChars="897" w:firstLine="2153"/>
        <w:rPr>
          <w:rFonts w:ascii="Times New Roman" w:eastAsia="宋体" w:hAnsi="Times New Roman" w:cs="Times New Roman"/>
          <w:color w:val="auto"/>
        </w:rPr>
      </w:pPr>
      <w:r>
        <w:rPr>
          <w:rFonts w:ascii="Times New Roman" w:eastAsia="宋体" w:hAnsi="Times New Roman" w:cs="Times New Roman"/>
          <w:color w:val="auto"/>
        </w:rPr>
        <w:t>1205 0162 4900 0000 0675</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银行联行号：</w:t>
      </w:r>
      <w:r>
        <w:rPr>
          <w:rFonts w:ascii="Times New Roman" w:eastAsia="宋体" w:hAnsi="Times New Roman" w:cs="Times New Roman" w:hint="eastAsia"/>
          <w:color w:val="auto"/>
        </w:rPr>
        <w:t>105110039436</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纳税人识别号：</w:t>
      </w:r>
      <w:r>
        <w:rPr>
          <w:rFonts w:ascii="Times New Roman" w:eastAsia="宋体" w:hAnsi="Times New Roman" w:cs="Times New Roman" w:hint="eastAsia"/>
          <w:color w:val="auto"/>
        </w:rPr>
        <w:t>1212 0000 MB1E 44809C</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地址：天津市河东区红星路</w:t>
      </w:r>
      <w:r>
        <w:rPr>
          <w:rFonts w:ascii="Times New Roman" w:eastAsia="宋体" w:hAnsi="Times New Roman" w:cs="Times New Roman" w:hint="eastAsia"/>
          <w:color w:val="auto"/>
        </w:rPr>
        <w:t>79</w:t>
      </w:r>
      <w:r>
        <w:rPr>
          <w:rFonts w:ascii="Times New Roman" w:eastAsia="宋体" w:hAnsi="Times New Roman" w:cs="Times New Roman" w:hint="eastAsia"/>
          <w:color w:val="auto"/>
        </w:rPr>
        <w:t>号</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缴费及申请开票系统：</w:t>
      </w:r>
      <w:r>
        <w:rPr>
          <w:rFonts w:ascii="Times New Roman" w:eastAsia="宋体" w:hAnsi="Times New Roman" w:cs="Times New Roman" w:hint="eastAsia"/>
          <w:color w:val="auto"/>
        </w:rPr>
        <w:t>http://pay.tjggzy.cn/</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缴费及开票咨询电话：</w:t>
      </w:r>
      <w:r>
        <w:rPr>
          <w:rFonts w:ascii="Times New Roman" w:eastAsia="宋体" w:hAnsi="Times New Roman" w:cs="Times New Roman" w:hint="eastAsia"/>
          <w:color w:val="auto"/>
        </w:rPr>
        <w:t>022-24532012</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十五、《</w:t>
      </w:r>
      <w:r>
        <w:rPr>
          <w:rFonts w:ascii="Times New Roman" w:eastAsia="宋体" w:hAnsi="Times New Roman" w:cs="Times New Roman"/>
          <w:color w:val="auto"/>
        </w:rPr>
        <w:t>“</w:t>
      </w:r>
      <w:r>
        <w:rPr>
          <w:rFonts w:ascii="Times New Roman" w:eastAsia="宋体" w:hAnsi="Times New Roman" w:cs="Times New Roman"/>
          <w:color w:val="auto"/>
        </w:rPr>
        <w:t>政采贷</w:t>
      </w:r>
      <w:r>
        <w:rPr>
          <w:rFonts w:ascii="Times New Roman" w:eastAsia="宋体" w:hAnsi="Times New Roman" w:cs="Times New Roman"/>
          <w:color w:val="auto"/>
        </w:rPr>
        <w:t>”</w:t>
      </w:r>
      <w:r>
        <w:rPr>
          <w:rFonts w:ascii="Times New Roman" w:eastAsia="宋体" w:hAnsi="Times New Roman" w:cs="Times New Roman"/>
          <w:color w:val="auto"/>
        </w:rPr>
        <w:t>业务提示函</w:t>
      </w:r>
      <w:r>
        <w:rPr>
          <w:rFonts w:ascii="Times New Roman" w:eastAsia="宋体" w:hAnsi="Times New Roman" w:cs="Times New Roman" w:hint="eastAsia"/>
          <w:color w:val="auto"/>
        </w:rPr>
        <w:t>》、《</w:t>
      </w:r>
      <w:r>
        <w:rPr>
          <w:rFonts w:ascii="Times New Roman" w:eastAsia="宋体" w:hAnsi="Times New Roman" w:cs="Times New Roman"/>
          <w:color w:val="auto"/>
        </w:rPr>
        <w:t>政府采购支持中小企业政策提示函</w:t>
      </w:r>
      <w:r>
        <w:rPr>
          <w:rFonts w:ascii="Times New Roman" w:eastAsia="宋体" w:hAnsi="Times New Roman" w:cs="Times New Roman" w:hint="eastAsia"/>
          <w:color w:val="auto"/>
        </w:rPr>
        <w:t>》和《诚信参与政府采购活动提示函》</w:t>
      </w:r>
    </w:p>
    <w:p w:rsidR="00DC02DB" w:rsidRPr="007A7E01" w:rsidRDefault="00DC02DB">
      <w:pPr>
        <w:pStyle w:val="Default"/>
        <w:spacing w:line="360" w:lineRule="auto"/>
        <w:jc w:val="both"/>
        <w:rPr>
          <w:rFonts w:ascii="Times New Roman" w:eastAsia="宋体" w:hAnsi="Times New Roman" w:cs="Times New Roman"/>
          <w:color w:val="auto"/>
          <w:kern w:val="2"/>
          <w:lang w:val="zh-CN"/>
        </w:rPr>
      </w:pPr>
    </w:p>
    <w:p w:rsidR="00DC02DB" w:rsidRPr="007A7E01" w:rsidRDefault="00DC02DB">
      <w:pPr>
        <w:pStyle w:val="Default"/>
        <w:spacing w:line="360" w:lineRule="auto"/>
        <w:jc w:val="both"/>
        <w:rPr>
          <w:rFonts w:ascii="Times New Roman" w:eastAsia="宋体" w:hAnsi="Times New Roman" w:cs="Times New Roman"/>
          <w:color w:val="auto"/>
        </w:rPr>
      </w:pPr>
    </w:p>
    <w:p w:rsidR="00DC02DB" w:rsidRPr="007A7E01" w:rsidRDefault="008178A3">
      <w:pPr>
        <w:pStyle w:val="Default"/>
        <w:spacing w:line="360" w:lineRule="auto"/>
        <w:jc w:val="right"/>
        <w:rPr>
          <w:rFonts w:ascii="Times New Roman" w:eastAsia="宋体" w:hAnsi="Times New Roman" w:cs="Times New Roman"/>
          <w:color w:val="auto"/>
        </w:rPr>
      </w:pPr>
      <w:r w:rsidRPr="007A7E01">
        <w:rPr>
          <w:rFonts w:ascii="Times New Roman" w:eastAsia="宋体" w:hAnsi="Times New Roman" w:cs="Times New Roman"/>
          <w:color w:val="auto"/>
        </w:rPr>
        <w:t>2025</w:t>
      </w:r>
      <w:r w:rsidRPr="007A7E01">
        <w:rPr>
          <w:rFonts w:ascii="Times New Roman" w:eastAsia="宋体" w:hAnsi="Times New Roman" w:cs="Times New Roman"/>
          <w:color w:val="auto"/>
        </w:rPr>
        <w:t>年</w:t>
      </w:r>
      <w:r w:rsidR="007A7E01" w:rsidRPr="007A7E01">
        <w:rPr>
          <w:rFonts w:ascii="Times New Roman" w:eastAsia="宋体" w:hAnsi="Times New Roman" w:cs="Times New Roman" w:hint="eastAsia"/>
          <w:color w:val="auto"/>
        </w:rPr>
        <w:t>10</w:t>
      </w:r>
      <w:r w:rsidRPr="007A7E01">
        <w:rPr>
          <w:rFonts w:ascii="Times New Roman" w:eastAsia="宋体" w:hAnsi="Times New Roman" w:cs="Times New Roman"/>
          <w:color w:val="auto"/>
        </w:rPr>
        <w:t>月</w:t>
      </w:r>
      <w:r w:rsidR="007A7E01" w:rsidRPr="007A7E01">
        <w:rPr>
          <w:rFonts w:ascii="Times New Roman" w:eastAsia="宋体" w:hAnsi="Times New Roman" w:cs="Times New Roman" w:hint="eastAsia"/>
          <w:color w:val="auto"/>
        </w:rPr>
        <w:t>21</w:t>
      </w:r>
      <w:r w:rsidRPr="007A7E01">
        <w:rPr>
          <w:rFonts w:ascii="Times New Roman" w:eastAsia="宋体" w:hAnsi="Times New Roman" w:cs="Times New Roman"/>
          <w:color w:val="auto"/>
        </w:rPr>
        <w:t>日</w:t>
      </w:r>
    </w:p>
    <w:p w:rsidR="00DC02DB" w:rsidRDefault="008178A3">
      <w:pPr>
        <w:widowControl/>
        <w:jc w:val="left"/>
        <w:rPr>
          <w:kern w:val="0"/>
          <w:sz w:val="24"/>
          <w:szCs w:val="24"/>
        </w:rPr>
      </w:pPr>
      <w:r>
        <w:br w:type="page"/>
      </w:r>
    </w:p>
    <w:p w:rsidR="00DC02DB" w:rsidRDefault="008178A3">
      <w:pPr>
        <w:spacing w:line="360" w:lineRule="auto"/>
        <w:jc w:val="center"/>
        <w:rPr>
          <w:rFonts w:asciiTheme="minorEastAsia" w:eastAsiaTheme="minorEastAsia" w:hAnsiTheme="minorEastAsia"/>
          <w:b/>
          <w:bCs/>
          <w:kern w:val="0"/>
          <w:sz w:val="24"/>
          <w:szCs w:val="24"/>
        </w:rPr>
      </w:pPr>
      <w:r>
        <w:rPr>
          <w:rFonts w:asciiTheme="minorEastAsia" w:eastAsiaTheme="minorEastAsia" w:hAnsiTheme="minorEastAsia"/>
          <w:b/>
          <w:bCs/>
          <w:kern w:val="0"/>
          <w:sz w:val="24"/>
          <w:szCs w:val="24"/>
        </w:rPr>
        <w:lastRenderedPageBreak/>
        <w:t>“</w:t>
      </w:r>
      <w:r>
        <w:rPr>
          <w:rFonts w:asciiTheme="minorEastAsia" w:eastAsiaTheme="minorEastAsia" w:hAnsiTheme="minorEastAsia"/>
          <w:b/>
          <w:bCs/>
          <w:kern w:val="0"/>
          <w:sz w:val="24"/>
          <w:szCs w:val="24"/>
        </w:rPr>
        <w:t>政采贷</w:t>
      </w:r>
      <w:r>
        <w:rPr>
          <w:rFonts w:asciiTheme="minorEastAsia" w:eastAsiaTheme="minorEastAsia" w:hAnsiTheme="minorEastAsia"/>
          <w:b/>
          <w:bCs/>
          <w:kern w:val="0"/>
          <w:sz w:val="24"/>
          <w:szCs w:val="24"/>
        </w:rPr>
        <w:t>”</w:t>
      </w:r>
      <w:r>
        <w:rPr>
          <w:rFonts w:asciiTheme="minorEastAsia" w:eastAsiaTheme="minorEastAsia" w:hAnsiTheme="minorEastAsia"/>
          <w:b/>
          <w:bCs/>
          <w:kern w:val="0"/>
          <w:sz w:val="24"/>
          <w:szCs w:val="24"/>
        </w:rPr>
        <w:t>业务提示函</w:t>
      </w:r>
    </w:p>
    <w:p w:rsidR="00DC02DB" w:rsidRDefault="00DC02DB">
      <w:pPr>
        <w:spacing w:line="360" w:lineRule="auto"/>
        <w:jc w:val="center"/>
        <w:rPr>
          <w:rFonts w:eastAsia="方正小标宋简体"/>
          <w:bCs/>
          <w:kern w:val="0"/>
          <w:sz w:val="24"/>
          <w:szCs w:val="24"/>
        </w:rPr>
      </w:pPr>
    </w:p>
    <w:p w:rsidR="00DC02DB" w:rsidRDefault="008178A3">
      <w:pPr>
        <w:spacing w:line="360" w:lineRule="auto"/>
        <w:ind w:firstLineChars="200" w:firstLine="480"/>
        <w:rPr>
          <w:bCs/>
          <w:kern w:val="0"/>
          <w:sz w:val="24"/>
          <w:szCs w:val="24"/>
        </w:rPr>
      </w:pPr>
      <w:r>
        <w:rPr>
          <w:bCs/>
          <w:kern w:val="0"/>
          <w:sz w:val="24"/>
          <w:szCs w:val="24"/>
        </w:rPr>
        <w:t>【政策简介】</w:t>
      </w:r>
      <w:r>
        <w:rPr>
          <w:bCs/>
          <w:kern w:val="0"/>
          <w:sz w:val="24"/>
          <w:szCs w:val="24"/>
        </w:rPr>
        <w:t>“</w:t>
      </w:r>
      <w:r>
        <w:rPr>
          <w:bCs/>
          <w:kern w:val="0"/>
          <w:sz w:val="24"/>
          <w:szCs w:val="24"/>
        </w:rPr>
        <w:t>政</w:t>
      </w:r>
      <w:r>
        <w:rPr>
          <w:bCs/>
          <w:kern w:val="0"/>
          <w:sz w:val="24"/>
          <w:szCs w:val="24"/>
        </w:rPr>
        <w:t>采贷</w:t>
      </w:r>
      <w:r>
        <w:rPr>
          <w:bCs/>
          <w:kern w:val="0"/>
          <w:sz w:val="24"/>
          <w:szCs w:val="24"/>
        </w:rPr>
        <w:t>”</w:t>
      </w:r>
      <w:r>
        <w:rPr>
          <w:bCs/>
          <w:kern w:val="0"/>
          <w:sz w:val="24"/>
          <w:szCs w:val="24"/>
        </w:rPr>
        <w:t>业务，即政府采购合同融资，具有流程简便、放款迅速、免实物质押、贷款利率低等特点。政府采购中标（成交）供应商如有融资需求，可以凭借包括中标（成交）通知书和政府采购合同等在内的相关材料向各商业银行申请融资，</w:t>
      </w:r>
      <w:r>
        <w:rPr>
          <w:sz w:val="24"/>
          <w:szCs w:val="24"/>
        </w:rPr>
        <w:t>并享受商业银行优惠利率以及人民银行</w:t>
      </w:r>
      <w:proofErr w:type="gramStart"/>
      <w:r>
        <w:rPr>
          <w:sz w:val="24"/>
          <w:szCs w:val="24"/>
        </w:rPr>
        <w:t>支小再贷款</w:t>
      </w:r>
      <w:proofErr w:type="gramEnd"/>
      <w:r>
        <w:rPr>
          <w:sz w:val="24"/>
          <w:szCs w:val="24"/>
        </w:rPr>
        <w:t>政策等。</w:t>
      </w:r>
    </w:p>
    <w:p w:rsidR="00DC02DB" w:rsidRDefault="008178A3">
      <w:pPr>
        <w:spacing w:line="360" w:lineRule="auto"/>
        <w:ind w:firstLineChars="200" w:firstLine="480"/>
        <w:rPr>
          <w:sz w:val="24"/>
          <w:szCs w:val="24"/>
        </w:rPr>
      </w:pPr>
      <w:r>
        <w:rPr>
          <w:bCs/>
          <w:kern w:val="0"/>
          <w:sz w:val="24"/>
          <w:szCs w:val="24"/>
        </w:rPr>
        <w:t>【贷款途径】截止目前，我市已有农业银行、光大银行、渤海银行、中信银行、浦发银行等</w:t>
      </w:r>
      <w:r>
        <w:rPr>
          <w:bCs/>
          <w:kern w:val="0"/>
          <w:sz w:val="24"/>
          <w:szCs w:val="24"/>
        </w:rPr>
        <w:t>18</w:t>
      </w:r>
      <w:r>
        <w:rPr>
          <w:bCs/>
          <w:kern w:val="0"/>
          <w:sz w:val="24"/>
          <w:szCs w:val="24"/>
        </w:rPr>
        <w:t>家商业银行相继推出了</w:t>
      </w:r>
      <w:r>
        <w:rPr>
          <w:bCs/>
          <w:kern w:val="0"/>
          <w:sz w:val="24"/>
          <w:szCs w:val="24"/>
        </w:rPr>
        <w:t>“</w:t>
      </w:r>
      <w:r>
        <w:rPr>
          <w:bCs/>
          <w:kern w:val="0"/>
          <w:sz w:val="24"/>
          <w:szCs w:val="24"/>
        </w:rPr>
        <w:t>政采贷</w:t>
      </w:r>
      <w:r>
        <w:rPr>
          <w:bCs/>
          <w:kern w:val="0"/>
          <w:sz w:val="24"/>
          <w:szCs w:val="24"/>
        </w:rPr>
        <w:t>”</w:t>
      </w:r>
      <w:r>
        <w:rPr>
          <w:bCs/>
          <w:kern w:val="0"/>
          <w:sz w:val="24"/>
          <w:szCs w:val="24"/>
        </w:rPr>
        <w:t>产品，并在天津市政府采购网</w:t>
      </w:r>
      <w:r>
        <w:rPr>
          <w:bCs/>
          <w:kern w:val="0"/>
          <w:sz w:val="24"/>
          <w:szCs w:val="24"/>
        </w:rPr>
        <w:t>“</w:t>
      </w:r>
      <w:r>
        <w:rPr>
          <w:bCs/>
          <w:kern w:val="0"/>
          <w:sz w:val="24"/>
          <w:szCs w:val="24"/>
        </w:rPr>
        <w:t>政采贷</w:t>
      </w:r>
      <w:r>
        <w:rPr>
          <w:bCs/>
          <w:kern w:val="0"/>
          <w:sz w:val="24"/>
          <w:szCs w:val="24"/>
        </w:rPr>
        <w:t>”</w:t>
      </w:r>
      <w:r>
        <w:rPr>
          <w:bCs/>
          <w:kern w:val="0"/>
          <w:sz w:val="24"/>
          <w:szCs w:val="24"/>
        </w:rPr>
        <w:t>产品介绍专栏（</w:t>
      </w:r>
      <w:r>
        <w:rPr>
          <w:bCs/>
          <w:kern w:val="0"/>
          <w:sz w:val="24"/>
          <w:szCs w:val="24"/>
        </w:rPr>
        <w:t>http://ccgp-tianjin.gov.cn/zcd/zcdList.jsp</w:t>
      </w:r>
      <w:r>
        <w:rPr>
          <w:bCs/>
          <w:kern w:val="0"/>
          <w:sz w:val="24"/>
          <w:szCs w:val="24"/>
        </w:rPr>
        <w:t>）公开了产品详情、产品特色、服务电话等信息，后续如有其它银行推出此类产品，</w:t>
      </w:r>
      <w:r>
        <w:rPr>
          <w:bCs/>
          <w:kern w:val="0"/>
          <w:sz w:val="24"/>
          <w:szCs w:val="24"/>
        </w:rPr>
        <w:t>“</w:t>
      </w:r>
      <w:r>
        <w:rPr>
          <w:bCs/>
          <w:kern w:val="0"/>
          <w:sz w:val="24"/>
          <w:szCs w:val="24"/>
        </w:rPr>
        <w:t>政采贷</w:t>
      </w:r>
      <w:r>
        <w:rPr>
          <w:bCs/>
          <w:kern w:val="0"/>
          <w:sz w:val="24"/>
          <w:szCs w:val="24"/>
        </w:rPr>
        <w:t>”</w:t>
      </w:r>
      <w:r>
        <w:rPr>
          <w:bCs/>
          <w:kern w:val="0"/>
          <w:sz w:val="24"/>
          <w:szCs w:val="24"/>
        </w:rPr>
        <w:t>产品介绍专栏也将及时更新。政府采购中标（成交）供应商如有融资需求，可以自行对比或咨询，并可以通过天津市政府采购网中公示的</w:t>
      </w:r>
      <w:r>
        <w:rPr>
          <w:bCs/>
          <w:kern w:val="0"/>
          <w:sz w:val="24"/>
          <w:szCs w:val="24"/>
        </w:rPr>
        <w:t>“</w:t>
      </w:r>
      <w:r>
        <w:rPr>
          <w:bCs/>
          <w:kern w:val="0"/>
          <w:sz w:val="24"/>
          <w:szCs w:val="24"/>
        </w:rPr>
        <w:t>中征应收账款融资服务平台</w:t>
      </w:r>
      <w:r>
        <w:rPr>
          <w:bCs/>
          <w:kern w:val="0"/>
          <w:sz w:val="24"/>
          <w:szCs w:val="24"/>
        </w:rPr>
        <w:t>”</w:t>
      </w:r>
      <w:r>
        <w:rPr>
          <w:bCs/>
          <w:kern w:val="0"/>
          <w:sz w:val="24"/>
          <w:szCs w:val="24"/>
        </w:rPr>
        <w:t>链接或中征平台官方网址（</w:t>
      </w:r>
      <w:r>
        <w:rPr>
          <w:bCs/>
          <w:kern w:val="0"/>
          <w:sz w:val="24"/>
          <w:szCs w:val="24"/>
        </w:rPr>
        <w:t>http</w:t>
      </w:r>
      <w:r>
        <w:rPr>
          <w:bCs/>
          <w:kern w:val="0"/>
          <w:sz w:val="24"/>
          <w:szCs w:val="24"/>
        </w:rPr>
        <w:t>s://www.crcrfsp.com/index.do</w:t>
      </w:r>
      <w:r>
        <w:rPr>
          <w:bCs/>
          <w:kern w:val="0"/>
          <w:sz w:val="24"/>
          <w:szCs w:val="24"/>
        </w:rPr>
        <w:t>）向银行提交融资申请。</w:t>
      </w:r>
    </w:p>
    <w:p w:rsidR="00DC02DB" w:rsidRDefault="008178A3">
      <w:pPr>
        <w:spacing w:line="360" w:lineRule="auto"/>
        <w:ind w:firstLineChars="200" w:firstLine="480"/>
        <w:rPr>
          <w:sz w:val="24"/>
          <w:szCs w:val="24"/>
        </w:rPr>
      </w:pPr>
      <w:r>
        <w:rPr>
          <w:bCs/>
          <w:kern w:val="0"/>
          <w:sz w:val="24"/>
          <w:szCs w:val="24"/>
        </w:rPr>
        <w:t>【</w:t>
      </w:r>
      <w:r>
        <w:rPr>
          <w:sz w:val="24"/>
          <w:szCs w:val="24"/>
        </w:rPr>
        <w:t>特别提示</w:t>
      </w:r>
      <w:r>
        <w:rPr>
          <w:bCs/>
          <w:kern w:val="0"/>
          <w:sz w:val="24"/>
          <w:szCs w:val="24"/>
        </w:rPr>
        <w:t>】</w:t>
      </w:r>
      <w:r>
        <w:rPr>
          <w:bCs/>
          <w:kern w:val="0"/>
          <w:sz w:val="24"/>
          <w:szCs w:val="24"/>
        </w:rPr>
        <w:t>“</w:t>
      </w:r>
      <w:r>
        <w:rPr>
          <w:bCs/>
          <w:kern w:val="0"/>
          <w:sz w:val="24"/>
          <w:szCs w:val="24"/>
        </w:rPr>
        <w:t>政采贷</w:t>
      </w:r>
      <w:r>
        <w:rPr>
          <w:bCs/>
          <w:kern w:val="0"/>
          <w:sz w:val="24"/>
          <w:szCs w:val="24"/>
        </w:rPr>
        <w:t>”</w:t>
      </w:r>
      <w:r>
        <w:rPr>
          <w:bCs/>
          <w:kern w:val="0"/>
          <w:sz w:val="24"/>
          <w:szCs w:val="24"/>
        </w:rPr>
        <w:t>业务坚持</w:t>
      </w:r>
      <w:r>
        <w:rPr>
          <w:bCs/>
          <w:kern w:val="0"/>
          <w:sz w:val="24"/>
          <w:szCs w:val="24"/>
        </w:rPr>
        <w:t>“</w:t>
      </w:r>
      <w:r>
        <w:rPr>
          <w:bCs/>
          <w:kern w:val="0"/>
          <w:sz w:val="24"/>
          <w:szCs w:val="24"/>
        </w:rPr>
        <w:t>政府引导、市场运作、企业自愿、风险自担</w:t>
      </w:r>
      <w:r>
        <w:rPr>
          <w:bCs/>
          <w:kern w:val="0"/>
          <w:sz w:val="24"/>
          <w:szCs w:val="24"/>
        </w:rPr>
        <w:t>”</w:t>
      </w:r>
      <w:r>
        <w:rPr>
          <w:bCs/>
          <w:kern w:val="0"/>
          <w:sz w:val="24"/>
          <w:szCs w:val="24"/>
        </w:rPr>
        <w:t>的原则，</w:t>
      </w:r>
      <w:r>
        <w:rPr>
          <w:sz w:val="24"/>
          <w:szCs w:val="24"/>
        </w:rPr>
        <w:t>供应商自愿申请</w:t>
      </w:r>
      <w:r>
        <w:rPr>
          <w:sz w:val="24"/>
          <w:szCs w:val="24"/>
        </w:rPr>
        <w:t>“</w:t>
      </w:r>
      <w:r>
        <w:rPr>
          <w:sz w:val="24"/>
          <w:szCs w:val="24"/>
        </w:rPr>
        <w:t>政采贷</w:t>
      </w:r>
      <w:r>
        <w:rPr>
          <w:sz w:val="24"/>
          <w:szCs w:val="24"/>
        </w:rPr>
        <w:t>”</w:t>
      </w:r>
      <w:r>
        <w:rPr>
          <w:sz w:val="24"/>
          <w:szCs w:val="24"/>
        </w:rPr>
        <w:t>业务并自由选择商业银行，任何单位和个人不得干预或限制。</w:t>
      </w:r>
    </w:p>
    <w:p w:rsidR="00DC02DB" w:rsidRDefault="00DC02DB">
      <w:pPr>
        <w:spacing w:line="360" w:lineRule="auto"/>
        <w:jc w:val="center"/>
        <w:rPr>
          <w:rFonts w:eastAsia="方正小标宋简体"/>
          <w:spacing w:val="-10"/>
          <w:sz w:val="24"/>
          <w:szCs w:val="24"/>
        </w:rPr>
      </w:pPr>
    </w:p>
    <w:p w:rsidR="00DC02DB" w:rsidRDefault="00DC02DB">
      <w:pPr>
        <w:spacing w:line="360" w:lineRule="auto"/>
        <w:jc w:val="center"/>
        <w:rPr>
          <w:rFonts w:eastAsia="方正小标宋简体"/>
          <w:spacing w:val="-10"/>
          <w:sz w:val="24"/>
          <w:szCs w:val="24"/>
        </w:rPr>
      </w:pPr>
    </w:p>
    <w:p w:rsidR="00DC02DB" w:rsidRDefault="008178A3">
      <w:pPr>
        <w:widowControl/>
        <w:jc w:val="left"/>
        <w:rPr>
          <w:rFonts w:asciiTheme="minorEastAsia" w:eastAsiaTheme="minorEastAsia" w:hAnsiTheme="minorEastAsia"/>
          <w:b/>
          <w:bCs/>
          <w:kern w:val="0"/>
          <w:sz w:val="24"/>
          <w:szCs w:val="24"/>
        </w:rPr>
      </w:pPr>
      <w:r>
        <w:rPr>
          <w:rFonts w:asciiTheme="minorEastAsia" w:eastAsiaTheme="minorEastAsia" w:hAnsiTheme="minorEastAsia"/>
          <w:b/>
          <w:bCs/>
          <w:kern w:val="0"/>
          <w:sz w:val="24"/>
          <w:szCs w:val="24"/>
        </w:rPr>
        <w:br w:type="page"/>
      </w:r>
    </w:p>
    <w:p w:rsidR="00DC02DB" w:rsidRDefault="008178A3">
      <w:pPr>
        <w:spacing w:line="360" w:lineRule="auto"/>
        <w:jc w:val="center"/>
        <w:rPr>
          <w:rFonts w:asciiTheme="minorEastAsia" w:eastAsiaTheme="minorEastAsia" w:hAnsiTheme="minorEastAsia"/>
          <w:b/>
          <w:bCs/>
          <w:kern w:val="0"/>
          <w:sz w:val="24"/>
          <w:szCs w:val="24"/>
        </w:rPr>
      </w:pPr>
      <w:r>
        <w:rPr>
          <w:rFonts w:asciiTheme="minorEastAsia" w:eastAsiaTheme="minorEastAsia" w:hAnsiTheme="minorEastAsia"/>
          <w:b/>
          <w:bCs/>
          <w:kern w:val="0"/>
          <w:sz w:val="24"/>
          <w:szCs w:val="24"/>
        </w:rPr>
        <w:lastRenderedPageBreak/>
        <w:t>政府采购支持中小企业政策提示函</w:t>
      </w:r>
    </w:p>
    <w:p w:rsidR="00DC02DB" w:rsidRDefault="008178A3">
      <w:pPr>
        <w:spacing w:line="340" w:lineRule="exact"/>
        <w:ind w:firstLineChars="200" w:firstLine="480"/>
        <w:rPr>
          <w:rFonts w:eastAsiaTheme="minorEastAsia"/>
          <w:sz w:val="24"/>
          <w:szCs w:val="24"/>
        </w:rPr>
      </w:pPr>
      <w:r>
        <w:rPr>
          <w:rFonts w:eastAsiaTheme="minorEastAsia" w:hint="eastAsia"/>
          <w:sz w:val="24"/>
          <w:szCs w:val="24"/>
        </w:rPr>
        <w:t>【政策概述】促进中小企业发展是政府采购法定的政策功能。在政府采购活动中，应当通过</w:t>
      </w:r>
      <w:r>
        <w:rPr>
          <w:rFonts w:eastAsiaTheme="minorEastAsia" w:hint="eastAsia"/>
          <w:snapToGrid w:val="0"/>
          <w:sz w:val="24"/>
          <w:szCs w:val="24"/>
        </w:rPr>
        <w:t>加强采购需求管理，落实预留采购份额、价格评审优惠、优先采购等措施，提高中小企业在政府采购中的份额，支持中小企业发展。</w:t>
      </w:r>
    </w:p>
    <w:p w:rsidR="00DC02DB" w:rsidRDefault="008178A3">
      <w:pPr>
        <w:spacing w:line="340" w:lineRule="exact"/>
        <w:ind w:firstLineChars="200" w:firstLine="480"/>
        <w:rPr>
          <w:rFonts w:eastAsiaTheme="minorEastAsia"/>
          <w:sz w:val="24"/>
          <w:szCs w:val="24"/>
        </w:rPr>
      </w:pPr>
      <w:r>
        <w:rPr>
          <w:rFonts w:eastAsiaTheme="minorEastAsia" w:hint="eastAsia"/>
          <w:sz w:val="24"/>
          <w:szCs w:val="24"/>
        </w:rPr>
        <w:t>【支持对象】以下对象可享受支持政策</w:t>
      </w:r>
      <w:r>
        <w:rPr>
          <w:rFonts w:eastAsiaTheme="minorEastAsia" w:hint="eastAsia"/>
          <w:sz w:val="24"/>
          <w:szCs w:val="24"/>
        </w:rPr>
        <w:t>：</w:t>
      </w:r>
      <w:r>
        <w:rPr>
          <w:rFonts w:eastAsiaTheme="minorEastAsia"/>
          <w:sz w:val="24"/>
          <w:szCs w:val="24"/>
        </w:rPr>
        <w:t>1.</w:t>
      </w:r>
      <w:r>
        <w:rPr>
          <w:rFonts w:eastAsiaTheme="minorEastAsia" w:hint="eastAsia"/>
          <w:sz w:val="24"/>
          <w:szCs w:val="24"/>
        </w:rPr>
        <w:t>在境内依法设立，依据国务院批准的中小企业划分标准确定的</w:t>
      </w:r>
      <w:r>
        <w:rPr>
          <w:rFonts w:eastAsiaTheme="minorEastAsia" w:hint="eastAsia"/>
          <w:b/>
          <w:sz w:val="24"/>
          <w:szCs w:val="24"/>
        </w:rPr>
        <w:t>中型企业、小型企业和微型企业</w:t>
      </w:r>
      <w:r>
        <w:rPr>
          <w:rFonts w:eastAsiaTheme="minorEastAsia" w:hint="eastAsia"/>
          <w:sz w:val="24"/>
          <w:szCs w:val="24"/>
        </w:rPr>
        <w:t>，但与大企业的负责人为同一人，或者与大企业存在直接控股、管理关系的除外；</w:t>
      </w:r>
      <w:r>
        <w:rPr>
          <w:rFonts w:eastAsiaTheme="minorEastAsia"/>
          <w:sz w:val="24"/>
          <w:szCs w:val="24"/>
        </w:rPr>
        <w:t>2.</w:t>
      </w:r>
      <w:r>
        <w:rPr>
          <w:rFonts w:eastAsiaTheme="minorEastAsia" w:hint="eastAsia"/>
          <w:sz w:val="24"/>
          <w:szCs w:val="24"/>
        </w:rPr>
        <w:t>符合中小企业划分标准的</w:t>
      </w:r>
      <w:r>
        <w:rPr>
          <w:rFonts w:eastAsiaTheme="minorEastAsia" w:hint="eastAsia"/>
          <w:b/>
          <w:sz w:val="24"/>
          <w:szCs w:val="24"/>
        </w:rPr>
        <w:t>个体工商户</w:t>
      </w:r>
      <w:r>
        <w:rPr>
          <w:rFonts w:eastAsiaTheme="minorEastAsia" w:hint="eastAsia"/>
          <w:sz w:val="24"/>
          <w:szCs w:val="24"/>
        </w:rPr>
        <w:t>。</w:t>
      </w:r>
    </w:p>
    <w:p w:rsidR="00DC02DB" w:rsidRDefault="008178A3">
      <w:pPr>
        <w:spacing w:line="340" w:lineRule="exact"/>
        <w:ind w:firstLineChars="200" w:firstLine="480"/>
        <w:rPr>
          <w:rFonts w:eastAsiaTheme="minorEastAsia"/>
          <w:snapToGrid w:val="0"/>
          <w:sz w:val="24"/>
          <w:szCs w:val="24"/>
        </w:rPr>
      </w:pPr>
      <w:r>
        <w:rPr>
          <w:rFonts w:eastAsiaTheme="minorEastAsia" w:hint="eastAsia"/>
          <w:snapToGrid w:val="0"/>
          <w:sz w:val="24"/>
          <w:szCs w:val="24"/>
        </w:rPr>
        <w:t>【支持情形】在政府采购活动中，供应商提供的货物、工程或者服务符合下列情形的，享受支持政策：</w:t>
      </w:r>
    </w:p>
    <w:p w:rsidR="00DC02DB" w:rsidRDefault="008178A3">
      <w:pPr>
        <w:spacing w:line="340" w:lineRule="exact"/>
        <w:ind w:firstLineChars="200" w:firstLine="480"/>
        <w:rPr>
          <w:rFonts w:eastAsiaTheme="minorEastAsia"/>
          <w:snapToGrid w:val="0"/>
          <w:sz w:val="24"/>
          <w:szCs w:val="24"/>
        </w:rPr>
      </w:pPr>
      <w:r>
        <w:rPr>
          <w:rFonts w:eastAsiaTheme="minorEastAsia" w:hint="eastAsia"/>
          <w:snapToGrid w:val="0"/>
          <w:sz w:val="24"/>
          <w:szCs w:val="24"/>
        </w:rPr>
        <w:t>（一）在货物采购项目中，货物由中小企业制造，即货物由</w:t>
      </w:r>
      <w:r>
        <w:rPr>
          <w:rFonts w:eastAsiaTheme="minorEastAsia" w:hint="eastAsia"/>
          <w:b/>
          <w:snapToGrid w:val="0"/>
          <w:sz w:val="24"/>
          <w:szCs w:val="24"/>
        </w:rPr>
        <w:t>中小企业生产且使用该中小企业商号或者注册商标</w:t>
      </w:r>
      <w:r>
        <w:rPr>
          <w:rFonts w:eastAsiaTheme="minorEastAsia" w:hint="eastAsia"/>
          <w:snapToGrid w:val="0"/>
          <w:sz w:val="24"/>
          <w:szCs w:val="24"/>
        </w:rPr>
        <w:t>；</w:t>
      </w:r>
    </w:p>
    <w:p w:rsidR="00DC02DB" w:rsidRDefault="008178A3">
      <w:pPr>
        <w:spacing w:line="340" w:lineRule="exact"/>
        <w:ind w:firstLineChars="200" w:firstLine="480"/>
        <w:rPr>
          <w:rFonts w:eastAsiaTheme="minorEastAsia"/>
          <w:snapToGrid w:val="0"/>
          <w:sz w:val="24"/>
          <w:szCs w:val="24"/>
        </w:rPr>
      </w:pPr>
      <w:r>
        <w:rPr>
          <w:rFonts w:eastAsiaTheme="minorEastAsia" w:hint="eastAsia"/>
          <w:snapToGrid w:val="0"/>
          <w:sz w:val="24"/>
          <w:szCs w:val="24"/>
        </w:rPr>
        <w:t>（二）在工程采购项目中，工程由中小企业承建，即工程施工单位为中小企业；</w:t>
      </w:r>
    </w:p>
    <w:p w:rsidR="00DC02DB" w:rsidRDefault="008178A3">
      <w:pPr>
        <w:spacing w:line="340" w:lineRule="exact"/>
        <w:ind w:firstLineChars="200" w:firstLine="480"/>
        <w:rPr>
          <w:rFonts w:eastAsiaTheme="minorEastAsia"/>
          <w:snapToGrid w:val="0"/>
          <w:sz w:val="24"/>
          <w:szCs w:val="24"/>
        </w:rPr>
      </w:pPr>
      <w:r>
        <w:rPr>
          <w:rFonts w:eastAsiaTheme="minorEastAsia" w:hint="eastAsia"/>
          <w:snapToGrid w:val="0"/>
          <w:sz w:val="24"/>
          <w:szCs w:val="24"/>
        </w:rPr>
        <w:t>（三）在服务采购项目中，服务由中小企业承接，即提</w:t>
      </w:r>
      <w:r>
        <w:rPr>
          <w:rFonts w:eastAsiaTheme="minorEastAsia" w:hint="eastAsia"/>
          <w:snapToGrid w:val="0"/>
          <w:sz w:val="24"/>
          <w:szCs w:val="24"/>
        </w:rPr>
        <w:t>供服务的人员为中小企业依照《中华人民共和国劳动合同法》</w:t>
      </w:r>
      <w:r>
        <w:rPr>
          <w:rFonts w:eastAsiaTheme="minorEastAsia" w:hint="eastAsia"/>
          <w:b/>
          <w:snapToGrid w:val="0"/>
          <w:sz w:val="24"/>
          <w:szCs w:val="24"/>
        </w:rPr>
        <w:t>订立劳动合同</w:t>
      </w:r>
      <w:r>
        <w:rPr>
          <w:rFonts w:eastAsiaTheme="minorEastAsia" w:hint="eastAsia"/>
          <w:snapToGrid w:val="0"/>
          <w:sz w:val="24"/>
          <w:szCs w:val="24"/>
        </w:rPr>
        <w:t>的从业人员。</w:t>
      </w:r>
    </w:p>
    <w:p w:rsidR="00DC02DB" w:rsidRDefault="008178A3">
      <w:pPr>
        <w:spacing w:line="340" w:lineRule="exact"/>
        <w:ind w:firstLineChars="200" w:firstLine="480"/>
        <w:rPr>
          <w:rFonts w:eastAsiaTheme="minorEastAsia"/>
          <w:sz w:val="24"/>
          <w:szCs w:val="24"/>
        </w:rPr>
      </w:pPr>
      <w:r>
        <w:rPr>
          <w:rFonts w:eastAsiaTheme="minorEastAsia" w:hint="eastAsia"/>
          <w:snapToGrid w:val="0"/>
          <w:sz w:val="24"/>
          <w:szCs w:val="24"/>
        </w:rPr>
        <w:t>以联合体形</w:t>
      </w:r>
      <w:proofErr w:type="gramStart"/>
      <w:r>
        <w:rPr>
          <w:rFonts w:eastAsiaTheme="minorEastAsia" w:hint="eastAsia"/>
          <w:snapToGrid w:val="0"/>
          <w:sz w:val="24"/>
          <w:szCs w:val="24"/>
        </w:rPr>
        <w:t>式参加</w:t>
      </w:r>
      <w:proofErr w:type="gramEnd"/>
      <w:r>
        <w:rPr>
          <w:rFonts w:eastAsiaTheme="minorEastAsia" w:hint="eastAsia"/>
          <w:snapToGrid w:val="0"/>
          <w:sz w:val="24"/>
          <w:szCs w:val="24"/>
        </w:rPr>
        <w:t>政府采购活动，联合体各方</w:t>
      </w:r>
      <w:r>
        <w:rPr>
          <w:rFonts w:eastAsiaTheme="minorEastAsia" w:hint="eastAsia"/>
          <w:b/>
          <w:snapToGrid w:val="0"/>
          <w:sz w:val="24"/>
          <w:szCs w:val="24"/>
        </w:rPr>
        <w:t>均为</w:t>
      </w:r>
      <w:r>
        <w:rPr>
          <w:rFonts w:eastAsiaTheme="minorEastAsia" w:hint="eastAsia"/>
          <w:snapToGrid w:val="0"/>
          <w:sz w:val="24"/>
          <w:szCs w:val="24"/>
        </w:rPr>
        <w:t>中小企业的，联合体视同中小企业。其中，联合体各方</w:t>
      </w:r>
      <w:r>
        <w:rPr>
          <w:rFonts w:eastAsiaTheme="minorEastAsia" w:hint="eastAsia"/>
          <w:b/>
          <w:snapToGrid w:val="0"/>
          <w:sz w:val="24"/>
          <w:szCs w:val="24"/>
        </w:rPr>
        <w:t>均为</w:t>
      </w:r>
      <w:r>
        <w:rPr>
          <w:rFonts w:eastAsiaTheme="minorEastAsia" w:hint="eastAsia"/>
          <w:snapToGrid w:val="0"/>
          <w:sz w:val="24"/>
          <w:szCs w:val="24"/>
        </w:rPr>
        <w:t>小</w:t>
      </w:r>
      <w:proofErr w:type="gramStart"/>
      <w:r>
        <w:rPr>
          <w:rFonts w:eastAsiaTheme="minorEastAsia" w:hint="eastAsia"/>
          <w:snapToGrid w:val="0"/>
          <w:sz w:val="24"/>
          <w:szCs w:val="24"/>
        </w:rPr>
        <w:t>微企业</w:t>
      </w:r>
      <w:proofErr w:type="gramEnd"/>
      <w:r>
        <w:rPr>
          <w:rFonts w:eastAsiaTheme="minorEastAsia" w:hint="eastAsia"/>
          <w:snapToGrid w:val="0"/>
          <w:sz w:val="24"/>
          <w:szCs w:val="24"/>
        </w:rPr>
        <w:t>的，联合体视同小微企业。</w:t>
      </w:r>
    </w:p>
    <w:p w:rsidR="00DC02DB" w:rsidRDefault="008178A3">
      <w:pPr>
        <w:spacing w:line="340" w:lineRule="exact"/>
        <w:ind w:firstLineChars="200" w:firstLine="480"/>
        <w:rPr>
          <w:rFonts w:eastAsiaTheme="minorEastAsia"/>
          <w:color w:val="000000"/>
          <w:sz w:val="24"/>
          <w:szCs w:val="24"/>
        </w:rPr>
      </w:pPr>
      <w:r>
        <w:rPr>
          <w:rFonts w:eastAsiaTheme="minorEastAsia" w:hint="eastAsia"/>
          <w:color w:val="000000"/>
          <w:sz w:val="24"/>
          <w:szCs w:val="24"/>
        </w:rPr>
        <w:t>【注意事项】</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1.</w:t>
      </w:r>
      <w:r>
        <w:rPr>
          <w:rFonts w:eastAsiaTheme="minorEastAsia" w:hint="eastAsia"/>
          <w:color w:val="000000"/>
          <w:sz w:val="24"/>
          <w:szCs w:val="24"/>
        </w:rPr>
        <w:t>中小企业参加政府采购活动，应当出具规定的《中小企业声明函》，否则不得享受相关中小企业扶持政策。任何单位和个人不得要求供应商提供《中小企业声明函》之外的中小企业身份证明文件。</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2.</w:t>
      </w:r>
      <w:r>
        <w:rPr>
          <w:rFonts w:eastAsiaTheme="minorEastAsia" w:hint="eastAsia"/>
          <w:color w:val="000000"/>
          <w:sz w:val="24"/>
          <w:szCs w:val="24"/>
        </w:rPr>
        <w:t>中小企业应当对声明函的内容的真实性负责。声明内容如有不实，则构成提供虚假材料谋取中标、成交的情形，需承担相应的法律责任。</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3.</w:t>
      </w:r>
      <w:r>
        <w:rPr>
          <w:rFonts w:eastAsiaTheme="minorEastAsia" w:hint="eastAsia"/>
          <w:color w:val="000000"/>
          <w:sz w:val="24"/>
          <w:szCs w:val="24"/>
        </w:rPr>
        <w:t>政府采购项目的采购意向、采购公告和招标文件（谈判文件、磋商文件等）中，应当明确本项目执行支持中小企业的具体措施，如预留份额、评审优惠（应当明确具体优惠比例）或者优先采购等。</w:t>
      </w:r>
    </w:p>
    <w:p w:rsidR="00DC02DB" w:rsidRDefault="008178A3">
      <w:pPr>
        <w:spacing w:line="340" w:lineRule="exact"/>
        <w:ind w:firstLineChars="200" w:firstLine="480"/>
        <w:rPr>
          <w:rFonts w:eastAsiaTheme="minorEastAsia"/>
          <w:color w:val="000000"/>
          <w:sz w:val="24"/>
          <w:szCs w:val="24"/>
        </w:rPr>
      </w:pPr>
      <w:r>
        <w:rPr>
          <w:rFonts w:eastAsiaTheme="minorEastAsia" w:hint="eastAsia"/>
          <w:color w:val="000000"/>
          <w:sz w:val="24"/>
          <w:szCs w:val="24"/>
        </w:rPr>
        <w:t>【政策目录】</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1.</w:t>
      </w:r>
      <w:r>
        <w:rPr>
          <w:rFonts w:eastAsiaTheme="minorEastAsia" w:hint="eastAsia"/>
          <w:color w:val="000000"/>
          <w:sz w:val="24"/>
          <w:szCs w:val="24"/>
        </w:rPr>
        <w:t>《中华人民共和国政府采购法》第九条</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2.</w:t>
      </w:r>
      <w:r>
        <w:rPr>
          <w:rFonts w:eastAsiaTheme="minorEastAsia" w:hint="eastAsia"/>
          <w:color w:val="000000"/>
          <w:sz w:val="24"/>
          <w:szCs w:val="24"/>
        </w:rPr>
        <w:t>《中华人民共和国政府采购法实施条例》第六条</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3.</w:t>
      </w:r>
      <w:r>
        <w:rPr>
          <w:rFonts w:eastAsiaTheme="minorEastAsia"/>
          <w:sz w:val="24"/>
          <w:szCs w:val="24"/>
        </w:rPr>
        <w:t xml:space="preserve"> </w:t>
      </w:r>
      <w:r>
        <w:rPr>
          <w:rFonts w:eastAsiaTheme="minorEastAsia" w:hint="eastAsia"/>
          <w:color w:val="000000"/>
          <w:sz w:val="24"/>
          <w:szCs w:val="24"/>
        </w:rPr>
        <w:t>财政部</w:t>
      </w:r>
      <w:r>
        <w:rPr>
          <w:rFonts w:eastAsiaTheme="minorEastAsia"/>
          <w:color w:val="000000"/>
          <w:sz w:val="24"/>
          <w:szCs w:val="24"/>
        </w:rPr>
        <w:t xml:space="preserve"> </w:t>
      </w:r>
      <w:r>
        <w:rPr>
          <w:rFonts w:eastAsiaTheme="minorEastAsia" w:hint="eastAsia"/>
          <w:color w:val="000000"/>
          <w:sz w:val="24"/>
          <w:szCs w:val="24"/>
        </w:rPr>
        <w:t>工业和信息化部关于印发《政府采购促进中小企业发展管理办法》的通知（财库〔</w:t>
      </w:r>
      <w:r>
        <w:rPr>
          <w:rFonts w:eastAsiaTheme="minorEastAsia"/>
          <w:color w:val="000000"/>
          <w:sz w:val="24"/>
          <w:szCs w:val="24"/>
        </w:rPr>
        <w:t>2020</w:t>
      </w:r>
      <w:r>
        <w:rPr>
          <w:rFonts w:eastAsiaTheme="minorEastAsia" w:hint="eastAsia"/>
          <w:color w:val="000000"/>
          <w:sz w:val="24"/>
          <w:szCs w:val="24"/>
        </w:rPr>
        <w:t>〕</w:t>
      </w:r>
      <w:r>
        <w:rPr>
          <w:rFonts w:eastAsiaTheme="minorEastAsia"/>
          <w:color w:val="000000"/>
          <w:sz w:val="24"/>
          <w:szCs w:val="24"/>
        </w:rPr>
        <w:t>46</w:t>
      </w:r>
      <w:r>
        <w:rPr>
          <w:rFonts w:eastAsiaTheme="minorEastAsia" w:hint="eastAsia"/>
          <w:color w:val="000000"/>
          <w:sz w:val="24"/>
          <w:szCs w:val="24"/>
        </w:rPr>
        <w:t>号）</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4.</w:t>
      </w:r>
      <w:r>
        <w:rPr>
          <w:rFonts w:eastAsiaTheme="minorEastAsia"/>
          <w:sz w:val="24"/>
          <w:szCs w:val="24"/>
        </w:rPr>
        <w:t xml:space="preserve"> </w:t>
      </w:r>
      <w:r>
        <w:rPr>
          <w:rFonts w:eastAsiaTheme="minorEastAsia" w:hint="eastAsia"/>
          <w:color w:val="000000"/>
          <w:sz w:val="24"/>
          <w:szCs w:val="24"/>
        </w:rPr>
        <w:t>财政部关于进一步加大政府采购支持中小企业力度的通知（财库〔</w:t>
      </w:r>
      <w:r>
        <w:rPr>
          <w:rFonts w:eastAsiaTheme="minorEastAsia"/>
          <w:color w:val="000000"/>
          <w:sz w:val="24"/>
          <w:szCs w:val="24"/>
        </w:rPr>
        <w:t>2022</w:t>
      </w:r>
      <w:r>
        <w:rPr>
          <w:rFonts w:eastAsiaTheme="minorEastAsia" w:hint="eastAsia"/>
          <w:color w:val="000000"/>
          <w:sz w:val="24"/>
          <w:szCs w:val="24"/>
        </w:rPr>
        <w:t>〕</w:t>
      </w:r>
      <w:r>
        <w:rPr>
          <w:rFonts w:eastAsiaTheme="minorEastAsia"/>
          <w:color w:val="000000"/>
          <w:sz w:val="24"/>
          <w:szCs w:val="24"/>
        </w:rPr>
        <w:t>19</w:t>
      </w:r>
      <w:r>
        <w:rPr>
          <w:rFonts w:eastAsiaTheme="minorEastAsia" w:hint="eastAsia"/>
          <w:color w:val="000000"/>
          <w:sz w:val="24"/>
          <w:szCs w:val="24"/>
        </w:rPr>
        <w:t>号）</w:t>
      </w:r>
    </w:p>
    <w:p w:rsidR="00DC02DB" w:rsidRDefault="008178A3">
      <w:pPr>
        <w:spacing w:line="340" w:lineRule="exact"/>
        <w:ind w:firstLineChars="200" w:firstLine="480"/>
        <w:rPr>
          <w:rFonts w:eastAsiaTheme="minorEastAsia"/>
          <w:color w:val="000000"/>
          <w:sz w:val="24"/>
          <w:szCs w:val="24"/>
        </w:rPr>
      </w:pPr>
      <w:r>
        <w:rPr>
          <w:rFonts w:eastAsiaTheme="minorEastAsia"/>
          <w:color w:val="000000"/>
          <w:sz w:val="24"/>
          <w:szCs w:val="24"/>
        </w:rPr>
        <w:t>5.</w:t>
      </w:r>
      <w:r>
        <w:rPr>
          <w:rFonts w:eastAsiaTheme="minorEastAsia" w:hint="eastAsia"/>
          <w:color w:val="000000"/>
          <w:sz w:val="24"/>
          <w:szCs w:val="24"/>
        </w:rPr>
        <w:t>天津市财政局</w:t>
      </w:r>
      <w:r>
        <w:rPr>
          <w:rFonts w:eastAsiaTheme="minorEastAsia"/>
          <w:color w:val="000000"/>
          <w:sz w:val="24"/>
          <w:szCs w:val="24"/>
        </w:rPr>
        <w:t xml:space="preserve"> </w:t>
      </w:r>
      <w:r>
        <w:rPr>
          <w:rFonts w:eastAsiaTheme="minorEastAsia" w:hint="eastAsia"/>
          <w:color w:val="000000"/>
          <w:sz w:val="24"/>
          <w:szCs w:val="24"/>
        </w:rPr>
        <w:t>天津市工业和信息化局关于贯彻落实《政府采购促进中小企业发展管理办法》的通知（</w:t>
      </w:r>
      <w:proofErr w:type="gramStart"/>
      <w:r>
        <w:rPr>
          <w:rFonts w:eastAsiaTheme="minorEastAsia" w:hint="eastAsia"/>
          <w:color w:val="000000"/>
          <w:sz w:val="24"/>
          <w:szCs w:val="24"/>
        </w:rPr>
        <w:t>津财采〔</w:t>
      </w:r>
      <w:r>
        <w:rPr>
          <w:rFonts w:eastAsiaTheme="minorEastAsia"/>
          <w:color w:val="000000"/>
          <w:sz w:val="24"/>
          <w:szCs w:val="24"/>
        </w:rPr>
        <w:t>2021</w:t>
      </w:r>
      <w:r>
        <w:rPr>
          <w:rFonts w:eastAsiaTheme="minorEastAsia" w:hint="eastAsia"/>
          <w:color w:val="000000"/>
          <w:sz w:val="24"/>
          <w:szCs w:val="24"/>
        </w:rPr>
        <w:t>〕</w:t>
      </w:r>
      <w:proofErr w:type="gramEnd"/>
      <w:r>
        <w:rPr>
          <w:rFonts w:eastAsiaTheme="minorEastAsia"/>
          <w:color w:val="000000"/>
          <w:sz w:val="24"/>
          <w:szCs w:val="24"/>
        </w:rPr>
        <w:t>12</w:t>
      </w:r>
      <w:r>
        <w:rPr>
          <w:rFonts w:eastAsiaTheme="minorEastAsia" w:hint="eastAsia"/>
          <w:color w:val="000000"/>
          <w:sz w:val="24"/>
          <w:szCs w:val="24"/>
        </w:rPr>
        <w:t>号）</w:t>
      </w:r>
    </w:p>
    <w:p w:rsidR="00DC02DB" w:rsidRDefault="008178A3">
      <w:pPr>
        <w:spacing w:line="340" w:lineRule="exact"/>
        <w:ind w:firstLineChars="200" w:firstLine="480"/>
        <w:rPr>
          <w:rFonts w:eastAsiaTheme="minorEastAsia"/>
          <w:sz w:val="24"/>
        </w:rPr>
      </w:pPr>
      <w:r>
        <w:rPr>
          <w:rFonts w:eastAsiaTheme="minorEastAsia"/>
          <w:sz w:val="24"/>
        </w:rPr>
        <w:t>6.</w:t>
      </w:r>
      <w:r>
        <w:rPr>
          <w:rFonts w:eastAsiaTheme="minorEastAsia" w:hint="eastAsia"/>
          <w:sz w:val="24"/>
        </w:rPr>
        <w:t>市财政局</w:t>
      </w:r>
      <w:r>
        <w:rPr>
          <w:rFonts w:eastAsiaTheme="minorEastAsia"/>
          <w:sz w:val="24"/>
        </w:rPr>
        <w:t xml:space="preserve"> </w:t>
      </w:r>
      <w:r>
        <w:rPr>
          <w:rFonts w:eastAsiaTheme="minorEastAsia" w:hint="eastAsia"/>
          <w:sz w:val="24"/>
        </w:rPr>
        <w:t>市发展改革委</w:t>
      </w:r>
      <w:r>
        <w:rPr>
          <w:rFonts w:eastAsiaTheme="minorEastAsia"/>
          <w:sz w:val="24"/>
        </w:rPr>
        <w:t xml:space="preserve"> </w:t>
      </w:r>
      <w:r>
        <w:rPr>
          <w:rFonts w:eastAsiaTheme="minorEastAsia" w:hint="eastAsia"/>
          <w:sz w:val="24"/>
        </w:rPr>
        <w:t>市住房城乡建设委</w:t>
      </w:r>
      <w:r>
        <w:rPr>
          <w:rFonts w:eastAsiaTheme="minorEastAsia"/>
          <w:sz w:val="24"/>
        </w:rPr>
        <w:t xml:space="preserve"> </w:t>
      </w:r>
      <w:r>
        <w:rPr>
          <w:rFonts w:eastAsiaTheme="minorEastAsia" w:hint="eastAsia"/>
          <w:sz w:val="24"/>
        </w:rPr>
        <w:t>市交通运输委</w:t>
      </w:r>
      <w:r>
        <w:rPr>
          <w:rFonts w:eastAsiaTheme="minorEastAsia"/>
          <w:sz w:val="24"/>
        </w:rPr>
        <w:t xml:space="preserve"> </w:t>
      </w:r>
      <w:r>
        <w:rPr>
          <w:rFonts w:eastAsiaTheme="minorEastAsia" w:hint="eastAsia"/>
          <w:sz w:val="24"/>
        </w:rPr>
        <w:t>市水</w:t>
      </w:r>
      <w:proofErr w:type="gramStart"/>
      <w:r>
        <w:rPr>
          <w:rFonts w:eastAsiaTheme="minorEastAsia" w:hint="eastAsia"/>
          <w:sz w:val="24"/>
        </w:rPr>
        <w:t>务</w:t>
      </w:r>
      <w:proofErr w:type="gramEnd"/>
      <w:r>
        <w:rPr>
          <w:rFonts w:eastAsiaTheme="minorEastAsia" w:hint="eastAsia"/>
          <w:sz w:val="24"/>
        </w:rPr>
        <w:t>局</w:t>
      </w:r>
      <w:r>
        <w:rPr>
          <w:rFonts w:eastAsiaTheme="minorEastAsia"/>
          <w:sz w:val="24"/>
        </w:rPr>
        <w:t xml:space="preserve"> </w:t>
      </w:r>
      <w:r>
        <w:rPr>
          <w:rFonts w:eastAsiaTheme="minorEastAsia" w:hint="eastAsia"/>
          <w:sz w:val="24"/>
        </w:rPr>
        <w:t>市政务服务办关于进一步贯彻落实政府采购支持中小企业政策的通知（</w:t>
      </w:r>
      <w:proofErr w:type="gramStart"/>
      <w:r>
        <w:rPr>
          <w:rFonts w:eastAsiaTheme="minorEastAsia" w:hint="eastAsia"/>
          <w:sz w:val="24"/>
        </w:rPr>
        <w:t>津财采〔</w:t>
      </w:r>
      <w:r>
        <w:rPr>
          <w:rFonts w:eastAsiaTheme="minorEastAsia"/>
          <w:sz w:val="24"/>
        </w:rPr>
        <w:t>2022</w:t>
      </w:r>
      <w:r>
        <w:rPr>
          <w:rFonts w:eastAsiaTheme="minorEastAsia" w:hint="eastAsia"/>
          <w:sz w:val="24"/>
        </w:rPr>
        <w:t>〕</w:t>
      </w:r>
      <w:proofErr w:type="gramEnd"/>
      <w:r>
        <w:rPr>
          <w:rFonts w:eastAsiaTheme="minorEastAsia"/>
          <w:sz w:val="24"/>
        </w:rPr>
        <w:t>11</w:t>
      </w:r>
      <w:r>
        <w:rPr>
          <w:rFonts w:eastAsiaTheme="minorEastAsia" w:hint="eastAsia"/>
          <w:sz w:val="24"/>
        </w:rPr>
        <w:t>号）</w:t>
      </w:r>
    </w:p>
    <w:p w:rsidR="00DC02DB" w:rsidRDefault="00DC02DB">
      <w:pPr>
        <w:spacing w:line="360" w:lineRule="exact"/>
        <w:ind w:firstLineChars="200" w:firstLine="480"/>
        <w:rPr>
          <w:rFonts w:eastAsiaTheme="minorEastAsia"/>
          <w:sz w:val="24"/>
        </w:rPr>
      </w:pPr>
    </w:p>
    <w:p w:rsidR="00DC02DB" w:rsidRDefault="008178A3">
      <w:pPr>
        <w:adjustRightInd w:val="0"/>
        <w:snapToGrid w:val="0"/>
        <w:spacing w:line="400" w:lineRule="exact"/>
        <w:jc w:val="center"/>
        <w:rPr>
          <w:b/>
          <w:sz w:val="24"/>
          <w:szCs w:val="24"/>
        </w:rPr>
      </w:pPr>
      <w:r>
        <w:rPr>
          <w:b/>
          <w:sz w:val="24"/>
          <w:szCs w:val="24"/>
        </w:rPr>
        <w:lastRenderedPageBreak/>
        <w:t>诚信参与政府采购活动提示函</w:t>
      </w:r>
    </w:p>
    <w:p w:rsidR="00DC02DB" w:rsidRDefault="00DC02DB">
      <w:pPr>
        <w:pStyle w:val="ac"/>
        <w:shd w:val="clear" w:color="auto" w:fill="FFFFFF"/>
        <w:adjustRightInd w:val="0"/>
        <w:snapToGrid w:val="0"/>
        <w:spacing w:before="0" w:beforeAutospacing="0" w:after="0" w:afterAutospacing="0" w:line="360" w:lineRule="exact"/>
        <w:ind w:firstLine="645"/>
        <w:jc w:val="both"/>
        <w:rPr>
          <w:rFonts w:ascii="Times New Roman" w:eastAsiaTheme="minorEastAsia" w:hAnsi="Times New Roman" w:cs="Times New Roman"/>
        </w:rPr>
      </w:pP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近年来，我市财政部门查处的政府采购供应商违法行为中，提供虚假材料谋取中标、成交的占</w:t>
      </w:r>
      <w:r>
        <w:rPr>
          <w:rFonts w:ascii="Times New Roman" w:eastAsiaTheme="minorEastAsia" w:hAnsi="Times New Roman" w:cs="Times New Roman"/>
        </w:rPr>
        <w:t>95%</w:t>
      </w:r>
      <w:r>
        <w:rPr>
          <w:rFonts w:ascii="Times New Roman" w:eastAsiaTheme="minorEastAsia" w:hAnsi="Times New Roman" w:cs="Times New Roman"/>
        </w:rPr>
        <w:t>以上，严重扰乱了政府采购市场秩序，损害了政府采购营商环境。</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诚实信用是市场经济的基本要求，也是政府采购法确立的基本原则之一，政府采购供应商等当事人均应严格遵循。供应商对其投标文件的真实性、合法性负有审慎的审查义务，对提交的全部材料（包括本单位制</w:t>
      </w:r>
      <w:proofErr w:type="gramStart"/>
      <w:r>
        <w:rPr>
          <w:rFonts w:ascii="Times New Roman" w:eastAsiaTheme="minorEastAsia" w:hAnsi="Times New Roman" w:cs="Times New Roman"/>
        </w:rPr>
        <w:t>作形成</w:t>
      </w:r>
      <w:proofErr w:type="gramEnd"/>
      <w:r>
        <w:rPr>
          <w:rFonts w:ascii="Times New Roman" w:eastAsiaTheme="minorEastAsia" w:hAnsi="Times New Roman" w:cs="Times New Roman"/>
        </w:rPr>
        <w:t>的材料、第三方单位提供的材料、员工个人提供的材料等）的真实性负责，并承担相应法律责任。被查实存在提供虚假材料谋取中标、成交的，将被依法予以行政处罚，并将在信用中国、中国政府采</w:t>
      </w:r>
      <w:r>
        <w:rPr>
          <w:rFonts w:ascii="Times New Roman" w:eastAsiaTheme="minorEastAsia" w:hAnsi="Times New Roman" w:cs="Times New Roman"/>
        </w:rPr>
        <w:t>购网、天津市政府采购网等网站公示其失信记录，实施联合惩戒。</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经梳理，供应商提供的虚假材料主要涉及业绩合同、发票、认证证书、特种作业操作证、社保缴费证明、学历学位证书、建造师执业资格证书、健康证等。供应商在编制投标文件时，可通过国家税务总局全国增值税发票查验平台、国家认证认可监督管理委员会网站、应急管理部特种作业操作证及安全生产知识和管理能力考核合格信息查询平台、中国建造师网、</w:t>
      </w:r>
      <w:proofErr w:type="gramStart"/>
      <w:r>
        <w:rPr>
          <w:rFonts w:ascii="Times New Roman" w:eastAsiaTheme="minorEastAsia" w:hAnsi="Times New Roman" w:cs="Times New Roman"/>
        </w:rPr>
        <w:t>学信网</w:t>
      </w:r>
      <w:r>
        <w:rPr>
          <w:rStyle w:val="af"/>
          <w:rFonts w:ascii="Times New Roman" w:eastAsiaTheme="minorEastAsia" w:hAnsi="Times New Roman" w:cs="Times New Roman"/>
        </w:rPr>
        <w:t>等</w:t>
      </w:r>
      <w:proofErr w:type="gramEnd"/>
      <w:r>
        <w:rPr>
          <w:rFonts w:ascii="Times New Roman" w:eastAsiaTheme="minorEastAsia" w:hAnsi="Times New Roman" w:cs="Times New Roman"/>
        </w:rPr>
        <w:t>官方查询渠道对投标文件中相关材料的真实性予以审查，对无法确认真实性的材料，不要作为投标、响应材料提交。</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一旦被查实存在提供虚假</w:t>
      </w:r>
      <w:r>
        <w:rPr>
          <w:rFonts w:ascii="Times New Roman" w:eastAsiaTheme="minorEastAsia" w:hAnsi="Times New Roman" w:cs="Times New Roman"/>
        </w:rPr>
        <w:t>材料的，供应商的以下陈述申辩意见一般不予采信：</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1.</w:t>
      </w:r>
      <w:r>
        <w:rPr>
          <w:rFonts w:ascii="Times New Roman" w:eastAsiaTheme="minorEastAsia" w:hAnsi="Times New Roman" w:cs="Times New Roman"/>
        </w:rPr>
        <w:t>虚假材料为员工个人或第三方单位提供，供应商并不知情；</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2.</w:t>
      </w:r>
      <w:r>
        <w:rPr>
          <w:rFonts w:ascii="Times New Roman" w:eastAsiaTheme="minorEastAsia" w:hAnsi="Times New Roman" w:cs="Times New Roman"/>
        </w:rPr>
        <w:t>虚假材料并非评审因素或属于多提供，而并不影响评审结果；</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3.</w:t>
      </w:r>
      <w:r>
        <w:rPr>
          <w:rFonts w:ascii="Times New Roman" w:eastAsiaTheme="minorEastAsia" w:hAnsi="Times New Roman" w:cs="Times New Roman"/>
        </w:rPr>
        <w:t>供应商并未中标，没有产生危害后果；</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4.</w:t>
      </w:r>
      <w:r>
        <w:rPr>
          <w:rFonts w:ascii="Times New Roman" w:eastAsiaTheme="minorEastAsia" w:hAnsi="Times New Roman" w:cs="Times New Roman"/>
        </w:rPr>
        <w:t>工作人员疏忽大意，错放相关材料；</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5.</w:t>
      </w:r>
      <w:r>
        <w:rPr>
          <w:rFonts w:ascii="Times New Roman" w:eastAsiaTheme="minorEastAsia" w:hAnsi="Times New Roman" w:cs="Times New Roman"/>
        </w:rPr>
        <w:t>已查验材料原件或通过非官方渠道扫码、在线查询等，尽到了审查义务。</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 </w:t>
      </w:r>
      <w:r>
        <w:rPr>
          <w:rStyle w:val="af"/>
          <w:rFonts w:ascii="Times New Roman" w:eastAsiaTheme="minorEastAsia" w:hAnsi="Times New Roman" w:cs="Times New Roman"/>
        </w:rPr>
        <w:t>法律责任：</w:t>
      </w:r>
      <w:r>
        <w:rPr>
          <w:rFonts w:ascii="Times New Roman" w:eastAsiaTheme="minorEastAsia" w:hAnsi="Times New Roman" w:cs="Times New Roman"/>
        </w:rPr>
        <w:t>《中华人民共和国政府采购法》第七十七条第一款</w:t>
      </w:r>
    </w:p>
    <w:p w:rsidR="00DC02DB" w:rsidRDefault="008178A3">
      <w:pPr>
        <w:pStyle w:val="ac"/>
        <w:shd w:val="clear" w:color="auto" w:fill="FFFFFF"/>
        <w:adjustRightInd w:val="0"/>
        <w:snapToGrid w:val="0"/>
        <w:spacing w:before="0" w:beforeAutospacing="0" w:after="0" w:afterAutospacing="0" w:line="440" w:lineRule="exact"/>
        <w:ind w:firstLineChars="200" w:firstLine="480"/>
        <w:jc w:val="both"/>
        <w:rPr>
          <w:rFonts w:ascii="Times New Roman" w:eastAsiaTheme="minorEastAsia" w:hAnsi="Times New Roman" w:cs="Times New Roman"/>
        </w:rPr>
      </w:pPr>
      <w:r>
        <w:rPr>
          <w:rFonts w:ascii="Times New Roman" w:eastAsiaTheme="minorEastAsia" w:hAnsi="Times New Roman" w:cs="Times New Roman"/>
        </w:rPr>
        <w:t>供应商有下列情形之一的，处以采购金额千分之五以上千</w:t>
      </w:r>
      <w:proofErr w:type="gramStart"/>
      <w:r>
        <w:rPr>
          <w:rFonts w:ascii="Times New Roman" w:eastAsiaTheme="minorEastAsia" w:hAnsi="Times New Roman" w:cs="Times New Roman"/>
        </w:rPr>
        <w:t>分之十</w:t>
      </w:r>
      <w:proofErr w:type="gramEnd"/>
      <w:r>
        <w:rPr>
          <w:rFonts w:ascii="Times New Roman" w:eastAsiaTheme="minorEastAsia" w:hAnsi="Times New Roman" w:cs="Times New Roman"/>
        </w:rPr>
        <w:t>以下的罚款，列入不良行为记录名单，在一至三年内禁止参加政府采购活动，有违法所得的，并</w:t>
      </w:r>
      <w:r>
        <w:rPr>
          <w:rFonts w:ascii="Times New Roman" w:eastAsiaTheme="minorEastAsia" w:hAnsi="Times New Roman" w:cs="Times New Roman"/>
        </w:rPr>
        <w:t>处没收违法所得，情节严重的，由工商行政管理机关吊销营业执照；构成犯罪的，依法追究刑事责任：（一）提供虚假材料谋取中标、成交的。</w:t>
      </w:r>
    </w:p>
    <w:p w:rsidR="00DC02DB" w:rsidRDefault="008178A3">
      <w:pPr>
        <w:widowControl/>
        <w:jc w:val="left"/>
        <w:rPr>
          <w:b/>
          <w:bCs/>
          <w:kern w:val="28"/>
          <w:sz w:val="32"/>
          <w:szCs w:val="32"/>
          <w:lang w:val="zh-CN"/>
        </w:rPr>
      </w:pPr>
      <w:r>
        <w:br w:type="page"/>
      </w:r>
    </w:p>
    <w:p w:rsidR="00DC02DB" w:rsidRDefault="008178A3">
      <w:pPr>
        <w:pStyle w:val="ab"/>
        <w:rPr>
          <w:rFonts w:ascii="Times New Roman" w:hAnsi="Times New Roman"/>
        </w:rPr>
      </w:pPr>
      <w:r>
        <w:rPr>
          <w:rFonts w:ascii="Times New Roman" w:hAnsi="Times New Roman"/>
        </w:rPr>
        <w:lastRenderedPageBreak/>
        <w:t>第</w:t>
      </w:r>
      <w:r>
        <w:rPr>
          <w:rFonts w:ascii="Times New Roman" w:hAnsi="Times New Roman" w:hint="eastAsia"/>
        </w:rPr>
        <w:t>二</w:t>
      </w:r>
      <w:r>
        <w:rPr>
          <w:rFonts w:ascii="Times New Roman" w:hAnsi="Times New Roman"/>
        </w:rPr>
        <w:t>部分</w:t>
      </w:r>
      <w:r>
        <w:rPr>
          <w:rFonts w:ascii="Times New Roman" w:hAnsi="Times New Roman"/>
        </w:rPr>
        <w:t xml:space="preserve">  </w:t>
      </w:r>
      <w:r>
        <w:rPr>
          <w:rFonts w:ascii="Times New Roman" w:hAnsi="Times New Roman"/>
        </w:rPr>
        <w:t>招标项目要求</w:t>
      </w:r>
      <w:bookmarkEnd w:id="1"/>
    </w:p>
    <w:p w:rsidR="00DC02DB" w:rsidRDefault="008178A3">
      <w:pPr>
        <w:autoSpaceDE w:val="0"/>
        <w:autoSpaceDN w:val="0"/>
        <w:adjustRightInd w:val="0"/>
        <w:spacing w:line="360" w:lineRule="auto"/>
        <w:ind w:firstLineChars="200" w:firstLine="480"/>
        <w:rPr>
          <w:sz w:val="24"/>
        </w:rPr>
      </w:pPr>
      <w:r>
        <w:rPr>
          <w:rFonts w:hint="eastAsia"/>
          <w:sz w:val="24"/>
        </w:rPr>
        <w:t>加注“★”号条款为实质性条款，不得出现负偏离，发生负偏离即做无效标处理。</w:t>
      </w:r>
    </w:p>
    <w:p w:rsidR="00DC02DB" w:rsidRDefault="008178A3">
      <w:pPr>
        <w:spacing w:line="360" w:lineRule="auto"/>
        <w:ind w:firstLineChars="200" w:firstLine="480"/>
        <w:outlineLvl w:val="0"/>
        <w:rPr>
          <w:sz w:val="24"/>
        </w:rPr>
      </w:pPr>
      <w:r>
        <w:rPr>
          <w:rFonts w:hint="eastAsia"/>
          <w:sz w:val="24"/>
        </w:rPr>
        <w:t>一、项目背景</w:t>
      </w:r>
    </w:p>
    <w:p w:rsidR="00DC02DB" w:rsidRDefault="008178A3">
      <w:pPr>
        <w:spacing w:line="360" w:lineRule="auto"/>
        <w:ind w:firstLineChars="200" w:firstLine="480"/>
        <w:outlineLvl w:val="0"/>
        <w:rPr>
          <w:sz w:val="24"/>
        </w:rPr>
      </w:pPr>
      <w:r>
        <w:rPr>
          <w:rFonts w:hint="eastAsia"/>
          <w:sz w:val="24"/>
        </w:rPr>
        <w:t>医院拟采购一批安检设备放置在医院各主要患者入口处，对进入医院的人员、包裹等进行安全检查，具体采购的设备位置安装信息如下：</w:t>
      </w:r>
    </w:p>
    <w:p w:rsidR="00DC02DB" w:rsidRDefault="008178A3">
      <w:pPr>
        <w:spacing w:line="360" w:lineRule="auto"/>
        <w:ind w:firstLineChars="200" w:firstLine="480"/>
        <w:outlineLvl w:val="0"/>
        <w:rPr>
          <w:sz w:val="24"/>
        </w:rPr>
      </w:pPr>
      <w:r>
        <w:rPr>
          <w:rFonts w:hint="eastAsia"/>
          <w:sz w:val="24"/>
        </w:rPr>
        <w:t>1.A</w:t>
      </w:r>
      <w:r>
        <w:rPr>
          <w:rFonts w:hint="eastAsia"/>
          <w:sz w:val="24"/>
        </w:rPr>
        <w:t>座大楼门诊大厅采购安装配备智能安检机、智能安检门（有包和无包双通道）、液体检测仪、手持金属探测器，并相应配备接物架，防爆罐，复检台、危险品储物柜。</w:t>
      </w:r>
    </w:p>
    <w:p w:rsidR="00DC02DB" w:rsidRDefault="008178A3">
      <w:pPr>
        <w:spacing w:line="360" w:lineRule="auto"/>
        <w:ind w:firstLineChars="200" w:firstLine="480"/>
        <w:outlineLvl w:val="0"/>
        <w:rPr>
          <w:sz w:val="24"/>
        </w:rPr>
      </w:pPr>
      <w:r>
        <w:rPr>
          <w:rFonts w:hint="eastAsia"/>
          <w:sz w:val="24"/>
        </w:rPr>
        <w:t>2.A</w:t>
      </w:r>
      <w:r>
        <w:rPr>
          <w:rFonts w:hint="eastAsia"/>
          <w:sz w:val="24"/>
        </w:rPr>
        <w:t>座住院部大厅采购安装配备智能安检机、智能安检门、液体检测仪、手持金属探测器，并相应配备接物架，复检台，危险品储物柜。</w:t>
      </w:r>
    </w:p>
    <w:p w:rsidR="00DC02DB" w:rsidRDefault="008178A3">
      <w:pPr>
        <w:spacing w:line="360" w:lineRule="auto"/>
        <w:ind w:firstLineChars="200" w:firstLine="480"/>
        <w:outlineLvl w:val="0"/>
        <w:rPr>
          <w:sz w:val="24"/>
        </w:rPr>
      </w:pPr>
      <w:r>
        <w:rPr>
          <w:rFonts w:hint="eastAsia"/>
          <w:sz w:val="24"/>
        </w:rPr>
        <w:t>3.A</w:t>
      </w:r>
      <w:proofErr w:type="gramStart"/>
      <w:r>
        <w:rPr>
          <w:rFonts w:hint="eastAsia"/>
          <w:sz w:val="24"/>
        </w:rPr>
        <w:t>座地</w:t>
      </w:r>
      <w:proofErr w:type="gramEnd"/>
      <w:r>
        <w:rPr>
          <w:rFonts w:hint="eastAsia"/>
          <w:sz w:val="24"/>
        </w:rPr>
        <w:t>下一层人车分流处和</w:t>
      </w:r>
      <w:r>
        <w:rPr>
          <w:rFonts w:hint="eastAsia"/>
          <w:sz w:val="24"/>
        </w:rPr>
        <w:t>B</w:t>
      </w:r>
      <w:r>
        <w:rPr>
          <w:rFonts w:hint="eastAsia"/>
          <w:sz w:val="24"/>
        </w:rPr>
        <w:t>座门诊大厅共配备安装：智能安检门，手持金属探测器，危险品储物柜。</w:t>
      </w:r>
    </w:p>
    <w:p w:rsidR="00DC02DB" w:rsidRDefault="008178A3">
      <w:pPr>
        <w:spacing w:line="360" w:lineRule="auto"/>
        <w:ind w:firstLineChars="200" w:firstLine="480"/>
        <w:outlineLvl w:val="0"/>
        <w:rPr>
          <w:sz w:val="24"/>
        </w:rPr>
      </w:pPr>
      <w:r>
        <w:rPr>
          <w:rFonts w:hint="eastAsia"/>
          <w:sz w:val="24"/>
        </w:rPr>
        <w:t>4.B</w:t>
      </w:r>
      <w:r>
        <w:rPr>
          <w:rFonts w:hint="eastAsia"/>
          <w:sz w:val="24"/>
        </w:rPr>
        <w:t>座住院部大厅采购安装配备智能安检机、智能安检门、液体检测仪、手持金属探测器，并相应配备接物架，防爆罐，复检台，危险品储物柜。</w:t>
      </w:r>
    </w:p>
    <w:p w:rsidR="00DC02DB" w:rsidRDefault="008178A3">
      <w:pPr>
        <w:spacing w:line="360" w:lineRule="auto"/>
        <w:ind w:firstLineChars="200" w:firstLine="480"/>
        <w:outlineLvl w:val="0"/>
        <w:rPr>
          <w:sz w:val="24"/>
        </w:rPr>
      </w:pPr>
      <w:r>
        <w:rPr>
          <w:rFonts w:hint="eastAsia"/>
          <w:sz w:val="24"/>
        </w:rPr>
        <w:t>5.</w:t>
      </w:r>
      <w:r>
        <w:rPr>
          <w:rFonts w:hint="eastAsia"/>
          <w:sz w:val="24"/>
        </w:rPr>
        <w:t>监</w:t>
      </w:r>
      <w:r>
        <w:rPr>
          <w:rFonts w:hint="eastAsia"/>
          <w:sz w:val="24"/>
        </w:rPr>
        <w:t>控中心集成安装边缘计算主机，实现入院安检人脸识别对比功能。</w:t>
      </w:r>
    </w:p>
    <w:p w:rsidR="00DC02DB" w:rsidRDefault="008178A3">
      <w:pPr>
        <w:spacing w:line="360" w:lineRule="auto"/>
        <w:ind w:firstLineChars="200" w:firstLine="480"/>
        <w:outlineLvl w:val="0"/>
        <w:rPr>
          <w:sz w:val="24"/>
        </w:rPr>
      </w:pPr>
      <w:r>
        <w:rPr>
          <w:rFonts w:hint="eastAsia"/>
          <w:sz w:val="24"/>
        </w:rPr>
        <w:t>本项目属于工业行业。</w:t>
      </w:r>
    </w:p>
    <w:p w:rsidR="00DC02DB" w:rsidRDefault="008178A3">
      <w:pPr>
        <w:autoSpaceDE w:val="0"/>
        <w:autoSpaceDN w:val="0"/>
        <w:spacing w:line="360" w:lineRule="auto"/>
        <w:ind w:firstLineChars="200" w:firstLine="480"/>
        <w:rPr>
          <w:bCs/>
          <w:sz w:val="24"/>
        </w:rPr>
      </w:pPr>
      <w:r>
        <w:rPr>
          <w:rFonts w:hint="eastAsia"/>
          <w:color w:val="000000"/>
          <w:sz w:val="24"/>
        </w:rPr>
        <w:t>二</w:t>
      </w:r>
      <w:r>
        <w:rPr>
          <w:bCs/>
          <w:color w:val="000000"/>
          <w:sz w:val="24"/>
        </w:rPr>
        <w:t>、</w:t>
      </w:r>
      <w:r>
        <w:rPr>
          <w:bCs/>
          <w:sz w:val="24"/>
        </w:rPr>
        <w:t>技术要求</w:t>
      </w:r>
    </w:p>
    <w:p w:rsidR="00DC02DB" w:rsidRDefault="008178A3">
      <w:pPr>
        <w:spacing w:line="360" w:lineRule="auto"/>
        <w:ind w:firstLineChars="200" w:firstLine="480"/>
        <w:outlineLvl w:val="0"/>
        <w:rPr>
          <w:sz w:val="24"/>
        </w:rPr>
      </w:pPr>
      <w:r>
        <w:rPr>
          <w:rFonts w:hint="eastAsia"/>
          <w:sz w:val="24"/>
        </w:rPr>
        <w:t>★（一）投标人须承诺所投产品和服务符合相关强制性规定。交货时采购人有权要求投标人出具所投产品、服务符合上述规定的证明文件。</w:t>
      </w:r>
    </w:p>
    <w:p w:rsidR="00DC02DB" w:rsidRDefault="008178A3">
      <w:pPr>
        <w:spacing w:line="360" w:lineRule="auto"/>
        <w:ind w:firstLineChars="200" w:firstLine="480"/>
        <w:outlineLvl w:val="0"/>
        <w:rPr>
          <w:sz w:val="24"/>
        </w:rPr>
      </w:pPr>
      <w:r>
        <w:rPr>
          <w:rFonts w:hint="eastAsia"/>
          <w:sz w:val="24"/>
        </w:rPr>
        <w:t>（二）若本项目涉及对采购人原有系统的修改或升级业务，或涉及与采购人原有其他系统的对接业务，由采购人负责协调原有系统的接口协议、源代码、数据结构等与修改、升级或对接相关资料的开放，且不产生开放费用。如需原系统开发商配合，采购人负责协调。投标人应严格遵守与采购人签订的保密协议，对上述开放资料严格</w:t>
      </w:r>
      <w:r>
        <w:rPr>
          <w:rFonts w:hint="eastAsia"/>
          <w:sz w:val="24"/>
        </w:rPr>
        <w:t>保密，经采购人允许合</w:t>
      </w:r>
      <w:proofErr w:type="gramStart"/>
      <w:r>
        <w:rPr>
          <w:rFonts w:hint="eastAsia"/>
          <w:sz w:val="24"/>
        </w:rPr>
        <w:t>规</w:t>
      </w:r>
      <w:proofErr w:type="gramEnd"/>
      <w:r>
        <w:rPr>
          <w:rFonts w:hint="eastAsia"/>
          <w:sz w:val="24"/>
        </w:rPr>
        <w:t>使用。</w:t>
      </w:r>
    </w:p>
    <w:p w:rsidR="00DC02DB" w:rsidRDefault="008178A3">
      <w:pPr>
        <w:spacing w:line="360" w:lineRule="auto"/>
        <w:ind w:firstLineChars="200" w:firstLine="480"/>
        <w:outlineLvl w:val="0"/>
        <w:rPr>
          <w:sz w:val="24"/>
        </w:rPr>
      </w:pPr>
      <w:r>
        <w:rPr>
          <w:rFonts w:hint="eastAsia"/>
          <w:sz w:val="24"/>
        </w:rPr>
        <w:t>（三）采购清单</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第一包：</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hint="eastAsia"/>
          <w:color w:val="auto"/>
        </w:rPr>
        <w:t>★</w:t>
      </w:r>
      <w:r>
        <w:rPr>
          <w:rFonts w:ascii="Times New Roman" w:eastAsia="宋体" w:hAnsi="Times New Roman" w:cs="Times New Roman" w:hint="eastAsia"/>
          <w:color w:val="auto"/>
        </w:rPr>
        <w:t xml:space="preserve">1. </w:t>
      </w:r>
      <w:r>
        <w:rPr>
          <w:rFonts w:ascii="Times New Roman" w:eastAsia="宋体" w:hAnsi="Times New Roman" w:cs="Times New Roman" w:hint="eastAsia"/>
          <w:color w:val="auto"/>
        </w:rPr>
        <w:t>投标产品实质性要求</w:t>
      </w:r>
    </w:p>
    <w:p w:rsidR="00DC02DB" w:rsidRDefault="008178A3">
      <w:pPr>
        <w:pStyle w:val="Default"/>
        <w:spacing w:line="360" w:lineRule="auto"/>
        <w:ind w:firstLineChars="200" w:firstLine="480"/>
        <w:jc w:val="both"/>
        <w:rPr>
          <w:rFonts w:ascii="Times New Roman" w:eastAsia="宋体" w:hAnsi="Times New Roman" w:cs="Times New Roman"/>
          <w:color w:val="FF0000"/>
        </w:rPr>
      </w:pPr>
      <w:r>
        <w:rPr>
          <w:rFonts w:ascii="Times New Roman" w:eastAsia="宋体" w:hAnsi="Times New Roman" w:cs="Times New Roman" w:hint="eastAsia"/>
          <w:color w:val="auto"/>
        </w:rPr>
        <w:t>所投</w:t>
      </w:r>
      <w:r>
        <w:rPr>
          <w:rFonts w:ascii="Times New Roman" w:eastAsia="宋体" w:hAnsi="Times New Roman" w:cs="Times New Roman" w:hint="eastAsia"/>
          <w:color w:val="auto"/>
        </w:rPr>
        <w:t>6550</w:t>
      </w:r>
      <w:r>
        <w:rPr>
          <w:rFonts w:ascii="Times New Roman" w:eastAsia="宋体" w:hAnsi="Times New Roman" w:cs="Times New Roman" w:hint="eastAsia"/>
          <w:color w:val="auto"/>
        </w:rPr>
        <w:t>智能安检机的制造商须具备《辐射安全许可证》（种类和范围至少</w:t>
      </w:r>
      <w:r>
        <w:rPr>
          <w:rFonts w:ascii="Times New Roman" w:eastAsia="宋体" w:hAnsi="Times New Roman" w:cs="Times New Roman" w:hint="eastAsia"/>
          <w:color w:val="auto"/>
        </w:rPr>
        <w:lastRenderedPageBreak/>
        <w:t>包含生</w:t>
      </w:r>
      <w:r>
        <w:rPr>
          <w:rFonts w:ascii="Times New Roman" w:eastAsia="宋体" w:hAnsi="Times New Roman" w:cs="Times New Roman" w:hint="eastAsia"/>
          <w:color w:val="auto"/>
        </w:rPr>
        <w:t>产</w:t>
      </w:r>
      <w:r>
        <w:rPr>
          <w:rFonts w:ascii="Times New Roman" w:eastAsia="宋体" w:hAnsi="Times New Roman" w:cs="Times New Roman" w:hint="eastAsia"/>
          <w:color w:val="auto"/>
        </w:rPr>
        <w:t>III</w:t>
      </w:r>
      <w:r>
        <w:rPr>
          <w:rFonts w:ascii="Times New Roman" w:eastAsia="宋体" w:hAnsi="Times New Roman" w:cs="Times New Roman" w:hint="eastAsia"/>
          <w:color w:val="auto"/>
        </w:rPr>
        <w:t>类射线装置），提供证书</w:t>
      </w:r>
      <w:r>
        <w:rPr>
          <w:rFonts w:ascii="Times New Roman" w:eastAsia="宋体" w:hAnsi="Times New Roman" w:cs="Times New Roman" w:hint="eastAsia"/>
          <w:color w:val="auto"/>
        </w:rPr>
        <w:t>扫描件。</w:t>
      </w:r>
    </w:p>
    <w:p w:rsidR="00DC02DB" w:rsidRDefault="008178A3">
      <w:pPr>
        <w:spacing w:line="360" w:lineRule="auto"/>
        <w:ind w:firstLineChars="200" w:firstLine="480"/>
        <w:outlineLvl w:val="0"/>
        <w:rPr>
          <w:sz w:val="24"/>
        </w:rPr>
      </w:pPr>
      <w:r>
        <w:rPr>
          <w:rFonts w:hint="eastAsia"/>
          <w:sz w:val="24"/>
        </w:rPr>
        <w:t xml:space="preserve">2. </w:t>
      </w:r>
      <w:r>
        <w:rPr>
          <w:rFonts w:hint="eastAsia"/>
          <w:sz w:val="24"/>
        </w:rPr>
        <w:t>技术参数</w:t>
      </w:r>
    </w:p>
    <w:tbl>
      <w:tblPr>
        <w:tblW w:w="584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00"/>
        <w:gridCol w:w="1276"/>
        <w:gridCol w:w="4735"/>
        <w:gridCol w:w="735"/>
        <w:gridCol w:w="709"/>
        <w:gridCol w:w="1700"/>
      </w:tblGrid>
      <w:tr w:rsidR="00DC02DB">
        <w:trPr>
          <w:tblHeader/>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t>序号</w:t>
            </w:r>
          </w:p>
        </w:tc>
        <w:tc>
          <w:tcPr>
            <w:tcW w:w="641"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标的</w:t>
            </w:r>
            <w:r>
              <w:rPr>
                <w:rFonts w:asciiTheme="minorEastAsia" w:eastAsiaTheme="minorEastAsia" w:hAnsiTheme="minorEastAsia"/>
                <w:sz w:val="24"/>
                <w:szCs w:val="24"/>
              </w:rPr>
              <w:t>名称</w:t>
            </w:r>
          </w:p>
        </w:tc>
        <w:tc>
          <w:tcPr>
            <w:tcW w:w="2378"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需求条款</w:t>
            </w:r>
          </w:p>
        </w:tc>
        <w:tc>
          <w:tcPr>
            <w:tcW w:w="369"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t>单位</w:t>
            </w:r>
          </w:p>
        </w:tc>
        <w:tc>
          <w:tcPr>
            <w:tcW w:w="356"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t>数量</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t>是否属于集采目录内产品</w:t>
            </w:r>
          </w:p>
        </w:tc>
      </w:tr>
      <w:tr w:rsidR="00DC02DB">
        <w:trPr>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t>1</w:t>
            </w:r>
          </w:p>
        </w:tc>
        <w:tc>
          <w:tcPr>
            <w:tcW w:w="641"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w:t>
            </w:r>
            <w:r>
              <w:rPr>
                <w:rStyle w:val="font31"/>
                <w:rFonts w:asciiTheme="minorEastAsia" w:eastAsiaTheme="minorEastAsia" w:hAnsiTheme="minorEastAsia" w:cs="宋体" w:hint="default"/>
                <w:color w:val="auto"/>
                <w:sz w:val="24"/>
                <w:szCs w:val="24"/>
                <w:lang w:bidi="ar"/>
              </w:rPr>
              <w:t>6550</w:t>
            </w:r>
            <w:r>
              <w:rPr>
                <w:rStyle w:val="font31"/>
                <w:rFonts w:asciiTheme="minorEastAsia" w:eastAsiaTheme="minorEastAsia" w:hAnsiTheme="minorEastAsia" w:cs="宋体" w:hint="default"/>
                <w:color w:val="auto"/>
                <w:sz w:val="24"/>
                <w:szCs w:val="24"/>
                <w:lang w:bidi="ar"/>
              </w:rPr>
              <w:t>智能安检机</w:t>
            </w:r>
          </w:p>
        </w:tc>
        <w:tc>
          <w:tcPr>
            <w:tcW w:w="2378" w:type="pct"/>
            <w:vAlign w:val="center"/>
          </w:tcPr>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 </w:t>
            </w:r>
            <w:r>
              <w:rPr>
                <w:rFonts w:asciiTheme="minorEastAsia" w:eastAsiaTheme="minorEastAsia" w:hAnsiTheme="minorEastAsia" w:cs="宋体" w:hint="eastAsia"/>
                <w:sz w:val="24"/>
                <w:szCs w:val="24"/>
              </w:rPr>
              <w:t>通道尺寸：≥</w:t>
            </w:r>
            <w:r>
              <w:rPr>
                <w:rFonts w:asciiTheme="minorEastAsia" w:eastAsiaTheme="minorEastAsia" w:hAnsiTheme="minorEastAsia" w:cs="宋体" w:hint="eastAsia"/>
                <w:sz w:val="24"/>
                <w:szCs w:val="24"/>
              </w:rPr>
              <w:t>650mm</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500mm</w:t>
            </w:r>
            <w:r>
              <w:rPr>
                <w:rFonts w:asciiTheme="minorEastAsia" w:eastAsiaTheme="minorEastAsia" w:hAnsiTheme="minorEastAsia" w:cs="宋体" w:hint="eastAsia"/>
                <w:sz w:val="24"/>
                <w:szCs w:val="24"/>
              </w:rPr>
              <w:t>（宽×高）</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2. </w:t>
            </w:r>
            <w:r>
              <w:rPr>
                <w:rFonts w:asciiTheme="minorEastAsia" w:eastAsiaTheme="minorEastAsia" w:hAnsiTheme="minorEastAsia" w:cs="宋体" w:hint="eastAsia"/>
                <w:sz w:val="24"/>
                <w:szCs w:val="24"/>
              </w:rPr>
              <w:t>外形尺寸：≤</w:t>
            </w:r>
            <w:r>
              <w:rPr>
                <w:rFonts w:asciiTheme="minorEastAsia" w:eastAsiaTheme="minorEastAsia" w:hAnsiTheme="minorEastAsia" w:cs="宋体" w:hint="eastAsia"/>
                <w:sz w:val="24"/>
                <w:szCs w:val="24"/>
              </w:rPr>
              <w:t>2500mm</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1500mm</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1400mm</w:t>
            </w:r>
            <w:r>
              <w:rPr>
                <w:rFonts w:asciiTheme="minorEastAsia" w:eastAsiaTheme="minorEastAsia" w:hAnsiTheme="minorEastAsia" w:cs="宋体" w:hint="eastAsia"/>
                <w:sz w:val="24"/>
                <w:szCs w:val="24"/>
              </w:rPr>
              <w:t>（长×宽×高）</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3. </w:t>
            </w:r>
            <w:r>
              <w:rPr>
                <w:rFonts w:asciiTheme="minorEastAsia" w:eastAsiaTheme="minorEastAsia" w:hAnsiTheme="minorEastAsia" w:cs="宋体" w:hint="eastAsia"/>
                <w:sz w:val="24"/>
                <w:szCs w:val="24"/>
              </w:rPr>
              <w:t>电源：</w:t>
            </w:r>
            <w:r>
              <w:rPr>
                <w:rFonts w:asciiTheme="minorEastAsia" w:eastAsiaTheme="minorEastAsia" w:hAnsiTheme="minorEastAsia" w:cs="宋体" w:hint="eastAsia"/>
                <w:sz w:val="24"/>
                <w:szCs w:val="24"/>
              </w:rPr>
              <w:t>220VAC(</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10%)  50</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3Hz</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4. </w:t>
            </w:r>
            <w:r>
              <w:rPr>
                <w:rFonts w:asciiTheme="minorEastAsia" w:eastAsiaTheme="minorEastAsia" w:hAnsiTheme="minorEastAsia" w:cs="宋体" w:hint="eastAsia"/>
                <w:sz w:val="24"/>
                <w:szCs w:val="24"/>
              </w:rPr>
              <w:t>工作温度</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湿度：</w:t>
            </w:r>
            <w:r>
              <w:rPr>
                <w:rFonts w:asciiTheme="minorEastAsia" w:eastAsiaTheme="minorEastAsia" w:hAnsiTheme="minorEastAsia" w:cs="宋体" w:hint="eastAsia"/>
                <w:sz w:val="24"/>
                <w:szCs w:val="24"/>
              </w:rPr>
              <w:t>0</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~45</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10%</w:t>
            </w:r>
            <w:r>
              <w:rPr>
                <w:rFonts w:asciiTheme="minorEastAsia" w:eastAsiaTheme="minorEastAsia" w:hAnsiTheme="minorEastAsia" w:cs="宋体" w:hint="eastAsia"/>
                <w:sz w:val="24"/>
                <w:szCs w:val="24"/>
              </w:rPr>
              <w:t>至</w:t>
            </w:r>
            <w:r>
              <w:rPr>
                <w:rFonts w:asciiTheme="minorEastAsia" w:eastAsiaTheme="minorEastAsia" w:hAnsiTheme="minorEastAsia" w:cs="宋体" w:hint="eastAsia"/>
                <w:sz w:val="24"/>
                <w:szCs w:val="24"/>
              </w:rPr>
              <w:t>90%(</w:t>
            </w:r>
            <w:r>
              <w:rPr>
                <w:rFonts w:asciiTheme="minorEastAsia" w:eastAsiaTheme="minorEastAsia" w:hAnsiTheme="minorEastAsia" w:cs="宋体" w:hint="eastAsia"/>
                <w:sz w:val="24"/>
                <w:szCs w:val="24"/>
              </w:rPr>
              <w:t>在不凝结水滴状态下</w:t>
            </w:r>
            <w:r>
              <w:rPr>
                <w:rFonts w:asciiTheme="minorEastAsia" w:eastAsiaTheme="minorEastAsia" w:hAnsiTheme="minorEastAsia" w:cs="宋体" w:hint="eastAsia"/>
                <w:sz w:val="24"/>
                <w:szCs w:val="24"/>
              </w:rPr>
              <w:t>)</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5. X</w:t>
            </w:r>
            <w:r>
              <w:rPr>
                <w:rFonts w:asciiTheme="minorEastAsia" w:eastAsiaTheme="minorEastAsia" w:hAnsiTheme="minorEastAsia" w:cs="宋体" w:hint="eastAsia"/>
                <w:sz w:val="24"/>
                <w:szCs w:val="24"/>
              </w:rPr>
              <w:t>射线发生器：</w:t>
            </w:r>
            <w:r>
              <w:rPr>
                <w:rFonts w:asciiTheme="minorEastAsia" w:eastAsiaTheme="minorEastAsia" w:hAnsiTheme="minorEastAsia" w:cs="宋体" w:hint="eastAsia"/>
                <w:sz w:val="24"/>
                <w:szCs w:val="24"/>
              </w:rPr>
              <w:t>160kV kV</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1.2mA</w:t>
            </w:r>
            <w:r>
              <w:rPr>
                <w:rFonts w:asciiTheme="minorEastAsia" w:eastAsiaTheme="minorEastAsia" w:hAnsiTheme="minorEastAsia" w:cs="宋体" w:hint="eastAsia"/>
                <w:sz w:val="24"/>
                <w:szCs w:val="24"/>
              </w:rPr>
              <w:t>（可调）</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6.</w:t>
            </w:r>
            <w:r>
              <w:rPr>
                <w:rFonts w:asciiTheme="minorEastAsia" w:eastAsiaTheme="minorEastAsia" w:hAnsiTheme="minorEastAsia" w:cs="宋体" w:hint="eastAsia"/>
                <w:sz w:val="24"/>
                <w:szCs w:val="24"/>
              </w:rPr>
              <w:t>设备应采用</w:t>
            </w:r>
            <w:proofErr w:type="gramStart"/>
            <w:r>
              <w:rPr>
                <w:rFonts w:asciiTheme="minorEastAsia" w:eastAsiaTheme="minorEastAsia" w:hAnsiTheme="minorEastAsia" w:cs="宋体" w:hint="eastAsia"/>
                <w:sz w:val="24"/>
                <w:szCs w:val="24"/>
              </w:rPr>
              <w:t>双源多</w:t>
            </w:r>
            <w:proofErr w:type="gramEnd"/>
            <w:r>
              <w:rPr>
                <w:rFonts w:asciiTheme="minorEastAsia" w:eastAsiaTheme="minorEastAsia" w:hAnsiTheme="minorEastAsia" w:cs="宋体" w:hint="eastAsia"/>
                <w:sz w:val="24"/>
                <w:szCs w:val="24"/>
              </w:rPr>
              <w:t>能量</w:t>
            </w:r>
            <w:r>
              <w:rPr>
                <w:rFonts w:asciiTheme="minorEastAsia" w:eastAsiaTheme="minorEastAsia" w:hAnsiTheme="minorEastAsia" w:cs="宋体" w:hint="eastAsia"/>
                <w:sz w:val="24"/>
                <w:szCs w:val="24"/>
              </w:rPr>
              <w:t>X</w:t>
            </w:r>
            <w:r>
              <w:rPr>
                <w:rFonts w:asciiTheme="minorEastAsia" w:eastAsiaTheme="minorEastAsia" w:hAnsiTheme="minorEastAsia" w:cs="宋体" w:hint="eastAsia"/>
                <w:sz w:val="24"/>
                <w:szCs w:val="24"/>
              </w:rPr>
              <w:t>射线检查技术，具有两个视角成像功能，射线束方向为水平和垂直两个面的方向照射。</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7. </w:t>
            </w:r>
            <w:r>
              <w:rPr>
                <w:rFonts w:asciiTheme="minorEastAsia" w:eastAsiaTheme="minorEastAsia" w:hAnsiTheme="minorEastAsia" w:cs="宋体" w:hint="eastAsia"/>
                <w:sz w:val="24"/>
                <w:szCs w:val="24"/>
              </w:rPr>
              <w:t>图像回拉：设备可按图像生成顺序连续回调当前用户的历史过检图像，无图像数量限制</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 xml:space="preserve">8. </w:t>
            </w:r>
            <w:r>
              <w:rPr>
                <w:rFonts w:asciiTheme="minorEastAsia" w:eastAsiaTheme="minorEastAsia" w:hAnsiTheme="minorEastAsia" w:cs="宋体" w:hint="eastAsia"/>
                <w:sz w:val="24"/>
                <w:szCs w:val="24"/>
              </w:rPr>
              <w:t>图像存储：设备应具有图像实时存储功能，实时存储图像应≥</w:t>
            </w:r>
            <w:r>
              <w:rPr>
                <w:rFonts w:asciiTheme="minorEastAsia" w:eastAsiaTheme="minorEastAsia" w:hAnsiTheme="minorEastAsia" w:cs="宋体" w:hint="eastAsia"/>
                <w:sz w:val="24"/>
                <w:szCs w:val="24"/>
              </w:rPr>
              <w:t>300</w:t>
            </w:r>
            <w:r>
              <w:rPr>
                <w:rFonts w:asciiTheme="minorEastAsia" w:eastAsiaTheme="minorEastAsia" w:hAnsiTheme="minorEastAsia" w:cs="宋体" w:hint="eastAsia"/>
                <w:sz w:val="24"/>
                <w:szCs w:val="24"/>
              </w:rPr>
              <w:t>万幅，并能支持扩展，保存图像应包含图像生成时间、操作员</w:t>
            </w:r>
            <w:r>
              <w:rPr>
                <w:rFonts w:asciiTheme="minorEastAsia" w:eastAsiaTheme="minorEastAsia" w:hAnsiTheme="minorEastAsia" w:cs="宋体" w:hint="eastAsia"/>
                <w:sz w:val="24"/>
                <w:szCs w:val="24"/>
              </w:rPr>
              <w:t>ID</w:t>
            </w:r>
            <w:r>
              <w:rPr>
                <w:rFonts w:asciiTheme="minorEastAsia" w:eastAsiaTheme="minorEastAsia" w:hAnsiTheme="minorEastAsia" w:cs="宋体" w:hint="eastAsia"/>
                <w:sz w:val="24"/>
                <w:szCs w:val="24"/>
              </w:rPr>
              <w:t>、设备</w:t>
            </w:r>
            <w:r>
              <w:rPr>
                <w:rFonts w:asciiTheme="minorEastAsia" w:eastAsiaTheme="minorEastAsia" w:hAnsiTheme="minorEastAsia" w:cs="宋体" w:hint="eastAsia"/>
                <w:sz w:val="24"/>
                <w:szCs w:val="24"/>
              </w:rPr>
              <w:t>ID</w:t>
            </w:r>
            <w:r>
              <w:rPr>
                <w:rFonts w:asciiTheme="minorEastAsia" w:eastAsiaTheme="minorEastAsia" w:hAnsiTheme="minorEastAsia" w:cs="宋体" w:hint="eastAsia"/>
                <w:sz w:val="24"/>
                <w:szCs w:val="24"/>
              </w:rPr>
              <w:t>、疑似危险品名称等信息，并可将疑似危险品报警信息同</w:t>
            </w:r>
            <w:r>
              <w:rPr>
                <w:rFonts w:asciiTheme="minorEastAsia" w:eastAsiaTheme="minorEastAsia" w:hAnsiTheme="minorEastAsia" w:cs="宋体" w:hint="eastAsia"/>
                <w:sz w:val="24"/>
                <w:szCs w:val="24"/>
              </w:rPr>
              <w:t>X</w:t>
            </w:r>
            <w:r>
              <w:rPr>
                <w:rFonts w:asciiTheme="minorEastAsia" w:eastAsiaTheme="minorEastAsia" w:hAnsiTheme="minorEastAsia" w:cs="宋体" w:hint="eastAsia"/>
                <w:sz w:val="24"/>
                <w:szCs w:val="24"/>
              </w:rPr>
              <w:t>光</w:t>
            </w:r>
            <w:proofErr w:type="gramStart"/>
            <w:r>
              <w:rPr>
                <w:rFonts w:asciiTheme="minorEastAsia" w:eastAsiaTheme="minorEastAsia" w:hAnsiTheme="minorEastAsia" w:cs="宋体" w:hint="eastAsia"/>
                <w:sz w:val="24"/>
                <w:szCs w:val="24"/>
              </w:rPr>
              <w:t>机过包</w:t>
            </w:r>
            <w:proofErr w:type="gramEnd"/>
            <w:r>
              <w:rPr>
                <w:rFonts w:asciiTheme="minorEastAsia" w:eastAsiaTheme="minorEastAsia" w:hAnsiTheme="minorEastAsia" w:cs="宋体" w:hint="eastAsia"/>
                <w:sz w:val="24"/>
                <w:szCs w:val="24"/>
              </w:rPr>
              <w:t>图</w:t>
            </w:r>
            <w:r>
              <w:rPr>
                <w:rFonts w:asciiTheme="minorEastAsia" w:eastAsiaTheme="minorEastAsia" w:hAnsiTheme="minorEastAsia" w:cs="宋体" w:hint="eastAsia"/>
                <w:sz w:val="24"/>
                <w:szCs w:val="24"/>
              </w:rPr>
              <w:t>像同步保存。</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9. </w:t>
            </w:r>
            <w:r>
              <w:rPr>
                <w:rFonts w:asciiTheme="minorEastAsia" w:eastAsiaTheme="minorEastAsia" w:hAnsiTheme="minorEastAsia" w:cs="宋体" w:hint="eastAsia"/>
                <w:sz w:val="24"/>
                <w:szCs w:val="24"/>
              </w:rPr>
              <w:t>设备内置智能识别算法，实现对违禁品的智能识别功能。当检测到以下违禁品时，应能自动识别图像圈定标注名称或种类、并发出声音报警提示：“</w:t>
            </w:r>
            <w:r>
              <w:rPr>
                <w:rFonts w:asciiTheme="minorEastAsia" w:eastAsiaTheme="minorEastAsia" w:hAnsiTheme="minorEastAsia" w:cs="宋体" w:hint="eastAsia"/>
                <w:sz w:val="24"/>
                <w:szCs w:val="24"/>
              </w:rPr>
              <w:t>1</w:t>
            </w:r>
            <w:r>
              <w:rPr>
                <w:rFonts w:asciiTheme="minorEastAsia" w:eastAsiaTheme="minorEastAsia" w:hAnsiTheme="minorEastAsia" w:cs="宋体" w:hint="eastAsia"/>
                <w:sz w:val="24"/>
                <w:szCs w:val="24"/>
              </w:rPr>
              <w:t>、刀具（匕首、切刀、美工刀、弹簧刀）</w:t>
            </w:r>
            <w:r>
              <w:rPr>
                <w:rFonts w:asciiTheme="minorEastAsia" w:eastAsiaTheme="minorEastAsia" w:hAnsiTheme="minorEastAsia" w:cs="宋体" w:hint="eastAsia"/>
                <w:sz w:val="24"/>
                <w:szCs w:val="24"/>
              </w:rPr>
              <w:t>2</w:t>
            </w:r>
            <w:r>
              <w:rPr>
                <w:rFonts w:asciiTheme="minorEastAsia" w:eastAsiaTheme="minorEastAsia" w:hAnsiTheme="minorEastAsia" w:cs="宋体" w:hint="eastAsia"/>
                <w:sz w:val="24"/>
                <w:szCs w:val="24"/>
              </w:rPr>
              <w:t>、仿真枪</w:t>
            </w:r>
            <w:r>
              <w:rPr>
                <w:rFonts w:asciiTheme="minorEastAsia" w:eastAsiaTheme="minorEastAsia" w:hAnsiTheme="minorEastAsia" w:cs="宋体" w:hint="eastAsia"/>
                <w:sz w:val="24"/>
                <w:szCs w:val="24"/>
              </w:rPr>
              <w:t xml:space="preserve"> 3</w:t>
            </w:r>
            <w:r>
              <w:rPr>
                <w:rFonts w:asciiTheme="minorEastAsia" w:eastAsiaTheme="minorEastAsia" w:hAnsiTheme="minorEastAsia" w:cs="宋体" w:hint="eastAsia"/>
                <w:sz w:val="24"/>
                <w:szCs w:val="24"/>
              </w:rPr>
              <w:t>、管制器具（指虎、甩棍、电击器、手铐）</w:t>
            </w:r>
            <w:r>
              <w:rPr>
                <w:rFonts w:asciiTheme="minorEastAsia" w:eastAsiaTheme="minorEastAsia" w:hAnsiTheme="minorEastAsia" w:cs="宋体" w:hint="eastAsia"/>
                <w:sz w:val="24"/>
                <w:szCs w:val="24"/>
              </w:rPr>
              <w:t xml:space="preserve"> 4</w:t>
            </w:r>
            <w:r>
              <w:rPr>
                <w:rFonts w:asciiTheme="minorEastAsia" w:eastAsiaTheme="minorEastAsia" w:hAnsiTheme="minorEastAsia" w:cs="宋体" w:hint="eastAsia"/>
                <w:sz w:val="24"/>
                <w:szCs w:val="24"/>
              </w:rPr>
              <w:t>、压力容器</w:t>
            </w:r>
            <w:r>
              <w:rPr>
                <w:rFonts w:asciiTheme="minorEastAsia" w:eastAsiaTheme="minorEastAsia" w:hAnsiTheme="minorEastAsia" w:cs="宋体" w:hint="eastAsia"/>
                <w:sz w:val="24"/>
                <w:szCs w:val="24"/>
              </w:rPr>
              <w:t xml:space="preserve"> 5</w:t>
            </w:r>
            <w:r>
              <w:rPr>
                <w:rFonts w:asciiTheme="minorEastAsia" w:eastAsiaTheme="minorEastAsia" w:hAnsiTheme="minorEastAsia" w:cs="宋体" w:hint="eastAsia"/>
                <w:sz w:val="24"/>
                <w:szCs w:val="24"/>
              </w:rPr>
              <w:t>、瓶装液体</w:t>
            </w:r>
            <w:r>
              <w:rPr>
                <w:rFonts w:asciiTheme="minorEastAsia" w:eastAsiaTheme="minorEastAsia" w:hAnsiTheme="minorEastAsia" w:cs="宋体" w:hint="eastAsia"/>
                <w:sz w:val="24"/>
                <w:szCs w:val="24"/>
              </w:rPr>
              <w:t xml:space="preserve"> 6</w:t>
            </w:r>
            <w:r>
              <w:rPr>
                <w:rFonts w:asciiTheme="minorEastAsia" w:eastAsiaTheme="minorEastAsia" w:hAnsiTheme="minorEastAsia" w:cs="宋体" w:hint="eastAsia"/>
                <w:sz w:val="24"/>
                <w:szCs w:val="24"/>
              </w:rPr>
              <w:t>、鞭炮</w:t>
            </w:r>
            <w:r>
              <w:rPr>
                <w:rFonts w:asciiTheme="minorEastAsia" w:eastAsiaTheme="minorEastAsia" w:hAnsiTheme="minorEastAsia" w:cs="宋体" w:hint="eastAsia"/>
                <w:sz w:val="24"/>
                <w:szCs w:val="24"/>
              </w:rPr>
              <w:t xml:space="preserve"> 7</w:t>
            </w:r>
            <w:r>
              <w:rPr>
                <w:rFonts w:asciiTheme="minorEastAsia" w:eastAsiaTheme="minorEastAsia" w:hAnsiTheme="minorEastAsia" w:cs="宋体" w:hint="eastAsia"/>
                <w:sz w:val="24"/>
                <w:szCs w:val="24"/>
              </w:rPr>
              <w:t>、电子设备（笔记本电脑、手机、平板电脑）</w:t>
            </w:r>
            <w:r>
              <w:rPr>
                <w:rFonts w:asciiTheme="minorEastAsia" w:eastAsiaTheme="minorEastAsia" w:hAnsiTheme="minorEastAsia" w:cs="宋体" w:hint="eastAsia"/>
                <w:sz w:val="24"/>
                <w:szCs w:val="24"/>
              </w:rPr>
              <w:t xml:space="preserve"> 8</w:t>
            </w:r>
            <w:r>
              <w:rPr>
                <w:rFonts w:asciiTheme="minorEastAsia" w:eastAsiaTheme="minorEastAsia" w:hAnsiTheme="minorEastAsia" w:cs="宋体" w:hint="eastAsia"/>
                <w:sz w:val="24"/>
                <w:szCs w:val="24"/>
              </w:rPr>
              <w:t>、锂电池</w:t>
            </w:r>
            <w:r>
              <w:rPr>
                <w:rFonts w:asciiTheme="minorEastAsia" w:eastAsiaTheme="minorEastAsia" w:hAnsiTheme="minorEastAsia" w:cs="宋体" w:hint="eastAsia"/>
                <w:sz w:val="24"/>
                <w:szCs w:val="24"/>
              </w:rPr>
              <w:t xml:space="preserve"> </w:t>
            </w:r>
            <w:r>
              <w:rPr>
                <w:rFonts w:asciiTheme="minorEastAsia" w:eastAsiaTheme="minorEastAsia" w:hAnsiTheme="minorEastAsia" w:cs="宋体" w:hint="eastAsia"/>
                <w:sz w:val="24"/>
                <w:szCs w:val="24"/>
              </w:rPr>
              <w:t>、充电宝</w:t>
            </w:r>
            <w:r>
              <w:rPr>
                <w:rFonts w:asciiTheme="minorEastAsia" w:eastAsiaTheme="minorEastAsia" w:hAnsiTheme="minorEastAsia" w:cs="宋体" w:hint="eastAsia"/>
                <w:sz w:val="24"/>
                <w:szCs w:val="24"/>
              </w:rPr>
              <w:t xml:space="preserve"> 9</w:t>
            </w:r>
            <w:r>
              <w:rPr>
                <w:rFonts w:asciiTheme="minorEastAsia" w:eastAsiaTheme="minorEastAsia" w:hAnsiTheme="minorEastAsia" w:cs="宋体" w:hint="eastAsia"/>
                <w:sz w:val="24"/>
                <w:szCs w:val="24"/>
              </w:rPr>
              <w:t>、工具（扳手、剪刀、斜口钳、螺丝刀、压线钳）</w:t>
            </w:r>
            <w:r>
              <w:rPr>
                <w:rFonts w:asciiTheme="minorEastAsia" w:eastAsiaTheme="minorEastAsia" w:hAnsiTheme="minorEastAsia" w:cs="宋体" w:hint="eastAsia"/>
                <w:sz w:val="24"/>
                <w:szCs w:val="24"/>
              </w:rPr>
              <w:t>10</w:t>
            </w:r>
            <w:r>
              <w:rPr>
                <w:rFonts w:asciiTheme="minorEastAsia" w:eastAsiaTheme="minorEastAsia" w:hAnsiTheme="minorEastAsia" w:cs="宋体" w:hint="eastAsia"/>
                <w:sz w:val="24"/>
                <w:szCs w:val="24"/>
              </w:rPr>
              <w:t>、打火机</w:t>
            </w:r>
            <w:r>
              <w:rPr>
                <w:rFonts w:asciiTheme="minorEastAsia" w:eastAsiaTheme="minorEastAsia" w:hAnsiTheme="minorEastAsia" w:cs="宋体" w:hint="eastAsia"/>
                <w:sz w:val="24"/>
                <w:szCs w:val="24"/>
              </w:rPr>
              <w:t xml:space="preserve"> 11</w:t>
            </w:r>
            <w:r>
              <w:rPr>
                <w:rFonts w:asciiTheme="minorEastAsia" w:eastAsiaTheme="minorEastAsia" w:hAnsiTheme="minorEastAsia" w:cs="宋体" w:hint="eastAsia"/>
                <w:sz w:val="24"/>
                <w:szCs w:val="24"/>
              </w:rPr>
              <w:t>、雨伞”</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10. </w:t>
            </w:r>
            <w:r>
              <w:rPr>
                <w:rFonts w:asciiTheme="minorEastAsia" w:eastAsiaTheme="minorEastAsia" w:hAnsiTheme="minorEastAsia" w:cs="宋体" w:hint="eastAsia"/>
                <w:sz w:val="24"/>
                <w:szCs w:val="24"/>
              </w:rPr>
              <w:t>用户登录功能：设备应具有用户注册、冻结、编辑和删除功能，同时具备密码、指纹和人脸录入</w:t>
            </w:r>
            <w:r>
              <w:rPr>
                <w:rFonts w:asciiTheme="minorEastAsia" w:eastAsiaTheme="minorEastAsia" w:hAnsiTheme="minorEastAsia" w:cs="宋体" w:hint="eastAsia"/>
                <w:sz w:val="24"/>
                <w:szCs w:val="24"/>
              </w:rPr>
              <w:t>、编辑和登录功能</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11. </w:t>
            </w:r>
            <w:r>
              <w:rPr>
                <w:rFonts w:asciiTheme="minorEastAsia" w:eastAsiaTheme="minorEastAsia" w:hAnsiTheme="minorEastAsia" w:cs="宋体" w:hint="eastAsia"/>
                <w:sz w:val="24"/>
                <w:szCs w:val="24"/>
              </w:rPr>
              <w:t>周围剂量当量率：设备在</w:t>
            </w:r>
            <w:r>
              <w:rPr>
                <w:rFonts w:asciiTheme="minorEastAsia" w:eastAsiaTheme="minorEastAsia" w:hAnsiTheme="minorEastAsia" w:cs="宋体" w:hint="eastAsia"/>
                <w:sz w:val="24"/>
                <w:szCs w:val="24"/>
              </w:rPr>
              <w:t>0.3m/s</w:t>
            </w:r>
            <w:r>
              <w:rPr>
                <w:rFonts w:asciiTheme="minorEastAsia" w:eastAsiaTheme="minorEastAsia" w:hAnsiTheme="minorEastAsia" w:cs="宋体" w:hint="eastAsia"/>
                <w:sz w:val="24"/>
                <w:szCs w:val="24"/>
              </w:rPr>
              <w:t>速度下正常工作时，封闭式设备在</w:t>
            </w:r>
            <w:proofErr w:type="gramStart"/>
            <w:r>
              <w:rPr>
                <w:rFonts w:asciiTheme="minorEastAsia" w:eastAsiaTheme="minorEastAsia" w:hAnsiTheme="minorEastAsia" w:cs="宋体" w:hint="eastAsia"/>
                <w:sz w:val="24"/>
                <w:szCs w:val="24"/>
              </w:rPr>
              <w:t>距设备</w:t>
            </w:r>
            <w:proofErr w:type="gramEnd"/>
            <w:r>
              <w:rPr>
                <w:rFonts w:asciiTheme="minorEastAsia" w:eastAsiaTheme="minorEastAsia" w:hAnsiTheme="minorEastAsia" w:cs="宋体" w:hint="eastAsia"/>
                <w:sz w:val="24"/>
                <w:szCs w:val="24"/>
              </w:rPr>
              <w:t>的任何可达表面</w:t>
            </w:r>
            <w:r>
              <w:rPr>
                <w:rFonts w:asciiTheme="minorEastAsia" w:eastAsiaTheme="minorEastAsia" w:hAnsiTheme="minorEastAsia" w:cs="宋体" w:hint="eastAsia"/>
                <w:sz w:val="24"/>
                <w:szCs w:val="24"/>
              </w:rPr>
              <w:t>0.1m</w:t>
            </w:r>
            <w:r>
              <w:rPr>
                <w:rFonts w:asciiTheme="minorEastAsia" w:eastAsiaTheme="minorEastAsia" w:hAnsiTheme="minorEastAsia" w:cs="宋体" w:hint="eastAsia"/>
                <w:sz w:val="24"/>
                <w:szCs w:val="24"/>
              </w:rPr>
              <w:t>处（包括设备的入口、出口处）周围剂量当量率小于等于</w:t>
            </w:r>
            <w:r>
              <w:rPr>
                <w:rFonts w:asciiTheme="minorEastAsia" w:eastAsiaTheme="minorEastAsia" w:hAnsiTheme="minorEastAsia" w:cs="宋体" w:hint="eastAsia"/>
                <w:sz w:val="24"/>
                <w:szCs w:val="24"/>
              </w:rPr>
              <w:t>1</w:t>
            </w:r>
            <w:r>
              <w:rPr>
                <w:rFonts w:asciiTheme="minorEastAsia" w:eastAsiaTheme="minorEastAsia" w:hAnsiTheme="minorEastAsia" w:cs="宋体" w:hint="eastAsia"/>
                <w:sz w:val="24"/>
                <w:szCs w:val="24"/>
              </w:rPr>
              <w:t>μ</w:t>
            </w:r>
            <w:r>
              <w:rPr>
                <w:rFonts w:asciiTheme="minorEastAsia" w:eastAsiaTheme="minorEastAsia" w:hAnsiTheme="minorEastAsia" w:cs="宋体" w:hint="eastAsia"/>
                <w:sz w:val="24"/>
                <w:szCs w:val="24"/>
              </w:rPr>
              <w:t>Sv/h</w:t>
            </w:r>
            <w:r>
              <w:rPr>
                <w:rFonts w:asciiTheme="minorEastAsia" w:eastAsiaTheme="minorEastAsia" w:hAnsiTheme="minorEastAsia" w:cs="宋体" w:hint="eastAsia"/>
                <w:sz w:val="24"/>
                <w:szCs w:val="24"/>
              </w:rPr>
              <w:t>；工作人员位置的周围剂量当量率小于等于</w:t>
            </w:r>
            <w:r>
              <w:rPr>
                <w:rFonts w:asciiTheme="minorEastAsia" w:eastAsiaTheme="minorEastAsia" w:hAnsiTheme="minorEastAsia" w:cs="宋体" w:hint="eastAsia"/>
                <w:sz w:val="24"/>
                <w:szCs w:val="24"/>
              </w:rPr>
              <w:t>0.5</w:t>
            </w:r>
            <w:r>
              <w:rPr>
                <w:rFonts w:asciiTheme="minorEastAsia" w:eastAsiaTheme="minorEastAsia" w:hAnsiTheme="minorEastAsia" w:cs="宋体" w:hint="eastAsia"/>
                <w:sz w:val="24"/>
                <w:szCs w:val="24"/>
              </w:rPr>
              <w:t>μ</w:t>
            </w:r>
            <w:r>
              <w:rPr>
                <w:rFonts w:asciiTheme="minorEastAsia" w:eastAsiaTheme="minorEastAsia" w:hAnsiTheme="minorEastAsia" w:cs="宋体" w:hint="eastAsia"/>
                <w:sz w:val="24"/>
                <w:szCs w:val="24"/>
              </w:rPr>
              <w:t>Sv/h</w:t>
            </w:r>
            <w:r>
              <w:rPr>
                <w:rFonts w:asciiTheme="minorEastAsia" w:eastAsiaTheme="minorEastAsia" w:hAnsiTheme="minorEastAsia" w:cs="宋体" w:hint="eastAsia"/>
                <w:sz w:val="24"/>
                <w:szCs w:val="24"/>
              </w:rPr>
              <w:t>。</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12. </w:t>
            </w:r>
            <w:r>
              <w:rPr>
                <w:rFonts w:asciiTheme="minorEastAsia" w:eastAsiaTheme="minorEastAsia" w:hAnsiTheme="minorEastAsia" w:cs="宋体" w:hint="eastAsia"/>
                <w:sz w:val="24"/>
                <w:szCs w:val="24"/>
              </w:rPr>
              <w:t>单次检查剂量：设备在</w:t>
            </w:r>
            <w:r>
              <w:rPr>
                <w:rFonts w:asciiTheme="minorEastAsia" w:eastAsiaTheme="minorEastAsia" w:hAnsiTheme="minorEastAsia" w:cs="宋体" w:hint="eastAsia"/>
                <w:sz w:val="24"/>
                <w:szCs w:val="24"/>
              </w:rPr>
              <w:t>0.3m/s</w:t>
            </w:r>
            <w:r>
              <w:rPr>
                <w:rFonts w:asciiTheme="minorEastAsia" w:eastAsiaTheme="minorEastAsia" w:hAnsiTheme="minorEastAsia" w:cs="宋体" w:hint="eastAsia"/>
                <w:sz w:val="24"/>
                <w:szCs w:val="24"/>
              </w:rPr>
              <w:t>速度下</w:t>
            </w:r>
            <w:r>
              <w:rPr>
                <w:rFonts w:asciiTheme="minorEastAsia" w:eastAsiaTheme="minorEastAsia" w:hAnsiTheme="minorEastAsia" w:cs="宋体" w:hint="eastAsia"/>
                <w:sz w:val="24"/>
                <w:szCs w:val="24"/>
              </w:rPr>
              <w:lastRenderedPageBreak/>
              <w:t>正常工作时，单次检测剂量应小于等于</w:t>
            </w:r>
            <w:r>
              <w:rPr>
                <w:rFonts w:asciiTheme="minorEastAsia" w:eastAsiaTheme="minorEastAsia" w:hAnsiTheme="minorEastAsia" w:cs="宋体" w:hint="eastAsia"/>
                <w:sz w:val="24"/>
                <w:szCs w:val="24"/>
              </w:rPr>
              <w:t>1.5</w:t>
            </w:r>
            <w:r>
              <w:rPr>
                <w:rFonts w:asciiTheme="minorEastAsia" w:eastAsiaTheme="minorEastAsia" w:hAnsiTheme="minorEastAsia" w:cs="宋体" w:hint="eastAsia"/>
                <w:sz w:val="24"/>
                <w:szCs w:val="24"/>
              </w:rPr>
              <w:t>μ</w:t>
            </w:r>
            <w:r>
              <w:rPr>
                <w:rFonts w:asciiTheme="minorEastAsia" w:eastAsiaTheme="minorEastAsia" w:hAnsiTheme="minorEastAsia" w:cs="宋体" w:hint="eastAsia"/>
                <w:sz w:val="24"/>
                <w:szCs w:val="24"/>
              </w:rPr>
              <w:t>Gy</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13. </w:t>
            </w:r>
            <w:r>
              <w:rPr>
                <w:rFonts w:asciiTheme="minorEastAsia" w:eastAsiaTheme="minorEastAsia" w:hAnsiTheme="minorEastAsia" w:cs="宋体" w:hint="eastAsia"/>
                <w:sz w:val="24"/>
                <w:szCs w:val="24"/>
              </w:rPr>
              <w:t>线分辨力：设备在</w:t>
            </w:r>
            <w:r>
              <w:rPr>
                <w:rFonts w:asciiTheme="minorEastAsia" w:eastAsiaTheme="minorEastAsia" w:hAnsiTheme="minorEastAsia" w:cs="宋体" w:hint="eastAsia"/>
                <w:sz w:val="24"/>
                <w:szCs w:val="24"/>
              </w:rPr>
              <w:t>0.3m/s</w:t>
            </w:r>
            <w:r>
              <w:rPr>
                <w:rFonts w:asciiTheme="minorEastAsia" w:eastAsiaTheme="minorEastAsia" w:hAnsiTheme="minorEastAsia" w:cs="宋体" w:hint="eastAsia"/>
                <w:sz w:val="24"/>
                <w:szCs w:val="24"/>
              </w:rPr>
              <w:t>速度下正常工作时，能够分辨最小单根实芯铜线直径Φ</w:t>
            </w:r>
            <w:r>
              <w:rPr>
                <w:rFonts w:asciiTheme="minorEastAsia" w:eastAsiaTheme="minorEastAsia" w:hAnsiTheme="minorEastAsia" w:cs="宋体" w:hint="eastAsia"/>
                <w:sz w:val="24"/>
                <w:szCs w:val="24"/>
              </w:rPr>
              <w:t>0.127mm</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AWG36</w:t>
            </w:r>
            <w:r>
              <w:rPr>
                <w:rFonts w:asciiTheme="minorEastAsia" w:eastAsiaTheme="minorEastAsia" w:hAnsiTheme="minorEastAsia" w:cs="宋体" w:hint="eastAsia"/>
                <w:sz w:val="24"/>
                <w:szCs w:val="24"/>
              </w:rPr>
              <w:t>）</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14. </w:t>
            </w:r>
            <w:r>
              <w:rPr>
                <w:rFonts w:asciiTheme="minorEastAsia" w:eastAsiaTheme="minorEastAsia" w:hAnsiTheme="minorEastAsia" w:cs="宋体" w:hint="eastAsia"/>
                <w:sz w:val="24"/>
                <w:szCs w:val="24"/>
              </w:rPr>
              <w:t>穿透力：设备在</w:t>
            </w:r>
            <w:r>
              <w:rPr>
                <w:rFonts w:asciiTheme="minorEastAsia" w:eastAsiaTheme="minorEastAsia" w:hAnsiTheme="minorEastAsia" w:cs="宋体" w:hint="eastAsia"/>
                <w:sz w:val="24"/>
                <w:szCs w:val="24"/>
              </w:rPr>
              <w:t>0.3m/s</w:t>
            </w:r>
            <w:r>
              <w:rPr>
                <w:rFonts w:asciiTheme="minorEastAsia" w:eastAsiaTheme="minorEastAsia" w:hAnsiTheme="minorEastAsia" w:cs="宋体" w:hint="eastAsia"/>
                <w:sz w:val="24"/>
                <w:szCs w:val="24"/>
              </w:rPr>
              <w:t>速度下正常工作时，能够穿透不小于</w:t>
            </w:r>
            <w:r>
              <w:rPr>
                <w:rFonts w:asciiTheme="minorEastAsia" w:eastAsiaTheme="minorEastAsia" w:hAnsiTheme="minorEastAsia" w:cs="宋体" w:hint="eastAsia"/>
                <w:sz w:val="24"/>
                <w:szCs w:val="24"/>
              </w:rPr>
              <w:t>46mm</w:t>
            </w:r>
            <w:r>
              <w:rPr>
                <w:rFonts w:asciiTheme="minorEastAsia" w:eastAsiaTheme="minorEastAsia" w:hAnsiTheme="minorEastAsia" w:cs="宋体" w:hint="eastAsia"/>
                <w:sz w:val="24"/>
                <w:szCs w:val="24"/>
              </w:rPr>
              <w:t>厚的钢板</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15. </w:t>
            </w:r>
            <w:r>
              <w:rPr>
                <w:rFonts w:asciiTheme="minorEastAsia" w:eastAsiaTheme="minorEastAsia" w:hAnsiTheme="minorEastAsia" w:cs="宋体" w:hint="eastAsia"/>
                <w:sz w:val="24"/>
                <w:szCs w:val="24"/>
              </w:rPr>
              <w:t>智能识别算法模型：设备支持切换不同的智能识别算法模型，无需</w:t>
            </w:r>
            <w:proofErr w:type="gramStart"/>
            <w:r>
              <w:rPr>
                <w:rFonts w:asciiTheme="minorEastAsia" w:eastAsiaTheme="minorEastAsia" w:hAnsiTheme="minorEastAsia" w:cs="宋体" w:hint="eastAsia"/>
                <w:sz w:val="24"/>
                <w:szCs w:val="24"/>
              </w:rPr>
              <w:t>重启即可</w:t>
            </w:r>
            <w:proofErr w:type="gramEnd"/>
            <w:r>
              <w:rPr>
                <w:rFonts w:asciiTheme="minorEastAsia" w:eastAsiaTheme="minorEastAsia" w:hAnsiTheme="minorEastAsia" w:cs="宋体" w:hint="eastAsia"/>
                <w:sz w:val="24"/>
                <w:szCs w:val="24"/>
              </w:rPr>
              <w:t>进行算法模型切换</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 xml:space="preserve">16. </w:t>
            </w:r>
            <w:r>
              <w:rPr>
                <w:rFonts w:asciiTheme="minorEastAsia" w:eastAsiaTheme="minorEastAsia" w:hAnsiTheme="minorEastAsia" w:cs="宋体" w:hint="eastAsia"/>
                <w:sz w:val="24"/>
                <w:szCs w:val="24"/>
              </w:rPr>
              <w:t>同屏显示：设备通道出入口的摄像机拍摄的图像</w:t>
            </w:r>
            <w:proofErr w:type="gramStart"/>
            <w:r>
              <w:rPr>
                <w:rFonts w:asciiTheme="minorEastAsia" w:eastAsiaTheme="minorEastAsia" w:hAnsiTheme="minorEastAsia" w:cs="宋体" w:hint="eastAsia"/>
                <w:sz w:val="24"/>
                <w:szCs w:val="24"/>
              </w:rPr>
              <w:t>与过包</w:t>
            </w:r>
            <w:proofErr w:type="gramEnd"/>
            <w:r>
              <w:rPr>
                <w:rFonts w:asciiTheme="minorEastAsia" w:eastAsiaTheme="minorEastAsia" w:hAnsiTheme="minorEastAsia" w:cs="宋体" w:hint="eastAsia"/>
                <w:sz w:val="24"/>
                <w:szCs w:val="24"/>
              </w:rPr>
              <w:t>X</w:t>
            </w:r>
            <w:r>
              <w:rPr>
                <w:rFonts w:asciiTheme="minorEastAsia" w:eastAsiaTheme="minorEastAsia" w:hAnsiTheme="minorEastAsia" w:cs="宋体" w:hint="eastAsia"/>
                <w:sz w:val="24"/>
                <w:szCs w:val="24"/>
              </w:rPr>
              <w:t>射线图像可同屏显示，并支持一键切换至全屏</w:t>
            </w:r>
            <w:r>
              <w:rPr>
                <w:rFonts w:asciiTheme="minorEastAsia" w:eastAsiaTheme="minorEastAsia" w:hAnsiTheme="minorEastAsia" w:cs="宋体" w:hint="eastAsia"/>
                <w:sz w:val="24"/>
                <w:szCs w:val="24"/>
              </w:rPr>
              <w:t>X</w:t>
            </w:r>
            <w:proofErr w:type="gramStart"/>
            <w:r>
              <w:rPr>
                <w:rFonts w:asciiTheme="minorEastAsia" w:eastAsiaTheme="minorEastAsia" w:hAnsiTheme="minorEastAsia" w:cs="宋体" w:hint="eastAsia"/>
                <w:sz w:val="24"/>
                <w:szCs w:val="24"/>
              </w:rPr>
              <w:t>射线过包画面</w:t>
            </w:r>
            <w:proofErr w:type="gramEnd"/>
            <w:r>
              <w:rPr>
                <w:rFonts w:asciiTheme="minorEastAsia" w:eastAsiaTheme="minorEastAsia" w:hAnsiTheme="minorEastAsia" w:cs="宋体" w:hint="eastAsia"/>
                <w:sz w:val="24"/>
                <w:szCs w:val="24"/>
              </w:rPr>
              <w:t>。设备的</w:t>
            </w:r>
            <w:r>
              <w:rPr>
                <w:rFonts w:asciiTheme="minorEastAsia" w:eastAsiaTheme="minorEastAsia" w:hAnsiTheme="minorEastAsia" w:cs="宋体" w:hint="eastAsia"/>
                <w:sz w:val="24"/>
                <w:szCs w:val="24"/>
              </w:rPr>
              <w:t>X</w:t>
            </w:r>
            <w:proofErr w:type="gramStart"/>
            <w:r>
              <w:rPr>
                <w:rFonts w:asciiTheme="minorEastAsia" w:eastAsiaTheme="minorEastAsia" w:hAnsiTheme="minorEastAsia" w:cs="宋体" w:hint="eastAsia"/>
                <w:sz w:val="24"/>
                <w:szCs w:val="24"/>
              </w:rPr>
              <w:t>射线过包图像</w:t>
            </w:r>
            <w:proofErr w:type="gramEnd"/>
            <w:r>
              <w:rPr>
                <w:rFonts w:asciiTheme="minorEastAsia" w:eastAsiaTheme="minorEastAsia" w:hAnsiTheme="minorEastAsia" w:cs="宋体" w:hint="eastAsia"/>
                <w:sz w:val="24"/>
                <w:szCs w:val="24"/>
              </w:rPr>
              <w:t>支持以黑白</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彩色形式同屏对照显示，并支持上下分屏和左右分屏显示</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17. </w:t>
            </w:r>
            <w:r>
              <w:rPr>
                <w:rFonts w:asciiTheme="minorEastAsia" w:eastAsiaTheme="minorEastAsia" w:hAnsiTheme="minorEastAsia" w:cs="宋体" w:hint="eastAsia"/>
                <w:sz w:val="24"/>
                <w:szCs w:val="24"/>
              </w:rPr>
              <w:t>智能温控：当设备内部温度达到阈值时，可自动启动散热风扇，直至温度降至阈值以下自动关闭。设备开机时，当检测到环境温度低于阈值时，可自动预热</w:t>
            </w:r>
            <w:r>
              <w:rPr>
                <w:rFonts w:asciiTheme="minorEastAsia" w:eastAsiaTheme="minorEastAsia" w:hAnsiTheme="minorEastAsia" w:cs="宋体" w:hint="eastAsia"/>
                <w:sz w:val="24"/>
                <w:szCs w:val="24"/>
              </w:rPr>
              <w:t>X</w:t>
            </w:r>
            <w:r>
              <w:rPr>
                <w:rFonts w:asciiTheme="minorEastAsia" w:eastAsiaTheme="minorEastAsia" w:hAnsiTheme="minorEastAsia" w:cs="宋体" w:hint="eastAsia"/>
                <w:sz w:val="24"/>
                <w:szCs w:val="24"/>
              </w:rPr>
              <w:t>射线源后进入登录界面</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 xml:space="preserve">18. </w:t>
            </w:r>
            <w:r>
              <w:rPr>
                <w:rFonts w:asciiTheme="minorEastAsia" w:eastAsiaTheme="minorEastAsia" w:hAnsiTheme="minorEastAsia" w:cs="宋体" w:hint="eastAsia"/>
                <w:sz w:val="24"/>
                <w:szCs w:val="24"/>
              </w:rPr>
              <w:t>人员状态值守功能：当视频画面中操作人员出现疑似低头、打哈欠、偏头、长时间闭眼、吸烟、使用手机等动作及镜头被遮挡时，应自动发送声、光、</w:t>
            </w:r>
            <w:proofErr w:type="gramStart"/>
            <w:r>
              <w:rPr>
                <w:rFonts w:asciiTheme="minorEastAsia" w:eastAsiaTheme="minorEastAsia" w:hAnsiTheme="minorEastAsia" w:cs="宋体" w:hint="eastAsia"/>
                <w:sz w:val="24"/>
                <w:szCs w:val="24"/>
              </w:rPr>
              <w:t>弹窗等</w:t>
            </w:r>
            <w:proofErr w:type="gramEnd"/>
            <w:r>
              <w:rPr>
                <w:rFonts w:asciiTheme="minorEastAsia" w:eastAsiaTheme="minorEastAsia" w:hAnsiTheme="minorEastAsia" w:cs="宋体" w:hint="eastAsia"/>
                <w:sz w:val="24"/>
                <w:szCs w:val="24"/>
              </w:rPr>
              <w:t>报警提示，报警信息可推送至远程平台</w:t>
            </w:r>
          </w:p>
          <w:p w:rsidR="00DC02DB" w:rsidRDefault="008178A3">
            <w:pPr>
              <w:rPr>
                <w:rFonts w:asciiTheme="minorEastAsia" w:eastAsiaTheme="minorEastAsia" w:hAnsiTheme="minorEastAsia" w:cs="宋体"/>
                <w:strike/>
                <w:sz w:val="24"/>
                <w:szCs w:val="24"/>
              </w:rPr>
            </w:pPr>
            <w:r>
              <w:rPr>
                <w:rFonts w:asciiTheme="minorEastAsia" w:eastAsiaTheme="minorEastAsia" w:hAnsiTheme="minorEastAsia" w:cs="宋体" w:hint="eastAsia"/>
                <w:sz w:val="24"/>
                <w:szCs w:val="24"/>
              </w:rPr>
              <w:t xml:space="preserve">19. </w:t>
            </w:r>
            <w:r>
              <w:rPr>
                <w:rFonts w:asciiTheme="minorEastAsia" w:eastAsiaTheme="minorEastAsia" w:hAnsiTheme="minorEastAsia" w:cs="宋体" w:hint="eastAsia"/>
                <w:sz w:val="24"/>
                <w:szCs w:val="24"/>
              </w:rPr>
              <w:t>疑似危险品识别功能：应可对以下可疑物品进行识别并以红色方框框选，发出文字和语音提示：塑料瓶装二甲苯（</w:t>
            </w:r>
            <w:r>
              <w:rPr>
                <w:rFonts w:asciiTheme="minorEastAsia" w:eastAsiaTheme="minorEastAsia" w:hAnsiTheme="minorEastAsia" w:cs="宋体" w:hint="eastAsia"/>
                <w:sz w:val="24"/>
                <w:szCs w:val="24"/>
              </w:rPr>
              <w:t>500mL</w:t>
            </w:r>
            <w:r>
              <w:rPr>
                <w:rFonts w:asciiTheme="minorEastAsia" w:eastAsiaTheme="minorEastAsia" w:hAnsiTheme="minorEastAsia" w:cs="宋体" w:hint="eastAsia"/>
                <w:sz w:val="24"/>
                <w:szCs w:val="24"/>
              </w:rPr>
              <w:t>塑料瓶）、塑料瓶装酒精（</w:t>
            </w:r>
            <w:r>
              <w:rPr>
                <w:rFonts w:asciiTheme="minorEastAsia" w:eastAsiaTheme="minorEastAsia" w:hAnsiTheme="minorEastAsia" w:cs="宋体" w:hint="eastAsia"/>
                <w:sz w:val="24"/>
                <w:szCs w:val="24"/>
              </w:rPr>
              <w:t>550mL</w:t>
            </w:r>
            <w:r>
              <w:rPr>
                <w:rFonts w:asciiTheme="minorEastAsia" w:eastAsiaTheme="minorEastAsia" w:hAnsiTheme="minorEastAsia" w:cs="宋体" w:hint="eastAsia"/>
                <w:sz w:val="24"/>
                <w:szCs w:val="24"/>
              </w:rPr>
              <w:t>塑料瓶）、塑料瓶装煤油（</w:t>
            </w:r>
            <w:r>
              <w:rPr>
                <w:rFonts w:asciiTheme="minorEastAsia" w:eastAsiaTheme="minorEastAsia" w:hAnsiTheme="minorEastAsia" w:cs="宋体" w:hint="eastAsia"/>
                <w:sz w:val="24"/>
                <w:szCs w:val="24"/>
              </w:rPr>
              <w:t>550mL</w:t>
            </w:r>
            <w:r>
              <w:rPr>
                <w:rFonts w:asciiTheme="minorEastAsia" w:eastAsiaTheme="minorEastAsia" w:hAnsiTheme="minorEastAsia" w:cs="宋体" w:hint="eastAsia"/>
                <w:sz w:val="24"/>
                <w:szCs w:val="24"/>
              </w:rPr>
              <w:t>塑料瓶）、塑料瓶装柴油（</w:t>
            </w:r>
            <w:r>
              <w:rPr>
                <w:rFonts w:asciiTheme="minorEastAsia" w:eastAsiaTheme="minorEastAsia" w:hAnsiTheme="minorEastAsia" w:cs="宋体" w:hint="eastAsia"/>
                <w:sz w:val="24"/>
                <w:szCs w:val="24"/>
              </w:rPr>
              <w:t>550mL</w:t>
            </w:r>
            <w:r>
              <w:rPr>
                <w:rFonts w:asciiTheme="minorEastAsia" w:eastAsiaTheme="minorEastAsia" w:hAnsiTheme="minorEastAsia" w:cs="宋体" w:hint="eastAsia"/>
                <w:sz w:val="24"/>
                <w:szCs w:val="24"/>
              </w:rPr>
              <w:t>塑料瓶）、塑料瓶装汽油（</w:t>
            </w:r>
            <w:r>
              <w:rPr>
                <w:rFonts w:asciiTheme="minorEastAsia" w:eastAsiaTheme="minorEastAsia" w:hAnsiTheme="minorEastAsia" w:cs="宋体" w:hint="eastAsia"/>
                <w:sz w:val="24"/>
                <w:szCs w:val="24"/>
              </w:rPr>
              <w:t>550mL</w:t>
            </w:r>
            <w:r>
              <w:rPr>
                <w:rFonts w:asciiTheme="minorEastAsia" w:eastAsiaTheme="minorEastAsia" w:hAnsiTheme="minorEastAsia" w:cs="宋体" w:hint="eastAsia"/>
                <w:sz w:val="24"/>
                <w:szCs w:val="24"/>
              </w:rPr>
              <w:t>塑料瓶）、塑料瓶装机油（</w:t>
            </w:r>
            <w:r>
              <w:rPr>
                <w:rFonts w:asciiTheme="minorEastAsia" w:eastAsiaTheme="minorEastAsia" w:hAnsiTheme="minorEastAsia" w:cs="宋体" w:hint="eastAsia"/>
                <w:sz w:val="24"/>
                <w:szCs w:val="24"/>
              </w:rPr>
              <w:t>1L</w:t>
            </w:r>
            <w:r>
              <w:rPr>
                <w:rFonts w:asciiTheme="minorEastAsia" w:eastAsiaTheme="minorEastAsia" w:hAnsiTheme="minorEastAsia" w:cs="宋体" w:hint="eastAsia"/>
                <w:sz w:val="24"/>
                <w:szCs w:val="24"/>
              </w:rPr>
              <w:t>塑料瓶）、保温杯装纯净水</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350mL</w:t>
            </w:r>
            <w:r>
              <w:rPr>
                <w:rFonts w:asciiTheme="minorEastAsia" w:eastAsiaTheme="minorEastAsia" w:hAnsiTheme="minorEastAsia" w:cs="宋体" w:hint="eastAsia"/>
                <w:sz w:val="24"/>
                <w:szCs w:val="24"/>
              </w:rPr>
              <w:t>金属保温杯）、自发热食品（自热火锅）、象牙模型。</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 xml:space="preserve">20. </w:t>
            </w:r>
            <w:r>
              <w:rPr>
                <w:rFonts w:asciiTheme="minorEastAsia" w:eastAsiaTheme="minorEastAsia" w:hAnsiTheme="minorEastAsia" w:cs="宋体" w:hint="eastAsia"/>
                <w:sz w:val="24"/>
                <w:szCs w:val="24"/>
              </w:rPr>
              <w:t>超薄物体检测：当被测物过薄而无法</w:t>
            </w:r>
            <w:proofErr w:type="gramStart"/>
            <w:r>
              <w:rPr>
                <w:rFonts w:asciiTheme="minorEastAsia" w:eastAsiaTheme="minorEastAsia" w:hAnsiTheme="minorEastAsia" w:cs="宋体" w:hint="eastAsia"/>
                <w:sz w:val="24"/>
                <w:szCs w:val="24"/>
              </w:rPr>
              <w:t>遮挡光障时</w:t>
            </w:r>
            <w:proofErr w:type="gramEnd"/>
            <w:r>
              <w:rPr>
                <w:rFonts w:asciiTheme="minorEastAsia" w:eastAsiaTheme="minorEastAsia" w:hAnsiTheme="minorEastAsia" w:cs="宋体" w:hint="eastAsia"/>
                <w:sz w:val="24"/>
                <w:szCs w:val="24"/>
              </w:rPr>
              <w:t>，人工按下操作台上的相应功能键，样机应能检测出厚度≤</w:t>
            </w:r>
            <w:r>
              <w:rPr>
                <w:rFonts w:asciiTheme="minorEastAsia" w:eastAsiaTheme="minorEastAsia" w:hAnsiTheme="minorEastAsia" w:cs="宋体" w:hint="eastAsia"/>
                <w:sz w:val="24"/>
                <w:szCs w:val="24"/>
              </w:rPr>
              <w:t>0.01mm</w:t>
            </w:r>
            <w:r>
              <w:rPr>
                <w:rFonts w:asciiTheme="minorEastAsia" w:eastAsiaTheme="minorEastAsia" w:hAnsiTheme="minorEastAsia" w:cs="宋体" w:hint="eastAsia"/>
                <w:sz w:val="24"/>
                <w:szCs w:val="24"/>
              </w:rPr>
              <w:t>的钢板。</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21.</w:t>
            </w:r>
            <w:r>
              <w:rPr>
                <w:rFonts w:asciiTheme="minorEastAsia" w:eastAsiaTheme="minorEastAsia" w:hAnsiTheme="minorEastAsia" w:cs="宋体" w:hint="eastAsia"/>
                <w:sz w:val="24"/>
                <w:szCs w:val="24"/>
              </w:rPr>
              <w:t>图像信噪比：</w:t>
            </w:r>
            <w:r>
              <w:rPr>
                <w:rFonts w:asciiTheme="minorEastAsia" w:eastAsiaTheme="minorEastAsia" w:hAnsiTheme="minorEastAsia" w:cs="宋体" w:hint="eastAsia"/>
                <w:sz w:val="24"/>
                <w:szCs w:val="24"/>
              </w:rPr>
              <w:t>X</w:t>
            </w:r>
            <w:r>
              <w:rPr>
                <w:rFonts w:asciiTheme="minorEastAsia" w:eastAsiaTheme="minorEastAsia" w:hAnsiTheme="minorEastAsia" w:cs="宋体" w:hint="eastAsia"/>
                <w:sz w:val="24"/>
                <w:szCs w:val="24"/>
              </w:rPr>
              <w:t>射线图像信噪比（</w:t>
            </w:r>
            <w:r>
              <w:rPr>
                <w:rFonts w:asciiTheme="minorEastAsia" w:eastAsiaTheme="minorEastAsia" w:hAnsiTheme="minorEastAsia" w:cs="宋体" w:hint="eastAsia"/>
                <w:sz w:val="24"/>
                <w:szCs w:val="24"/>
              </w:rPr>
              <w:t>SNR</w:t>
            </w:r>
            <w:r>
              <w:rPr>
                <w:rFonts w:asciiTheme="minorEastAsia" w:eastAsiaTheme="minorEastAsia" w:hAnsiTheme="minorEastAsia" w:cs="宋体" w:hint="eastAsia"/>
                <w:sz w:val="24"/>
                <w:szCs w:val="24"/>
              </w:rPr>
              <w:t>）大于等于</w:t>
            </w:r>
            <w:r>
              <w:rPr>
                <w:rFonts w:asciiTheme="minorEastAsia" w:eastAsiaTheme="minorEastAsia" w:hAnsiTheme="minorEastAsia" w:cs="宋体" w:hint="eastAsia"/>
                <w:sz w:val="24"/>
                <w:szCs w:val="24"/>
              </w:rPr>
              <w:t>40dB</w:t>
            </w:r>
            <w:r>
              <w:rPr>
                <w:rFonts w:asciiTheme="minorEastAsia" w:eastAsiaTheme="minorEastAsia" w:hAnsiTheme="minorEastAsia" w:cs="宋体" w:hint="eastAsia"/>
                <w:sz w:val="24"/>
                <w:szCs w:val="24"/>
              </w:rPr>
              <w:t>。</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22.</w:t>
            </w:r>
            <w:r>
              <w:rPr>
                <w:rFonts w:asciiTheme="minorEastAsia" w:eastAsiaTheme="minorEastAsia" w:hAnsiTheme="minorEastAsia" w:cs="宋体" w:hint="eastAsia"/>
                <w:sz w:val="24"/>
                <w:szCs w:val="24"/>
              </w:rPr>
              <w:t>导水槽功能：当传输通道内发生液体倾洒时，应具有特定导水装置，可将液体疏导</w:t>
            </w:r>
            <w:r>
              <w:rPr>
                <w:rFonts w:asciiTheme="minorEastAsia" w:eastAsiaTheme="minorEastAsia" w:hAnsiTheme="minorEastAsia" w:cs="宋体" w:hint="eastAsia"/>
                <w:sz w:val="24"/>
                <w:szCs w:val="24"/>
              </w:rPr>
              <w:lastRenderedPageBreak/>
              <w:t>至安检机外部并自动排出。</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23.</w:t>
            </w:r>
            <w:r>
              <w:rPr>
                <w:rFonts w:asciiTheme="minorEastAsia" w:eastAsiaTheme="minorEastAsia" w:hAnsiTheme="minorEastAsia" w:cs="宋体" w:hint="eastAsia"/>
                <w:sz w:val="24"/>
                <w:szCs w:val="24"/>
              </w:rPr>
              <w:t>图像解像功能：对</w:t>
            </w:r>
            <w:r>
              <w:rPr>
                <w:rFonts w:asciiTheme="minorEastAsia" w:eastAsiaTheme="minorEastAsia" w:hAnsiTheme="minorEastAsia" w:cs="宋体" w:hint="eastAsia"/>
                <w:sz w:val="24"/>
                <w:szCs w:val="24"/>
              </w:rPr>
              <w:t>X</w:t>
            </w:r>
            <w:r>
              <w:rPr>
                <w:rFonts w:asciiTheme="minorEastAsia" w:eastAsiaTheme="minorEastAsia" w:hAnsiTheme="minorEastAsia" w:cs="宋体" w:hint="eastAsia"/>
                <w:sz w:val="24"/>
                <w:szCs w:val="24"/>
              </w:rPr>
              <w:t>光机测试体的</w:t>
            </w:r>
            <w:r>
              <w:rPr>
                <w:rFonts w:asciiTheme="minorEastAsia" w:eastAsiaTheme="minorEastAsia" w:hAnsiTheme="minorEastAsia" w:cs="宋体" w:hint="eastAsia"/>
                <w:sz w:val="24"/>
                <w:szCs w:val="24"/>
              </w:rPr>
              <w:t>0.8mm</w:t>
            </w:r>
            <w:r>
              <w:rPr>
                <w:rFonts w:asciiTheme="minorEastAsia" w:eastAsiaTheme="minorEastAsia" w:hAnsiTheme="minorEastAsia" w:cs="宋体" w:hint="eastAsia"/>
                <w:sz w:val="24"/>
                <w:szCs w:val="24"/>
              </w:rPr>
              <w:t>线对进行</w:t>
            </w:r>
            <w:r>
              <w:rPr>
                <w:rFonts w:asciiTheme="minorEastAsia" w:eastAsiaTheme="minorEastAsia" w:hAnsiTheme="minorEastAsia" w:cs="宋体" w:hint="eastAsia"/>
                <w:sz w:val="24"/>
                <w:szCs w:val="24"/>
              </w:rPr>
              <w:t>X</w:t>
            </w:r>
            <w:r>
              <w:rPr>
                <w:rFonts w:asciiTheme="minorEastAsia" w:eastAsiaTheme="minorEastAsia" w:hAnsiTheme="minorEastAsia" w:cs="宋体" w:hint="eastAsia"/>
                <w:sz w:val="24"/>
                <w:szCs w:val="24"/>
              </w:rPr>
              <w:t>射线图像解像力分析，其</w:t>
            </w:r>
            <w:r>
              <w:rPr>
                <w:rFonts w:asciiTheme="minorEastAsia" w:eastAsiaTheme="minorEastAsia" w:hAnsiTheme="minorEastAsia" w:cs="宋体" w:hint="eastAsia"/>
                <w:sz w:val="24"/>
                <w:szCs w:val="24"/>
              </w:rPr>
              <w:t>MTF</w:t>
            </w:r>
            <w:r>
              <w:rPr>
                <w:rFonts w:asciiTheme="minorEastAsia" w:eastAsiaTheme="minorEastAsia" w:hAnsiTheme="minorEastAsia" w:cs="宋体" w:hint="eastAsia"/>
                <w:sz w:val="24"/>
                <w:szCs w:val="24"/>
              </w:rPr>
              <w:t>值应大于等于</w:t>
            </w:r>
            <w:r>
              <w:rPr>
                <w:rFonts w:asciiTheme="minorEastAsia" w:eastAsiaTheme="minorEastAsia" w:hAnsiTheme="minorEastAsia" w:cs="宋体" w:hint="eastAsia"/>
                <w:sz w:val="24"/>
                <w:szCs w:val="24"/>
              </w:rPr>
              <w:t>0.5</w:t>
            </w:r>
            <w:r>
              <w:rPr>
                <w:rFonts w:asciiTheme="minorEastAsia" w:eastAsiaTheme="minorEastAsia" w:hAnsiTheme="minorEastAsia" w:cs="宋体" w:hint="eastAsia"/>
                <w:sz w:val="24"/>
                <w:szCs w:val="24"/>
              </w:rPr>
              <w:t>。</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24.</w:t>
            </w:r>
            <w:r>
              <w:rPr>
                <w:rFonts w:asciiTheme="minorEastAsia" w:eastAsiaTheme="minorEastAsia" w:hAnsiTheme="minorEastAsia" w:cs="宋体" w:hint="eastAsia"/>
                <w:sz w:val="24"/>
                <w:szCs w:val="24"/>
              </w:rPr>
              <w:t>包包关联：支持通道内相机拍摄的可见光图片</w:t>
            </w:r>
            <w:r>
              <w:rPr>
                <w:rFonts w:asciiTheme="minorEastAsia" w:eastAsiaTheme="minorEastAsia" w:hAnsiTheme="minorEastAsia" w:cs="宋体" w:hint="eastAsia"/>
                <w:sz w:val="24"/>
                <w:szCs w:val="24"/>
              </w:rPr>
              <w:t>和</w:t>
            </w:r>
            <w:r>
              <w:rPr>
                <w:rFonts w:asciiTheme="minorEastAsia" w:eastAsiaTheme="minorEastAsia" w:hAnsiTheme="minorEastAsia" w:cs="宋体" w:hint="eastAsia"/>
                <w:sz w:val="24"/>
                <w:szCs w:val="24"/>
              </w:rPr>
              <w:t>X</w:t>
            </w:r>
            <w:proofErr w:type="gramStart"/>
            <w:r>
              <w:rPr>
                <w:rFonts w:asciiTheme="minorEastAsia" w:eastAsiaTheme="minorEastAsia" w:hAnsiTheme="minorEastAsia" w:cs="宋体" w:hint="eastAsia"/>
                <w:sz w:val="24"/>
                <w:szCs w:val="24"/>
              </w:rPr>
              <w:t>光图片</w:t>
            </w:r>
            <w:proofErr w:type="gramEnd"/>
            <w:r>
              <w:rPr>
                <w:rFonts w:asciiTheme="minorEastAsia" w:eastAsiaTheme="minorEastAsia" w:hAnsiTheme="minorEastAsia" w:cs="宋体" w:hint="eastAsia"/>
                <w:sz w:val="24"/>
                <w:szCs w:val="24"/>
              </w:rPr>
              <w:t>进行</w:t>
            </w:r>
            <w:r>
              <w:rPr>
                <w:rFonts w:asciiTheme="minorEastAsia" w:eastAsiaTheme="minorEastAsia" w:hAnsiTheme="minorEastAsia" w:cs="宋体" w:hint="eastAsia"/>
                <w:sz w:val="24"/>
                <w:szCs w:val="24"/>
              </w:rPr>
              <w:t>1</w:t>
            </w: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1</w:t>
            </w:r>
            <w:r>
              <w:rPr>
                <w:rFonts w:asciiTheme="minorEastAsia" w:eastAsiaTheme="minorEastAsia" w:hAnsiTheme="minorEastAsia" w:cs="宋体" w:hint="eastAsia"/>
                <w:sz w:val="24"/>
                <w:szCs w:val="24"/>
              </w:rPr>
              <w:t>绑定，准确率应大于等于</w:t>
            </w:r>
            <w:r>
              <w:rPr>
                <w:rFonts w:asciiTheme="minorEastAsia" w:eastAsiaTheme="minorEastAsia" w:hAnsiTheme="minorEastAsia" w:cs="宋体" w:hint="eastAsia"/>
                <w:sz w:val="24"/>
                <w:szCs w:val="24"/>
              </w:rPr>
              <w:t>98%</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25.</w:t>
            </w:r>
            <w:r>
              <w:rPr>
                <w:rFonts w:asciiTheme="minorEastAsia" w:eastAsiaTheme="minorEastAsia" w:hAnsiTheme="minorEastAsia" w:cs="宋体" w:hint="eastAsia"/>
                <w:sz w:val="24"/>
                <w:szCs w:val="24"/>
              </w:rPr>
              <w:t>对于塑料瓶装液体，能够精准的判断液体是否安全，可显示：安全液体、易燃液体、危险液体三种情况。其中：安全液体包含饮料、牛奶、洗发水、水等；易燃液体包含汽油、煤油、酒精、柴油等；危险液体包含农药、油漆、乳胶漆、胶水、高锰酸钾等。对上述安全液体、易燃液体、危险液体，识别率应大于等于</w:t>
            </w:r>
            <w:r>
              <w:rPr>
                <w:rFonts w:asciiTheme="minorEastAsia" w:eastAsiaTheme="minorEastAsia" w:hAnsiTheme="minorEastAsia" w:cs="宋体" w:hint="eastAsia"/>
                <w:sz w:val="24"/>
                <w:szCs w:val="24"/>
              </w:rPr>
              <w:t>98%</w:t>
            </w:r>
            <w:r>
              <w:rPr>
                <w:rFonts w:asciiTheme="minorEastAsia" w:eastAsiaTheme="minorEastAsia" w:hAnsiTheme="minorEastAsia" w:cs="宋体" w:hint="eastAsia"/>
                <w:sz w:val="24"/>
                <w:szCs w:val="24"/>
              </w:rPr>
              <w:t>，且误报率小于等于</w:t>
            </w:r>
            <w:r>
              <w:rPr>
                <w:rFonts w:asciiTheme="minorEastAsia" w:eastAsiaTheme="minorEastAsia" w:hAnsiTheme="minorEastAsia" w:cs="宋体" w:hint="eastAsia"/>
                <w:sz w:val="24"/>
                <w:szCs w:val="24"/>
              </w:rPr>
              <w:t>1%</w:t>
            </w:r>
            <w:r>
              <w:rPr>
                <w:rFonts w:asciiTheme="minorEastAsia" w:eastAsiaTheme="minorEastAsia" w:hAnsiTheme="minorEastAsia" w:cs="宋体" w:hint="eastAsia"/>
                <w:sz w:val="24"/>
                <w:szCs w:val="24"/>
              </w:rPr>
              <w:t>。</w:t>
            </w:r>
          </w:p>
          <w:p w:rsidR="00DC02DB" w:rsidRDefault="008178A3">
            <w:pPr>
              <w:rPr>
                <w:rFonts w:asciiTheme="minorEastAsia" w:eastAsiaTheme="minorEastAsia" w:hAnsiTheme="minorEastAsia" w:cs="宋体"/>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sz w:val="24"/>
                <w:szCs w:val="24"/>
              </w:rPr>
              <w:t>26.</w:t>
            </w:r>
            <w:r>
              <w:rPr>
                <w:rFonts w:asciiTheme="minorEastAsia" w:eastAsiaTheme="minorEastAsia" w:hAnsiTheme="minorEastAsia" w:cs="宋体" w:hint="eastAsia"/>
                <w:sz w:val="24"/>
                <w:szCs w:val="24"/>
              </w:rPr>
              <w:t>空间分辨力：设备在</w:t>
            </w:r>
            <w:r>
              <w:rPr>
                <w:rFonts w:asciiTheme="minorEastAsia" w:eastAsiaTheme="minorEastAsia" w:hAnsiTheme="minorEastAsia" w:cs="宋体" w:hint="eastAsia"/>
                <w:sz w:val="24"/>
                <w:szCs w:val="24"/>
              </w:rPr>
              <w:t>0.2m/s</w:t>
            </w:r>
            <w:r>
              <w:rPr>
                <w:rFonts w:asciiTheme="minorEastAsia" w:eastAsiaTheme="minorEastAsia" w:hAnsiTheme="minorEastAsia" w:cs="宋体" w:hint="eastAsia"/>
                <w:sz w:val="24"/>
                <w:szCs w:val="24"/>
              </w:rPr>
              <w:t>速度下正常工作时，能够分辨最小线对直径</w:t>
            </w:r>
            <w:r>
              <w:rPr>
                <w:rFonts w:asciiTheme="minorEastAsia" w:eastAsiaTheme="minorEastAsia" w:hAnsiTheme="minorEastAsia" w:cs="宋体" w:hint="eastAsia"/>
                <w:sz w:val="24"/>
                <w:szCs w:val="24"/>
              </w:rPr>
              <w:t>1mm</w:t>
            </w:r>
            <w:r>
              <w:rPr>
                <w:rFonts w:asciiTheme="minorEastAsia" w:eastAsiaTheme="minorEastAsia" w:hAnsiTheme="minorEastAsia" w:cs="宋体" w:hint="eastAsia"/>
                <w:sz w:val="24"/>
                <w:szCs w:val="24"/>
              </w:rPr>
              <w:t>。</w:t>
            </w:r>
          </w:p>
          <w:p w:rsidR="00DC02DB" w:rsidRDefault="008178A3">
            <w:pPr>
              <w:rPr>
                <w:rFonts w:asciiTheme="minorEastAsia" w:eastAsiaTheme="minorEastAsia" w:hAnsiTheme="minorEastAsia" w:cs="宋体"/>
                <w:sz w:val="24"/>
                <w:szCs w:val="24"/>
              </w:rPr>
            </w:pPr>
            <w:r>
              <w:rPr>
                <w:rFonts w:hint="eastAsia"/>
                <w:bCs/>
                <w:sz w:val="24"/>
              </w:rPr>
              <w:t>27.</w:t>
            </w:r>
            <w:r>
              <w:rPr>
                <w:rFonts w:hint="eastAsia"/>
                <w:bCs/>
                <w:sz w:val="24"/>
              </w:rPr>
              <w:t>与所投智能安检门、边缘计算主机、台式液体探测仪、手持金</w:t>
            </w:r>
            <w:r>
              <w:rPr>
                <w:rFonts w:hint="eastAsia"/>
                <w:bCs/>
                <w:sz w:val="24"/>
              </w:rPr>
              <w:t>属探测</w:t>
            </w:r>
            <w:proofErr w:type="gramStart"/>
            <w:r>
              <w:rPr>
                <w:rFonts w:hint="eastAsia"/>
                <w:bCs/>
                <w:sz w:val="24"/>
              </w:rPr>
              <w:t>棒产品</w:t>
            </w:r>
            <w:proofErr w:type="gramEnd"/>
            <w:r>
              <w:rPr>
                <w:rFonts w:hint="eastAsia"/>
                <w:bCs/>
                <w:sz w:val="24"/>
              </w:rPr>
              <w:t>需为同一品牌。</w:t>
            </w:r>
          </w:p>
        </w:tc>
        <w:tc>
          <w:tcPr>
            <w:tcW w:w="369"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lastRenderedPageBreak/>
              <w:t>台</w:t>
            </w:r>
          </w:p>
        </w:tc>
        <w:tc>
          <w:tcPr>
            <w:tcW w:w="356"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3</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t>否</w:t>
            </w:r>
          </w:p>
        </w:tc>
      </w:tr>
      <w:tr w:rsidR="00DC02DB">
        <w:trPr>
          <w:trHeight w:val="1141"/>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sz w:val="24"/>
                <w:szCs w:val="24"/>
              </w:rPr>
              <w:lastRenderedPageBreak/>
              <w:t>2</w:t>
            </w:r>
          </w:p>
        </w:tc>
        <w:tc>
          <w:tcPr>
            <w:tcW w:w="641" w:type="pct"/>
            <w:vAlign w:val="center"/>
          </w:tcPr>
          <w:p w:rsidR="00DC02DB" w:rsidRDefault="008178A3">
            <w:pPr>
              <w:widowControl/>
              <w:jc w:val="center"/>
              <w:rPr>
                <w:rFonts w:asciiTheme="minorEastAsia" w:eastAsiaTheme="minorEastAsia" w:hAnsiTheme="minorEastAsia"/>
                <w:kern w:val="0"/>
                <w:sz w:val="24"/>
                <w:szCs w:val="24"/>
              </w:rPr>
            </w:pPr>
            <w:r>
              <w:rPr>
                <w:rFonts w:asciiTheme="minorEastAsia" w:eastAsiaTheme="minorEastAsia" w:hAnsiTheme="minorEastAsia" w:cs="宋体" w:hint="eastAsia"/>
                <w:kern w:val="0"/>
                <w:sz w:val="24"/>
                <w:szCs w:val="24"/>
              </w:rPr>
              <w:t>6550</w:t>
            </w:r>
            <w:r>
              <w:rPr>
                <w:rFonts w:asciiTheme="minorEastAsia" w:eastAsiaTheme="minorEastAsia" w:hAnsiTheme="minorEastAsia" w:cs="宋体" w:hint="eastAsia"/>
                <w:kern w:val="0"/>
                <w:sz w:val="24"/>
                <w:szCs w:val="24"/>
              </w:rPr>
              <w:t>双视角操作台</w:t>
            </w:r>
          </w:p>
        </w:tc>
        <w:tc>
          <w:tcPr>
            <w:tcW w:w="2378" w:type="pct"/>
            <w:vAlign w:val="center"/>
          </w:tcPr>
          <w:p w:rsidR="00DC02DB" w:rsidRDefault="008178A3">
            <w:pPr>
              <w:widowControl/>
              <w:jc w:val="left"/>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系统支持人脸</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指纹</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密码多种登录方式。</w:t>
            </w:r>
          </w:p>
          <w:p w:rsidR="00DC02DB" w:rsidRDefault="008178A3">
            <w:pPr>
              <w:widowControl/>
              <w:jc w:val="left"/>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配置显示屏尺寸≥</w:t>
            </w:r>
            <w:r>
              <w:rPr>
                <w:rFonts w:asciiTheme="minorEastAsia" w:eastAsiaTheme="minorEastAsia" w:hAnsiTheme="minorEastAsia" w:cs="宋体" w:hint="eastAsia"/>
                <w:kern w:val="0"/>
                <w:sz w:val="24"/>
                <w:szCs w:val="24"/>
              </w:rPr>
              <w:t xml:space="preserve"> 21 </w:t>
            </w:r>
            <w:r>
              <w:rPr>
                <w:rFonts w:asciiTheme="minorEastAsia" w:eastAsiaTheme="minorEastAsia" w:hAnsiTheme="minorEastAsia" w:cs="宋体" w:hint="eastAsia"/>
                <w:kern w:val="0"/>
                <w:sz w:val="24"/>
                <w:szCs w:val="24"/>
              </w:rPr>
              <w:t>寸，</w:t>
            </w:r>
            <w:proofErr w:type="gramStart"/>
            <w:r>
              <w:rPr>
                <w:rFonts w:asciiTheme="minorEastAsia" w:eastAsiaTheme="minorEastAsia" w:hAnsiTheme="minorEastAsia" w:cs="宋体" w:hint="eastAsia"/>
                <w:kern w:val="0"/>
                <w:sz w:val="24"/>
                <w:szCs w:val="24"/>
              </w:rPr>
              <w:t>双显配置</w:t>
            </w:r>
            <w:proofErr w:type="gramEnd"/>
            <w:r>
              <w:rPr>
                <w:rFonts w:asciiTheme="minorEastAsia" w:eastAsiaTheme="minorEastAsia" w:hAnsiTheme="minorEastAsia" w:cs="宋体" w:hint="eastAsia"/>
                <w:kern w:val="0"/>
                <w:sz w:val="24"/>
                <w:szCs w:val="24"/>
              </w:rPr>
              <w:t>，分辨率均不低于</w:t>
            </w:r>
            <w:r>
              <w:rPr>
                <w:rFonts w:asciiTheme="minorEastAsia" w:eastAsiaTheme="minorEastAsia" w:hAnsiTheme="minorEastAsia" w:cs="宋体" w:hint="eastAsia"/>
                <w:kern w:val="0"/>
                <w:sz w:val="24"/>
                <w:szCs w:val="24"/>
              </w:rPr>
              <w:t xml:space="preserve"> 1920</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1080</w:t>
            </w:r>
            <w:r>
              <w:rPr>
                <w:rFonts w:asciiTheme="minorEastAsia" w:eastAsiaTheme="minorEastAsia" w:hAnsiTheme="minorEastAsia" w:cs="宋体" w:hint="eastAsia"/>
                <w:kern w:val="0"/>
                <w:sz w:val="24"/>
                <w:szCs w:val="24"/>
              </w:rPr>
              <w:t>。</w:t>
            </w:r>
          </w:p>
          <w:p w:rsidR="00DC02DB" w:rsidRDefault="008178A3">
            <w:pPr>
              <w:rPr>
                <w:rFonts w:asciiTheme="minorEastAsia" w:eastAsiaTheme="minorEastAsia" w:hAnsiTheme="minorEastAsia"/>
                <w:sz w:val="24"/>
                <w:szCs w:val="24"/>
              </w:rPr>
            </w:pPr>
            <w:r>
              <w:rPr>
                <w:rFonts w:asciiTheme="minorEastAsia" w:eastAsiaTheme="minorEastAsia" w:hAnsiTheme="minorEastAsia" w:cs="宋体" w:hint="eastAsia"/>
                <w:kern w:val="0"/>
                <w:sz w:val="24"/>
                <w:szCs w:val="24"/>
              </w:rPr>
              <w:t>3.</w:t>
            </w:r>
            <w:r>
              <w:rPr>
                <w:rFonts w:asciiTheme="minorEastAsia" w:eastAsiaTheme="minorEastAsia" w:hAnsiTheme="minorEastAsia" w:cs="宋体" w:hint="eastAsia"/>
                <w:kern w:val="0"/>
                <w:sz w:val="24"/>
                <w:szCs w:val="24"/>
              </w:rPr>
              <w:t>支持万向轮滑动便于移动。</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套</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3</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1141"/>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3</w:t>
            </w:r>
          </w:p>
        </w:tc>
        <w:tc>
          <w:tcPr>
            <w:tcW w:w="641" w:type="pct"/>
            <w:vAlign w:val="center"/>
          </w:tcPr>
          <w:p w:rsidR="00DC02DB" w:rsidRDefault="008178A3">
            <w:pPr>
              <w:widowControl/>
              <w:jc w:val="center"/>
              <w:rPr>
                <w:rFonts w:asciiTheme="minorEastAsia" w:eastAsiaTheme="minorEastAsia" w:hAnsiTheme="minorEastAsia"/>
                <w:sz w:val="24"/>
                <w:szCs w:val="24"/>
              </w:rPr>
            </w:pPr>
            <w:r>
              <w:rPr>
                <w:rFonts w:asciiTheme="minorEastAsia" w:eastAsiaTheme="minorEastAsia" w:hAnsiTheme="minorEastAsia" w:cs="宋体" w:hint="eastAsia"/>
                <w:kern w:val="0"/>
                <w:sz w:val="24"/>
                <w:szCs w:val="24"/>
              </w:rPr>
              <w:t>接物架套装</w:t>
            </w:r>
          </w:p>
        </w:tc>
        <w:tc>
          <w:tcPr>
            <w:tcW w:w="2378" w:type="pct"/>
            <w:vAlign w:val="center"/>
          </w:tcPr>
          <w:p w:rsidR="00DC02DB" w:rsidRDefault="008178A3">
            <w:pPr>
              <w:widowControl/>
              <w:jc w:val="left"/>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、安检机配套接物架。</w:t>
            </w:r>
          </w:p>
          <w:p w:rsidR="00DC02DB" w:rsidRDefault="008178A3">
            <w:pPr>
              <w:widowControl/>
              <w:jc w:val="left"/>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、适配于安检机的进</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出口，高度可调。</w:t>
            </w:r>
          </w:p>
          <w:p w:rsidR="00DC02DB" w:rsidRDefault="008178A3">
            <w:pPr>
              <w:rPr>
                <w:rFonts w:asciiTheme="minorEastAsia" w:eastAsiaTheme="minorEastAsia" w:hAnsiTheme="minorEastAsia"/>
                <w:sz w:val="24"/>
                <w:szCs w:val="24"/>
              </w:rPr>
            </w:pPr>
            <w:r>
              <w:rPr>
                <w:rFonts w:asciiTheme="minorEastAsia" w:eastAsiaTheme="minorEastAsia" w:hAnsiTheme="minorEastAsia" w:cs="宋体" w:hint="eastAsia"/>
                <w:kern w:val="0"/>
                <w:sz w:val="24"/>
                <w:szCs w:val="24"/>
              </w:rPr>
              <w:t>3</w:t>
            </w:r>
            <w:r>
              <w:rPr>
                <w:rFonts w:asciiTheme="minorEastAsia" w:eastAsiaTheme="minorEastAsia" w:hAnsiTheme="minorEastAsia" w:cs="宋体" w:hint="eastAsia"/>
                <w:kern w:val="0"/>
                <w:sz w:val="24"/>
                <w:szCs w:val="24"/>
              </w:rPr>
              <w:t>、材质：</w:t>
            </w:r>
            <w:r>
              <w:rPr>
                <w:rFonts w:asciiTheme="minorEastAsia" w:eastAsiaTheme="minorEastAsia" w:hAnsiTheme="minorEastAsia" w:cs="宋体" w:hint="eastAsia"/>
                <w:kern w:val="0"/>
                <w:sz w:val="24"/>
                <w:szCs w:val="24"/>
              </w:rPr>
              <w:t xml:space="preserve">304 </w:t>
            </w:r>
            <w:r>
              <w:rPr>
                <w:rFonts w:asciiTheme="minorEastAsia" w:eastAsiaTheme="minorEastAsia" w:hAnsiTheme="minorEastAsia" w:cs="宋体" w:hint="eastAsia"/>
                <w:kern w:val="0"/>
                <w:sz w:val="24"/>
                <w:szCs w:val="24"/>
              </w:rPr>
              <w:t>不锈钢。</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套</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3</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1141"/>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4</w:t>
            </w:r>
          </w:p>
        </w:tc>
        <w:tc>
          <w:tcPr>
            <w:tcW w:w="641" w:type="pct"/>
            <w:vAlign w:val="center"/>
          </w:tcPr>
          <w:p w:rsidR="00DC02DB" w:rsidRDefault="008178A3">
            <w:pPr>
              <w:widowControl/>
              <w:jc w:val="cente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智能安检门</w:t>
            </w:r>
          </w:p>
        </w:tc>
        <w:tc>
          <w:tcPr>
            <w:tcW w:w="2378" w:type="pct"/>
            <w:vAlign w:val="center"/>
          </w:tcPr>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前后不小于</w:t>
            </w:r>
            <w:r>
              <w:rPr>
                <w:rFonts w:asciiTheme="minorEastAsia" w:eastAsiaTheme="minorEastAsia" w:hAnsiTheme="minorEastAsia" w:cs="宋体" w:hint="eastAsia"/>
                <w:kern w:val="0"/>
                <w:sz w:val="24"/>
                <w:szCs w:val="24"/>
              </w:rPr>
              <w:t>28</w:t>
            </w:r>
            <w:r>
              <w:rPr>
                <w:rFonts w:asciiTheme="minorEastAsia" w:eastAsiaTheme="minorEastAsia" w:hAnsiTheme="minorEastAsia" w:cs="宋体" w:hint="eastAsia"/>
                <w:kern w:val="0"/>
                <w:sz w:val="24"/>
                <w:szCs w:val="24"/>
              </w:rPr>
              <w:t>寸</w:t>
            </w:r>
            <w:r>
              <w:rPr>
                <w:rFonts w:asciiTheme="minorEastAsia" w:eastAsiaTheme="minorEastAsia" w:hAnsiTheme="minorEastAsia" w:cs="宋体" w:hint="eastAsia"/>
                <w:kern w:val="0"/>
                <w:sz w:val="24"/>
                <w:szCs w:val="24"/>
              </w:rPr>
              <w:t>LCD</w:t>
            </w:r>
            <w:r>
              <w:rPr>
                <w:rFonts w:asciiTheme="minorEastAsia" w:eastAsiaTheme="minorEastAsia" w:hAnsiTheme="minorEastAsia" w:cs="宋体" w:hint="eastAsia"/>
                <w:kern w:val="0"/>
                <w:sz w:val="24"/>
                <w:szCs w:val="24"/>
              </w:rPr>
              <w:t>屏。</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工作温度</w:t>
            </w:r>
            <w:r>
              <w:rPr>
                <w:rFonts w:asciiTheme="minorEastAsia" w:eastAsiaTheme="minorEastAsia" w:hAnsiTheme="minorEastAsia" w:cs="宋体" w:hint="eastAsia"/>
                <w:kern w:val="0"/>
                <w:sz w:val="24"/>
                <w:szCs w:val="24"/>
              </w:rPr>
              <w:tab/>
              <w:t>-10</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55</w:t>
            </w:r>
            <w:r>
              <w:rPr>
                <w:rFonts w:asciiTheme="minorEastAsia" w:eastAsiaTheme="minorEastAsia" w:hAnsiTheme="minorEastAsia" w:cs="宋体" w:hint="eastAsia"/>
                <w:kern w:val="0"/>
                <w:sz w:val="24"/>
                <w:szCs w:val="24"/>
              </w:rPr>
              <w:t>℃；工作湿度不低于</w:t>
            </w:r>
            <w:r>
              <w:rPr>
                <w:rFonts w:asciiTheme="minorEastAsia" w:eastAsiaTheme="minorEastAsia" w:hAnsiTheme="minorEastAsia" w:cs="宋体" w:hint="eastAsia"/>
                <w:kern w:val="0"/>
                <w:sz w:val="24"/>
                <w:szCs w:val="24"/>
              </w:rPr>
              <w:t>95%</w:t>
            </w:r>
            <w:r>
              <w:rPr>
                <w:rFonts w:asciiTheme="minorEastAsia" w:eastAsiaTheme="minorEastAsia" w:hAnsiTheme="minorEastAsia" w:cs="宋体" w:hint="eastAsia"/>
                <w:kern w:val="0"/>
                <w:sz w:val="24"/>
                <w:szCs w:val="24"/>
              </w:rPr>
              <w:t>；无冷凝</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测温精度±</w:t>
            </w:r>
            <w:r>
              <w:rPr>
                <w:rFonts w:asciiTheme="minorEastAsia" w:eastAsiaTheme="minorEastAsia" w:hAnsiTheme="minorEastAsia" w:cs="宋体" w:hint="eastAsia"/>
                <w:kern w:val="0"/>
                <w:sz w:val="24"/>
                <w:szCs w:val="24"/>
              </w:rPr>
              <w:t>0.5</w:t>
            </w:r>
            <w:r>
              <w:rPr>
                <w:rFonts w:asciiTheme="minorEastAsia" w:eastAsiaTheme="minorEastAsia" w:hAnsiTheme="minorEastAsia" w:cs="宋体" w:hint="eastAsia"/>
                <w:kern w:val="0"/>
                <w:sz w:val="24"/>
                <w:szCs w:val="24"/>
              </w:rPr>
              <w:t>℃</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3.</w:t>
            </w:r>
            <w:r>
              <w:rPr>
                <w:rFonts w:asciiTheme="minorEastAsia" w:eastAsiaTheme="minorEastAsia" w:hAnsiTheme="minorEastAsia" w:cs="宋体" w:hint="eastAsia"/>
                <w:kern w:val="0"/>
                <w:sz w:val="24"/>
                <w:szCs w:val="24"/>
              </w:rPr>
              <w:t>外接电源</w:t>
            </w:r>
            <w:r>
              <w:rPr>
                <w:rFonts w:asciiTheme="minorEastAsia" w:eastAsiaTheme="minorEastAsia" w:hAnsiTheme="minorEastAsia" w:cs="宋体" w:hint="eastAsia"/>
                <w:kern w:val="0"/>
                <w:sz w:val="24"/>
                <w:szCs w:val="24"/>
              </w:rPr>
              <w:t>187V</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242V</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50/60Hz</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4.</w:t>
            </w:r>
            <w:r>
              <w:rPr>
                <w:rFonts w:asciiTheme="minorEastAsia" w:eastAsiaTheme="minorEastAsia" w:hAnsiTheme="minorEastAsia" w:cs="宋体" w:hint="eastAsia"/>
                <w:kern w:val="0"/>
                <w:sz w:val="24"/>
                <w:szCs w:val="24"/>
              </w:rPr>
              <w:t>工作频率根据安装环境自行调节</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5.</w:t>
            </w:r>
            <w:r>
              <w:rPr>
                <w:rFonts w:asciiTheme="minorEastAsia" w:eastAsiaTheme="minorEastAsia" w:hAnsiTheme="minorEastAsia" w:cs="宋体" w:hint="eastAsia"/>
                <w:kern w:val="0"/>
                <w:sz w:val="24"/>
                <w:szCs w:val="24"/>
              </w:rPr>
              <w:t>支持高</w:t>
            </w:r>
            <w:proofErr w:type="gramStart"/>
            <w:r>
              <w:rPr>
                <w:rFonts w:asciiTheme="minorEastAsia" w:eastAsiaTheme="minorEastAsia" w:hAnsiTheme="minorEastAsia" w:cs="宋体" w:hint="eastAsia"/>
                <w:kern w:val="0"/>
                <w:sz w:val="24"/>
                <w:szCs w:val="24"/>
              </w:rPr>
              <w:t>清信息</w:t>
            </w:r>
            <w:proofErr w:type="gramEnd"/>
            <w:r>
              <w:rPr>
                <w:rFonts w:asciiTheme="minorEastAsia" w:eastAsiaTheme="minorEastAsia" w:hAnsiTheme="minorEastAsia" w:cs="宋体" w:hint="eastAsia"/>
                <w:kern w:val="0"/>
                <w:sz w:val="24"/>
                <w:szCs w:val="24"/>
              </w:rPr>
              <w:t>发布功能；支持多种素材自由排版、分区显示；支持多种播放方式，按日、按周、轮播，自定义素材类型多样，包括图片、音频、视频、滚动字幕、</w:t>
            </w:r>
            <w:r>
              <w:rPr>
                <w:rFonts w:asciiTheme="minorEastAsia" w:eastAsiaTheme="minorEastAsia" w:hAnsiTheme="minorEastAsia" w:cs="宋体" w:hint="eastAsia"/>
                <w:kern w:val="0"/>
                <w:sz w:val="24"/>
                <w:szCs w:val="24"/>
              </w:rPr>
              <w:t>PDF</w:t>
            </w:r>
            <w:r>
              <w:rPr>
                <w:rFonts w:asciiTheme="minorEastAsia" w:eastAsiaTheme="minorEastAsia" w:hAnsiTheme="minorEastAsia" w:cs="宋体" w:hint="eastAsia"/>
                <w:kern w:val="0"/>
                <w:sz w:val="24"/>
                <w:szCs w:val="24"/>
              </w:rPr>
              <w:t>文档、网页、实时画面、叫号、</w:t>
            </w:r>
            <w:proofErr w:type="gramStart"/>
            <w:r>
              <w:rPr>
                <w:rFonts w:asciiTheme="minorEastAsia" w:eastAsiaTheme="minorEastAsia" w:hAnsiTheme="minorEastAsia" w:cs="宋体" w:hint="eastAsia"/>
                <w:kern w:val="0"/>
                <w:sz w:val="24"/>
                <w:szCs w:val="24"/>
              </w:rPr>
              <w:t>弹图等</w:t>
            </w:r>
            <w:proofErr w:type="gramEnd"/>
            <w:r>
              <w:rPr>
                <w:rFonts w:asciiTheme="minorEastAsia" w:eastAsiaTheme="minorEastAsia" w:hAnsiTheme="minorEastAsia" w:cs="宋体" w:hint="eastAsia"/>
                <w:kern w:val="0"/>
                <w:sz w:val="24"/>
                <w:szCs w:val="24"/>
              </w:rPr>
              <w:t>。</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6.</w:t>
            </w:r>
            <w:r>
              <w:rPr>
                <w:rFonts w:asciiTheme="minorEastAsia" w:eastAsiaTheme="minorEastAsia" w:hAnsiTheme="minorEastAsia" w:cs="宋体" w:hint="eastAsia"/>
                <w:kern w:val="0"/>
                <w:sz w:val="24"/>
                <w:szCs w:val="24"/>
              </w:rPr>
              <w:t>非接触测温：可对通过安检门的人员进行脸部温度测试</w:t>
            </w:r>
            <w:r>
              <w:rPr>
                <w:rFonts w:asciiTheme="minorEastAsia" w:eastAsiaTheme="minorEastAsia" w:hAnsiTheme="minorEastAsia" w:cs="宋体" w:hint="eastAsia"/>
                <w:kern w:val="0"/>
                <w:sz w:val="24"/>
                <w:szCs w:val="24"/>
              </w:rPr>
              <w:t xml:space="preserve"> </w:t>
            </w:r>
            <w:r>
              <w:rPr>
                <w:rFonts w:asciiTheme="minorEastAsia" w:eastAsiaTheme="minorEastAsia" w:hAnsiTheme="minorEastAsia" w:cs="宋体" w:hint="eastAsia"/>
                <w:kern w:val="0"/>
                <w:sz w:val="24"/>
                <w:szCs w:val="24"/>
              </w:rPr>
              <w:t>并进行人员准确匹配，温度精度：±</w:t>
            </w:r>
            <w:r>
              <w:rPr>
                <w:rFonts w:asciiTheme="minorEastAsia" w:eastAsiaTheme="minorEastAsia" w:hAnsiTheme="minorEastAsia" w:cs="宋体" w:hint="eastAsia"/>
                <w:kern w:val="0"/>
                <w:sz w:val="24"/>
                <w:szCs w:val="24"/>
              </w:rPr>
              <w:t>0.5</w:t>
            </w:r>
            <w:r>
              <w:rPr>
                <w:rFonts w:asciiTheme="minorEastAsia" w:eastAsiaTheme="minorEastAsia" w:hAnsiTheme="minorEastAsia" w:cs="宋体" w:hint="eastAsia"/>
                <w:kern w:val="0"/>
                <w:sz w:val="24"/>
                <w:szCs w:val="24"/>
              </w:rPr>
              <w:t>℃，搭配黑体精度±</w:t>
            </w:r>
            <w:r>
              <w:rPr>
                <w:rFonts w:asciiTheme="minorEastAsia" w:eastAsiaTheme="minorEastAsia" w:hAnsiTheme="minorEastAsia" w:cs="宋体" w:hint="eastAsia"/>
                <w:kern w:val="0"/>
                <w:sz w:val="24"/>
                <w:szCs w:val="24"/>
              </w:rPr>
              <w:t>0.3</w:t>
            </w:r>
            <w:r>
              <w:rPr>
                <w:rFonts w:asciiTheme="minorEastAsia" w:eastAsiaTheme="minorEastAsia" w:hAnsiTheme="minorEastAsia" w:cs="宋体" w:hint="eastAsia"/>
                <w:kern w:val="0"/>
                <w:sz w:val="24"/>
                <w:szCs w:val="24"/>
              </w:rPr>
              <w:t>℃；</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lastRenderedPageBreak/>
              <w:t>7.</w:t>
            </w:r>
            <w:r>
              <w:rPr>
                <w:rFonts w:asciiTheme="minorEastAsia" w:eastAsiaTheme="minorEastAsia" w:hAnsiTheme="minorEastAsia" w:cs="宋体" w:hint="eastAsia"/>
                <w:kern w:val="0"/>
                <w:sz w:val="24"/>
                <w:szCs w:val="24"/>
              </w:rPr>
              <w:t>人体温度初筛：可通过安全温度阈值设置，超过该阈值，可联动</w:t>
            </w:r>
            <w:proofErr w:type="gramStart"/>
            <w:r>
              <w:rPr>
                <w:rFonts w:asciiTheme="minorEastAsia" w:eastAsiaTheme="minorEastAsia" w:hAnsiTheme="minorEastAsia" w:cs="宋体" w:hint="eastAsia"/>
                <w:kern w:val="0"/>
                <w:sz w:val="24"/>
                <w:szCs w:val="24"/>
              </w:rPr>
              <w:t>安检门本地声</w:t>
            </w:r>
            <w:proofErr w:type="gramEnd"/>
            <w:r>
              <w:rPr>
                <w:rFonts w:asciiTheme="minorEastAsia" w:eastAsiaTheme="minorEastAsia" w:hAnsiTheme="minorEastAsia" w:cs="宋体" w:hint="eastAsia"/>
                <w:kern w:val="0"/>
                <w:sz w:val="24"/>
                <w:szCs w:val="24"/>
              </w:rPr>
              <w:t>光报警，进行防疫初筛；</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8.</w:t>
            </w:r>
            <w:r>
              <w:rPr>
                <w:rFonts w:asciiTheme="minorEastAsia" w:eastAsiaTheme="minorEastAsia" w:hAnsiTheme="minorEastAsia" w:cs="宋体" w:hint="eastAsia"/>
                <w:kern w:val="0"/>
                <w:sz w:val="24"/>
                <w:szCs w:val="24"/>
              </w:rPr>
              <w:t>金属检测：可检测到</w:t>
            </w: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个回形针大小的金属，有效进行违规物品核验；</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9.</w:t>
            </w:r>
            <w:r>
              <w:rPr>
                <w:rFonts w:asciiTheme="minorEastAsia" w:eastAsiaTheme="minorEastAsia" w:hAnsiTheme="minorEastAsia" w:cs="宋体" w:hint="eastAsia"/>
                <w:kern w:val="0"/>
                <w:sz w:val="24"/>
                <w:szCs w:val="24"/>
              </w:rPr>
              <w:t>联网功能：可以单机联网，通过</w:t>
            </w:r>
            <w:r>
              <w:rPr>
                <w:rFonts w:asciiTheme="minorEastAsia" w:eastAsiaTheme="minorEastAsia" w:hAnsiTheme="minorEastAsia" w:cs="宋体" w:hint="eastAsia"/>
                <w:kern w:val="0"/>
                <w:sz w:val="24"/>
                <w:szCs w:val="24"/>
              </w:rPr>
              <w:t>web</w:t>
            </w:r>
            <w:r>
              <w:rPr>
                <w:rFonts w:asciiTheme="minorEastAsia" w:eastAsiaTheme="minorEastAsia" w:hAnsiTheme="minorEastAsia" w:cs="宋体" w:hint="eastAsia"/>
                <w:kern w:val="0"/>
                <w:sz w:val="24"/>
                <w:szCs w:val="24"/>
              </w:rPr>
              <w:t>端进行参数配置；也可以搭配平台进行客流数据、报警数据的汇聚应用；</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10.</w:t>
            </w:r>
            <w:r>
              <w:rPr>
                <w:rFonts w:asciiTheme="minorEastAsia" w:eastAsiaTheme="minorEastAsia" w:hAnsiTheme="minorEastAsia" w:cs="宋体" w:hint="eastAsia"/>
                <w:kern w:val="0"/>
                <w:sz w:val="24"/>
                <w:szCs w:val="24"/>
              </w:rPr>
              <w:t>人脸比对：可对通过安检门集成的人脸识别摄像机采集人脸信息并进行人脸比对，实现安检过程可查，集成摄像机像素不低于</w:t>
            </w:r>
            <w:r>
              <w:rPr>
                <w:rFonts w:asciiTheme="minorEastAsia" w:eastAsiaTheme="minorEastAsia" w:hAnsiTheme="minorEastAsia" w:cs="宋体" w:hint="eastAsia"/>
                <w:kern w:val="0"/>
                <w:sz w:val="24"/>
                <w:szCs w:val="24"/>
              </w:rPr>
              <w:t>800</w:t>
            </w:r>
            <w:r>
              <w:rPr>
                <w:rFonts w:asciiTheme="minorEastAsia" w:eastAsiaTheme="minorEastAsia" w:hAnsiTheme="minorEastAsia" w:cs="宋体" w:hint="eastAsia"/>
                <w:kern w:val="0"/>
                <w:sz w:val="24"/>
                <w:szCs w:val="24"/>
              </w:rPr>
              <w:t>万；</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11.</w:t>
            </w:r>
            <w:r>
              <w:rPr>
                <w:rFonts w:asciiTheme="minorEastAsia" w:eastAsiaTheme="minorEastAsia" w:hAnsiTheme="minorEastAsia" w:cs="宋体" w:hint="eastAsia"/>
                <w:kern w:val="0"/>
                <w:sz w:val="24"/>
                <w:szCs w:val="24"/>
              </w:rPr>
              <w:t>门体显示：采用前、后双液晶屏显示；</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12.</w:t>
            </w:r>
            <w:r>
              <w:rPr>
                <w:rFonts w:asciiTheme="minorEastAsia" w:eastAsiaTheme="minorEastAsia" w:hAnsiTheme="minorEastAsia" w:cs="宋体" w:hint="eastAsia"/>
                <w:kern w:val="0"/>
                <w:sz w:val="24"/>
                <w:szCs w:val="24"/>
              </w:rPr>
              <w:t>多区位报警功能：人体不同位置的多个金属通过安检门时会同时报警，并可以指示多个金属的位置，支持不少于</w:t>
            </w:r>
            <w:r>
              <w:rPr>
                <w:rFonts w:asciiTheme="minorEastAsia" w:eastAsiaTheme="minorEastAsia" w:hAnsiTheme="minorEastAsia" w:cs="宋体" w:hint="eastAsia"/>
                <w:kern w:val="0"/>
                <w:sz w:val="24"/>
                <w:szCs w:val="24"/>
              </w:rPr>
              <w:t>30</w:t>
            </w:r>
            <w:r>
              <w:rPr>
                <w:rFonts w:asciiTheme="minorEastAsia" w:eastAsiaTheme="minorEastAsia" w:hAnsiTheme="minorEastAsia" w:cs="宋体" w:hint="eastAsia"/>
                <w:kern w:val="0"/>
                <w:sz w:val="24"/>
                <w:szCs w:val="24"/>
              </w:rPr>
              <w:t>区位。每个区域</w:t>
            </w:r>
            <w:r>
              <w:rPr>
                <w:rFonts w:asciiTheme="minorEastAsia" w:eastAsiaTheme="minorEastAsia" w:hAnsiTheme="minorEastAsia" w:cs="宋体" w:hint="eastAsia"/>
                <w:kern w:val="0"/>
                <w:sz w:val="24"/>
                <w:szCs w:val="24"/>
              </w:rPr>
              <w:t>255</w:t>
            </w:r>
            <w:r>
              <w:rPr>
                <w:rFonts w:asciiTheme="minorEastAsia" w:eastAsiaTheme="minorEastAsia" w:hAnsiTheme="minorEastAsia" w:cs="宋体" w:hint="eastAsia"/>
                <w:kern w:val="0"/>
                <w:sz w:val="24"/>
                <w:szCs w:val="24"/>
              </w:rPr>
              <w:t>级灵敏度等级调节；</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13.</w:t>
            </w:r>
            <w:r>
              <w:rPr>
                <w:rFonts w:asciiTheme="minorEastAsia" w:eastAsiaTheme="minorEastAsia" w:hAnsiTheme="minorEastAsia" w:cs="宋体" w:hint="eastAsia"/>
                <w:kern w:val="0"/>
                <w:sz w:val="24"/>
                <w:szCs w:val="24"/>
              </w:rPr>
              <w:t>模块化组件设</w:t>
            </w:r>
            <w:r>
              <w:rPr>
                <w:rFonts w:asciiTheme="minorEastAsia" w:eastAsiaTheme="minorEastAsia" w:hAnsiTheme="minorEastAsia" w:cs="宋体" w:hint="eastAsia"/>
                <w:kern w:val="0"/>
                <w:sz w:val="24"/>
                <w:szCs w:val="24"/>
              </w:rPr>
              <w:t>计：运输、维护方便快捷。</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14.</w:t>
            </w:r>
            <w:proofErr w:type="gramStart"/>
            <w:r>
              <w:rPr>
                <w:rFonts w:asciiTheme="minorEastAsia" w:eastAsiaTheme="minorEastAsia" w:hAnsiTheme="minorEastAsia" w:cs="宋体" w:hint="eastAsia"/>
                <w:kern w:val="0"/>
                <w:sz w:val="24"/>
                <w:szCs w:val="24"/>
              </w:rPr>
              <w:t>具有飞物报警</w:t>
            </w:r>
            <w:proofErr w:type="gramEnd"/>
            <w:r>
              <w:rPr>
                <w:rFonts w:asciiTheme="minorEastAsia" w:eastAsiaTheme="minorEastAsia" w:hAnsiTheme="minorEastAsia" w:cs="宋体" w:hint="eastAsia"/>
                <w:kern w:val="0"/>
                <w:sz w:val="24"/>
                <w:szCs w:val="24"/>
              </w:rPr>
              <w:t>功能：金属物体从门中间抛过也会准确报警</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15.</w:t>
            </w:r>
            <w:r>
              <w:rPr>
                <w:rFonts w:asciiTheme="minorEastAsia" w:eastAsiaTheme="minorEastAsia" w:hAnsiTheme="minorEastAsia" w:cs="宋体" w:hint="eastAsia"/>
                <w:kern w:val="0"/>
                <w:sz w:val="24"/>
                <w:szCs w:val="24"/>
              </w:rPr>
              <w:t>超低探测高度：离地</w:t>
            </w:r>
            <w:r>
              <w:rPr>
                <w:rFonts w:asciiTheme="minorEastAsia" w:eastAsiaTheme="minorEastAsia" w:hAnsiTheme="minorEastAsia" w:cs="宋体" w:hint="eastAsia"/>
                <w:kern w:val="0"/>
                <w:sz w:val="24"/>
                <w:szCs w:val="24"/>
              </w:rPr>
              <w:t>3cm</w:t>
            </w:r>
            <w:r>
              <w:rPr>
                <w:rFonts w:asciiTheme="minorEastAsia" w:eastAsiaTheme="minorEastAsia" w:hAnsiTheme="minorEastAsia" w:cs="宋体" w:hint="eastAsia"/>
                <w:kern w:val="0"/>
                <w:sz w:val="24"/>
                <w:szCs w:val="24"/>
              </w:rPr>
              <w:t>以上的金属物体进入检测区域可报警。</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16.</w:t>
            </w:r>
            <w:r>
              <w:rPr>
                <w:rFonts w:asciiTheme="minorEastAsia" w:eastAsiaTheme="minorEastAsia" w:hAnsiTheme="minorEastAsia" w:cs="宋体" w:hint="eastAsia"/>
                <w:kern w:val="0"/>
                <w:sz w:val="24"/>
                <w:szCs w:val="24"/>
              </w:rPr>
              <w:t>开机自诊断功能：开机时对系统进行自检，并显示检测结果。</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17.</w:t>
            </w:r>
            <w:r>
              <w:rPr>
                <w:rFonts w:asciiTheme="minorEastAsia" w:eastAsiaTheme="minorEastAsia" w:hAnsiTheme="minorEastAsia" w:cs="宋体" w:hint="eastAsia"/>
                <w:kern w:val="0"/>
                <w:sz w:val="24"/>
                <w:szCs w:val="24"/>
              </w:rPr>
              <w:t>双侧供电：支持两边联网供电，方便现场走线。</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18.</w:t>
            </w:r>
            <w:r>
              <w:rPr>
                <w:rFonts w:asciiTheme="minorEastAsia" w:eastAsiaTheme="minorEastAsia" w:hAnsiTheme="minorEastAsia" w:cs="宋体" w:hint="eastAsia"/>
                <w:kern w:val="0"/>
                <w:sz w:val="24"/>
                <w:szCs w:val="24"/>
              </w:rPr>
              <w:t>温度测量误差：在</w:t>
            </w:r>
            <w:r>
              <w:rPr>
                <w:rFonts w:asciiTheme="minorEastAsia" w:eastAsiaTheme="minorEastAsia" w:hAnsiTheme="minorEastAsia" w:cs="宋体" w:hint="eastAsia"/>
                <w:kern w:val="0"/>
                <w:sz w:val="24"/>
                <w:szCs w:val="24"/>
              </w:rPr>
              <w:t>33</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-42</w:t>
            </w:r>
            <w:r>
              <w:rPr>
                <w:rFonts w:asciiTheme="minorEastAsia" w:eastAsiaTheme="minorEastAsia" w:hAnsiTheme="minorEastAsia" w:cs="宋体" w:hint="eastAsia"/>
                <w:kern w:val="0"/>
                <w:sz w:val="24"/>
                <w:szCs w:val="24"/>
              </w:rPr>
              <w:t>℃范围内</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测温误差均不大于</w:t>
            </w:r>
            <w:r>
              <w:rPr>
                <w:rFonts w:asciiTheme="minorEastAsia" w:eastAsiaTheme="minorEastAsia" w:hAnsiTheme="minorEastAsia" w:cs="宋体" w:hint="eastAsia"/>
                <w:kern w:val="0"/>
                <w:sz w:val="24"/>
                <w:szCs w:val="24"/>
              </w:rPr>
              <w:t>0.2</w:t>
            </w:r>
            <w:r>
              <w:rPr>
                <w:rFonts w:asciiTheme="minorEastAsia" w:eastAsiaTheme="minorEastAsia" w:hAnsiTheme="minorEastAsia" w:cs="宋体" w:hint="eastAsia"/>
                <w:kern w:val="0"/>
                <w:sz w:val="24"/>
                <w:szCs w:val="24"/>
              </w:rPr>
              <w:t>℃</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19.</w:t>
            </w:r>
            <w:r>
              <w:rPr>
                <w:rFonts w:asciiTheme="minorEastAsia" w:eastAsiaTheme="minorEastAsia" w:hAnsiTheme="minorEastAsia" w:cs="宋体" w:hint="eastAsia"/>
                <w:kern w:val="0"/>
                <w:sz w:val="24"/>
                <w:szCs w:val="24"/>
              </w:rPr>
              <w:t>当人在以正常通行速度穿过时，应报警测试</w:t>
            </w:r>
            <w:proofErr w:type="gramStart"/>
            <w:r>
              <w:rPr>
                <w:rFonts w:asciiTheme="minorEastAsia" w:eastAsiaTheme="minorEastAsia" w:hAnsiTheme="minorEastAsia" w:cs="宋体" w:hint="eastAsia"/>
                <w:kern w:val="0"/>
                <w:sz w:val="24"/>
                <w:szCs w:val="24"/>
              </w:rPr>
              <w:t>物正确响应</w:t>
            </w:r>
            <w:proofErr w:type="gramEnd"/>
            <w:r>
              <w:rPr>
                <w:rFonts w:asciiTheme="minorEastAsia" w:eastAsiaTheme="minorEastAsia" w:hAnsiTheme="minorEastAsia" w:cs="宋体" w:hint="eastAsia"/>
                <w:kern w:val="0"/>
                <w:sz w:val="24"/>
                <w:szCs w:val="24"/>
              </w:rPr>
              <w:t>并报警，总探测率应≥</w:t>
            </w:r>
            <w:r>
              <w:rPr>
                <w:rFonts w:asciiTheme="minorEastAsia" w:eastAsiaTheme="minorEastAsia" w:hAnsiTheme="minorEastAsia" w:cs="宋体" w:hint="eastAsia"/>
                <w:kern w:val="0"/>
                <w:sz w:val="24"/>
                <w:szCs w:val="24"/>
              </w:rPr>
              <w:t>90%</w:t>
            </w:r>
            <w:r>
              <w:rPr>
                <w:rFonts w:asciiTheme="minorEastAsia" w:eastAsiaTheme="minorEastAsia" w:hAnsiTheme="minorEastAsia" w:cs="宋体" w:hint="eastAsia"/>
                <w:kern w:val="0"/>
                <w:sz w:val="24"/>
                <w:szCs w:val="24"/>
              </w:rPr>
              <w:t>。</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20.</w:t>
            </w:r>
            <w:r>
              <w:rPr>
                <w:rFonts w:asciiTheme="minorEastAsia" w:eastAsiaTheme="minorEastAsia" w:hAnsiTheme="minorEastAsia" w:cs="宋体" w:hint="eastAsia"/>
                <w:kern w:val="0"/>
                <w:sz w:val="24"/>
                <w:szCs w:val="24"/>
              </w:rPr>
              <w:t>人脸检测功能：从框选出人脸到给出报警指示的时长不大于</w:t>
            </w:r>
            <w:r>
              <w:rPr>
                <w:rFonts w:asciiTheme="minorEastAsia" w:eastAsiaTheme="minorEastAsia" w:hAnsiTheme="minorEastAsia" w:cs="宋体" w:hint="eastAsia"/>
                <w:kern w:val="0"/>
                <w:sz w:val="24"/>
                <w:szCs w:val="24"/>
              </w:rPr>
              <w:t>200ms</w:t>
            </w:r>
            <w:r>
              <w:rPr>
                <w:rFonts w:asciiTheme="minorEastAsia" w:eastAsiaTheme="minorEastAsia" w:hAnsiTheme="minorEastAsia" w:cs="宋体" w:hint="eastAsia"/>
                <w:kern w:val="0"/>
                <w:sz w:val="24"/>
                <w:szCs w:val="24"/>
              </w:rPr>
              <w:t>，可同时检测并框选出≥</w:t>
            </w:r>
            <w:r>
              <w:rPr>
                <w:rFonts w:asciiTheme="minorEastAsia" w:eastAsiaTheme="minorEastAsia" w:hAnsiTheme="minorEastAsia" w:cs="宋体" w:hint="eastAsia"/>
                <w:kern w:val="0"/>
                <w:sz w:val="24"/>
                <w:szCs w:val="24"/>
              </w:rPr>
              <w:t>30</w:t>
            </w:r>
            <w:r>
              <w:rPr>
                <w:rFonts w:asciiTheme="minorEastAsia" w:eastAsiaTheme="minorEastAsia" w:hAnsiTheme="minorEastAsia" w:cs="宋体" w:hint="eastAsia"/>
                <w:kern w:val="0"/>
                <w:sz w:val="24"/>
                <w:szCs w:val="24"/>
              </w:rPr>
              <w:t>张人脸</w:t>
            </w:r>
          </w:p>
          <w:p w:rsidR="00DC02DB" w:rsidRDefault="008178A3">
            <w:pPr>
              <w:rPr>
                <w:sz w:val="24"/>
              </w:rPr>
            </w:pPr>
            <w:r>
              <w:rPr>
                <w:rFonts w:hint="eastAsia"/>
                <w:sz w:val="24"/>
              </w:rPr>
              <w:t>21.</w:t>
            </w:r>
            <w:r>
              <w:rPr>
                <w:rFonts w:hint="eastAsia"/>
                <w:sz w:val="24"/>
              </w:rPr>
              <w:t>智能安检门集成的人脸识别摄像机需接入采购人监控中心边缘计算主机</w:t>
            </w:r>
          </w:p>
          <w:p w:rsidR="00DC02DB" w:rsidRDefault="008178A3">
            <w:pPr>
              <w:rPr>
                <w:rFonts w:asciiTheme="minorEastAsia" w:eastAsiaTheme="minorEastAsia" w:hAnsiTheme="minorEastAsia" w:cs="宋体"/>
                <w:kern w:val="0"/>
                <w:sz w:val="24"/>
                <w:szCs w:val="24"/>
              </w:rPr>
            </w:pPr>
            <w:r>
              <w:rPr>
                <w:rFonts w:hint="eastAsia"/>
                <w:bCs/>
                <w:sz w:val="24"/>
              </w:rPr>
              <w:t>22.</w:t>
            </w:r>
            <w:r>
              <w:rPr>
                <w:rFonts w:hint="eastAsia"/>
                <w:bCs/>
                <w:sz w:val="24"/>
              </w:rPr>
              <w:t>与所投</w:t>
            </w:r>
            <w:r>
              <w:rPr>
                <w:rFonts w:hint="eastAsia"/>
                <w:bCs/>
                <w:sz w:val="24"/>
              </w:rPr>
              <w:t>6550</w:t>
            </w:r>
            <w:r>
              <w:rPr>
                <w:rFonts w:hint="eastAsia"/>
                <w:bCs/>
                <w:sz w:val="24"/>
              </w:rPr>
              <w:t>智能安检机、边缘计算主机、台式液体探测仪、手持金属探测棒为同一品牌。</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lastRenderedPageBreak/>
              <w:t>台</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7</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1141"/>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lastRenderedPageBreak/>
              <w:t>5</w:t>
            </w:r>
          </w:p>
        </w:tc>
        <w:tc>
          <w:tcPr>
            <w:tcW w:w="641" w:type="pct"/>
            <w:vAlign w:val="center"/>
          </w:tcPr>
          <w:p w:rsidR="00DC02DB" w:rsidRDefault="008178A3">
            <w:pPr>
              <w:widowControl/>
              <w:jc w:val="cente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边缘计算主机</w:t>
            </w:r>
          </w:p>
        </w:tc>
        <w:tc>
          <w:tcPr>
            <w:tcW w:w="2378" w:type="pct"/>
            <w:vAlign w:val="center"/>
          </w:tcPr>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至少具有</w:t>
            </w: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HDMI</w:t>
            </w:r>
            <w:r>
              <w:rPr>
                <w:rFonts w:asciiTheme="minorEastAsia" w:eastAsiaTheme="minorEastAsia" w:hAnsiTheme="minorEastAsia" w:cs="宋体" w:hint="eastAsia"/>
                <w:kern w:val="0"/>
                <w:sz w:val="24"/>
                <w:szCs w:val="24"/>
              </w:rPr>
              <w:t>接口、</w:t>
            </w: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VGA</w:t>
            </w:r>
            <w:r>
              <w:rPr>
                <w:rFonts w:asciiTheme="minorEastAsia" w:eastAsiaTheme="minorEastAsia" w:hAnsiTheme="minorEastAsia" w:cs="宋体" w:hint="eastAsia"/>
                <w:kern w:val="0"/>
                <w:sz w:val="24"/>
                <w:szCs w:val="24"/>
              </w:rPr>
              <w:t>接口、</w:t>
            </w: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 xml:space="preserve">RJ45 </w:t>
            </w:r>
            <w:r>
              <w:rPr>
                <w:rFonts w:asciiTheme="minorEastAsia" w:eastAsiaTheme="minorEastAsia" w:hAnsiTheme="minorEastAsia" w:cs="宋体" w:hint="eastAsia"/>
                <w:kern w:val="0"/>
                <w:sz w:val="24"/>
                <w:szCs w:val="24"/>
              </w:rPr>
              <w:t>千兆网络接口；</w:t>
            </w: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USB2.0</w:t>
            </w:r>
            <w:r>
              <w:rPr>
                <w:rFonts w:asciiTheme="minorEastAsia" w:eastAsiaTheme="minorEastAsia" w:hAnsiTheme="minorEastAsia" w:cs="宋体" w:hint="eastAsia"/>
                <w:kern w:val="0"/>
                <w:sz w:val="24"/>
                <w:szCs w:val="24"/>
              </w:rPr>
              <w:t>接口、</w:t>
            </w: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USB3.0</w:t>
            </w:r>
            <w:r>
              <w:rPr>
                <w:rFonts w:asciiTheme="minorEastAsia" w:eastAsiaTheme="minorEastAsia" w:hAnsiTheme="minorEastAsia" w:cs="宋体" w:hint="eastAsia"/>
                <w:kern w:val="0"/>
                <w:sz w:val="24"/>
                <w:szCs w:val="24"/>
              </w:rPr>
              <w:t>接口、</w:t>
            </w: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RS232</w:t>
            </w:r>
            <w:r>
              <w:rPr>
                <w:rFonts w:asciiTheme="minorEastAsia" w:eastAsiaTheme="minorEastAsia" w:hAnsiTheme="minorEastAsia" w:cs="宋体" w:hint="eastAsia"/>
                <w:kern w:val="0"/>
                <w:sz w:val="24"/>
                <w:szCs w:val="24"/>
              </w:rPr>
              <w:t>接口、</w:t>
            </w: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RS485</w:t>
            </w:r>
            <w:r>
              <w:rPr>
                <w:rFonts w:asciiTheme="minorEastAsia" w:eastAsiaTheme="minorEastAsia" w:hAnsiTheme="minorEastAsia" w:cs="宋体" w:hint="eastAsia"/>
                <w:kern w:val="0"/>
                <w:sz w:val="24"/>
                <w:szCs w:val="24"/>
              </w:rPr>
              <w:t>接口（可接入</w:t>
            </w:r>
            <w:r>
              <w:rPr>
                <w:rFonts w:asciiTheme="minorEastAsia" w:eastAsiaTheme="minorEastAsia" w:hAnsiTheme="minorEastAsia" w:cs="宋体" w:hint="eastAsia"/>
                <w:kern w:val="0"/>
                <w:sz w:val="24"/>
                <w:szCs w:val="24"/>
              </w:rPr>
              <w:t>RS485</w:t>
            </w:r>
            <w:r>
              <w:rPr>
                <w:rFonts w:asciiTheme="minorEastAsia" w:eastAsiaTheme="minorEastAsia" w:hAnsiTheme="minorEastAsia" w:cs="宋体" w:hint="eastAsia"/>
                <w:kern w:val="0"/>
                <w:sz w:val="24"/>
                <w:szCs w:val="24"/>
              </w:rPr>
              <w:t>键盘）、</w:t>
            </w: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eSata</w:t>
            </w:r>
            <w:r>
              <w:rPr>
                <w:rFonts w:asciiTheme="minorEastAsia" w:eastAsiaTheme="minorEastAsia" w:hAnsiTheme="minorEastAsia" w:cs="宋体" w:hint="eastAsia"/>
                <w:kern w:val="0"/>
                <w:sz w:val="24"/>
                <w:szCs w:val="24"/>
              </w:rPr>
              <w:t>接口；</w:t>
            </w: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CVBS</w:t>
            </w:r>
            <w:r>
              <w:rPr>
                <w:rFonts w:asciiTheme="minorEastAsia" w:eastAsiaTheme="minorEastAsia" w:hAnsiTheme="minorEastAsia" w:cs="宋体" w:hint="eastAsia"/>
                <w:kern w:val="0"/>
                <w:sz w:val="24"/>
                <w:szCs w:val="24"/>
              </w:rPr>
              <w:t>接口；具有</w:t>
            </w: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路音频输入接口、</w:t>
            </w: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路音频输出接口、</w:t>
            </w:r>
            <w:r>
              <w:rPr>
                <w:rFonts w:asciiTheme="minorEastAsia" w:eastAsiaTheme="minorEastAsia" w:hAnsiTheme="minorEastAsia" w:cs="宋体" w:hint="eastAsia"/>
                <w:kern w:val="0"/>
                <w:sz w:val="24"/>
                <w:szCs w:val="24"/>
              </w:rPr>
              <w:t>16</w:t>
            </w:r>
            <w:r>
              <w:rPr>
                <w:rFonts w:asciiTheme="minorEastAsia" w:eastAsiaTheme="minorEastAsia" w:hAnsiTheme="minorEastAsia" w:cs="宋体" w:hint="eastAsia"/>
                <w:kern w:val="0"/>
                <w:sz w:val="24"/>
                <w:szCs w:val="24"/>
              </w:rPr>
              <w:t>路报警输入接口、</w:t>
            </w:r>
            <w:r>
              <w:rPr>
                <w:rFonts w:asciiTheme="minorEastAsia" w:eastAsiaTheme="minorEastAsia" w:hAnsiTheme="minorEastAsia" w:cs="宋体" w:hint="eastAsia"/>
                <w:kern w:val="0"/>
                <w:sz w:val="24"/>
                <w:szCs w:val="24"/>
              </w:rPr>
              <w:t>4</w:t>
            </w:r>
            <w:r>
              <w:rPr>
                <w:rFonts w:asciiTheme="minorEastAsia" w:eastAsiaTheme="minorEastAsia" w:hAnsiTheme="minorEastAsia" w:cs="宋体" w:hint="eastAsia"/>
                <w:kern w:val="0"/>
                <w:sz w:val="24"/>
                <w:szCs w:val="24"/>
              </w:rPr>
              <w:t>路报警输出接口，可内置</w:t>
            </w:r>
            <w:r>
              <w:rPr>
                <w:rFonts w:asciiTheme="minorEastAsia" w:eastAsiaTheme="minorEastAsia" w:hAnsiTheme="minorEastAsia" w:cs="宋体" w:hint="eastAsia"/>
                <w:kern w:val="0"/>
                <w:sz w:val="24"/>
                <w:szCs w:val="24"/>
              </w:rPr>
              <w:t>9</w:t>
            </w:r>
            <w:r>
              <w:rPr>
                <w:rFonts w:asciiTheme="minorEastAsia" w:eastAsiaTheme="minorEastAsia" w:hAnsiTheme="minorEastAsia" w:cs="宋体" w:hint="eastAsia"/>
                <w:kern w:val="0"/>
                <w:sz w:val="24"/>
                <w:szCs w:val="24"/>
              </w:rPr>
              <w:t>块</w:t>
            </w:r>
            <w:r>
              <w:rPr>
                <w:rFonts w:asciiTheme="minorEastAsia" w:eastAsiaTheme="minorEastAsia" w:hAnsiTheme="minorEastAsia" w:cs="宋体" w:hint="eastAsia"/>
                <w:kern w:val="0"/>
                <w:sz w:val="24"/>
                <w:szCs w:val="24"/>
              </w:rPr>
              <w:t>SATA3.0</w:t>
            </w:r>
            <w:r>
              <w:rPr>
                <w:rFonts w:asciiTheme="minorEastAsia" w:eastAsiaTheme="minorEastAsia" w:hAnsiTheme="minorEastAsia" w:cs="宋体" w:hint="eastAsia"/>
                <w:kern w:val="0"/>
                <w:sz w:val="24"/>
                <w:szCs w:val="24"/>
              </w:rPr>
              <w:t>接口硬盘。</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支持音频设备与视频设备独立管理，支持网络拾音器的接入、校时；最大支持</w:t>
            </w:r>
            <w:r>
              <w:rPr>
                <w:rFonts w:asciiTheme="minorEastAsia" w:eastAsiaTheme="minorEastAsia" w:hAnsiTheme="minorEastAsia" w:cs="宋体" w:hint="eastAsia"/>
                <w:kern w:val="0"/>
                <w:sz w:val="24"/>
                <w:szCs w:val="24"/>
              </w:rPr>
              <w:t>32</w:t>
            </w:r>
            <w:r>
              <w:rPr>
                <w:rFonts w:asciiTheme="minorEastAsia" w:eastAsiaTheme="minorEastAsia" w:hAnsiTheme="minorEastAsia" w:cs="宋体" w:hint="eastAsia"/>
                <w:kern w:val="0"/>
                <w:sz w:val="24"/>
                <w:szCs w:val="24"/>
              </w:rPr>
              <w:t>路音频设备管理。</w:t>
            </w:r>
            <w:r>
              <w:rPr>
                <w:rFonts w:asciiTheme="minorEastAsia" w:eastAsiaTheme="minorEastAsia" w:hAnsiTheme="minorEastAsia" w:cs="宋体" w:hint="eastAsia"/>
                <w:kern w:val="0"/>
                <w:sz w:val="24"/>
                <w:szCs w:val="24"/>
              </w:rPr>
              <w:t xml:space="preserve"> </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3.</w:t>
            </w:r>
            <w:r>
              <w:rPr>
                <w:rFonts w:asciiTheme="minorEastAsia" w:eastAsiaTheme="minorEastAsia" w:hAnsiTheme="minorEastAsia" w:cs="宋体" w:hint="eastAsia"/>
                <w:kern w:val="0"/>
                <w:sz w:val="24"/>
                <w:szCs w:val="24"/>
              </w:rPr>
              <w:t>人脸库建模成功率不低于</w:t>
            </w:r>
            <w:r>
              <w:rPr>
                <w:rFonts w:asciiTheme="minorEastAsia" w:eastAsiaTheme="minorEastAsia" w:hAnsiTheme="minorEastAsia" w:cs="宋体" w:hint="eastAsia"/>
                <w:kern w:val="0"/>
                <w:sz w:val="24"/>
                <w:szCs w:val="24"/>
              </w:rPr>
              <w:t xml:space="preserve"> 99.99%</w:t>
            </w:r>
            <w:r>
              <w:rPr>
                <w:rFonts w:asciiTheme="minorEastAsia" w:eastAsiaTheme="minorEastAsia" w:hAnsiTheme="minorEastAsia" w:cs="宋体" w:hint="eastAsia"/>
                <w:kern w:val="0"/>
                <w:sz w:val="24"/>
                <w:szCs w:val="24"/>
              </w:rPr>
              <w:t>。</w:t>
            </w:r>
          </w:p>
          <w:p w:rsidR="00DC02DB" w:rsidRDefault="008178A3">
            <w:pPr>
              <w:snapToGrid w:val="0"/>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4.</w:t>
            </w:r>
            <w:r>
              <w:rPr>
                <w:rFonts w:asciiTheme="minorEastAsia" w:eastAsiaTheme="minorEastAsia" w:hAnsiTheme="minorEastAsia" w:cs="宋体" w:hint="eastAsia"/>
                <w:kern w:val="0"/>
                <w:sz w:val="24"/>
                <w:szCs w:val="24"/>
              </w:rPr>
              <w:t>支持最少</w:t>
            </w:r>
            <w:r>
              <w:rPr>
                <w:rFonts w:asciiTheme="minorEastAsia" w:eastAsiaTheme="minorEastAsia" w:hAnsiTheme="minorEastAsia" w:cs="宋体" w:hint="eastAsia"/>
                <w:kern w:val="0"/>
                <w:sz w:val="24"/>
                <w:szCs w:val="24"/>
              </w:rPr>
              <w:t>32</w:t>
            </w:r>
            <w:r>
              <w:rPr>
                <w:rFonts w:asciiTheme="minorEastAsia" w:eastAsiaTheme="minorEastAsia" w:hAnsiTheme="minorEastAsia" w:cs="宋体" w:hint="eastAsia"/>
                <w:kern w:val="0"/>
                <w:sz w:val="24"/>
                <w:szCs w:val="24"/>
              </w:rPr>
              <w:t>路人脸以图搜图，可从外部、人脸库、人脸检索结果、人员频次分析结果导入最多</w:t>
            </w:r>
            <w:r>
              <w:rPr>
                <w:rFonts w:asciiTheme="minorEastAsia" w:eastAsiaTheme="minorEastAsia" w:hAnsiTheme="minorEastAsia" w:cs="宋体" w:hint="eastAsia"/>
                <w:kern w:val="0"/>
                <w:sz w:val="24"/>
                <w:szCs w:val="24"/>
              </w:rPr>
              <w:t>10</w:t>
            </w:r>
            <w:r>
              <w:rPr>
                <w:rFonts w:asciiTheme="minorEastAsia" w:eastAsiaTheme="minorEastAsia" w:hAnsiTheme="minorEastAsia" w:cs="宋体" w:hint="eastAsia"/>
                <w:kern w:val="0"/>
                <w:sz w:val="24"/>
                <w:szCs w:val="24"/>
              </w:rPr>
              <w:t>张人脸样本照片并设置相似度（</w:t>
            </w:r>
            <w:r>
              <w:rPr>
                <w:rFonts w:asciiTheme="minorEastAsia" w:eastAsiaTheme="minorEastAsia" w:hAnsiTheme="minorEastAsia" w:cs="宋体" w:hint="eastAsia"/>
                <w:kern w:val="0"/>
                <w:sz w:val="24"/>
                <w:szCs w:val="24"/>
              </w:rPr>
              <w:t>0</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100</w:t>
            </w:r>
            <w:r>
              <w:rPr>
                <w:rFonts w:asciiTheme="minorEastAsia" w:eastAsiaTheme="minorEastAsia" w:hAnsiTheme="minorEastAsia" w:cs="宋体" w:hint="eastAsia"/>
                <w:kern w:val="0"/>
                <w:sz w:val="24"/>
                <w:szCs w:val="24"/>
              </w:rPr>
              <w:t>），检索出符合目标相似度的人脸图片，可查看背景图并回放关联录像并导出人脸图片及录像；支持按通道、时间检索人脸图片，支持将检索结果中的人脸图片添加到人脸库；</w:t>
            </w:r>
            <w:proofErr w:type="gramStart"/>
            <w:r>
              <w:rPr>
                <w:rFonts w:asciiTheme="minorEastAsia" w:eastAsiaTheme="minorEastAsia" w:hAnsiTheme="minorEastAsia" w:cs="宋体" w:hint="eastAsia"/>
                <w:kern w:val="0"/>
                <w:sz w:val="24"/>
                <w:szCs w:val="24"/>
              </w:rPr>
              <w:t>以图搜图结果</w:t>
            </w:r>
            <w:proofErr w:type="gramEnd"/>
            <w:r>
              <w:rPr>
                <w:rFonts w:asciiTheme="minorEastAsia" w:eastAsiaTheme="minorEastAsia" w:hAnsiTheme="minorEastAsia" w:cs="宋体" w:hint="eastAsia"/>
                <w:kern w:val="0"/>
                <w:sz w:val="24"/>
                <w:szCs w:val="24"/>
              </w:rPr>
              <w:t>按相似度从高到低排序。</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5.</w:t>
            </w:r>
            <w:r>
              <w:rPr>
                <w:rFonts w:asciiTheme="minorEastAsia" w:eastAsiaTheme="minorEastAsia" w:hAnsiTheme="minorEastAsia" w:cs="宋体" w:hint="eastAsia"/>
                <w:kern w:val="0"/>
                <w:sz w:val="24"/>
                <w:szCs w:val="24"/>
              </w:rPr>
              <w:t>人脸在低头角度不超过</w:t>
            </w:r>
            <w:r>
              <w:rPr>
                <w:rFonts w:asciiTheme="minorEastAsia" w:eastAsiaTheme="minorEastAsia" w:hAnsiTheme="minorEastAsia" w:cs="宋体" w:hint="eastAsia"/>
                <w:kern w:val="0"/>
                <w:sz w:val="24"/>
                <w:szCs w:val="24"/>
              </w:rPr>
              <w:t xml:space="preserve"> 20</w:t>
            </w:r>
            <w:r>
              <w:rPr>
                <w:rFonts w:asciiTheme="minorEastAsia" w:eastAsiaTheme="minorEastAsia" w:hAnsiTheme="minorEastAsia" w:cs="宋体" w:hint="eastAsia"/>
                <w:kern w:val="0"/>
                <w:sz w:val="24"/>
                <w:szCs w:val="24"/>
              </w:rPr>
              <w:t>°，左右侧脸不超过</w:t>
            </w:r>
            <w:r>
              <w:rPr>
                <w:rFonts w:asciiTheme="minorEastAsia" w:eastAsiaTheme="minorEastAsia" w:hAnsiTheme="minorEastAsia" w:cs="宋体" w:hint="eastAsia"/>
                <w:kern w:val="0"/>
                <w:sz w:val="24"/>
                <w:szCs w:val="24"/>
              </w:rPr>
              <w:t xml:space="preserve"> 45</w:t>
            </w:r>
            <w:r>
              <w:rPr>
                <w:rFonts w:asciiTheme="minorEastAsia" w:eastAsiaTheme="minorEastAsia" w:hAnsiTheme="minorEastAsia" w:cs="宋体" w:hint="eastAsia"/>
                <w:kern w:val="0"/>
                <w:sz w:val="24"/>
                <w:szCs w:val="24"/>
              </w:rPr>
              <w:t>°情况下，人脸检出率不小于</w:t>
            </w:r>
            <w:r>
              <w:rPr>
                <w:rFonts w:asciiTheme="minorEastAsia" w:eastAsiaTheme="minorEastAsia" w:hAnsiTheme="minorEastAsia" w:cs="宋体" w:hint="eastAsia"/>
                <w:kern w:val="0"/>
                <w:sz w:val="24"/>
                <w:szCs w:val="24"/>
              </w:rPr>
              <w:t>98%</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6.2</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 xml:space="preserve"> GPU </w:t>
            </w:r>
            <w:r>
              <w:rPr>
                <w:rFonts w:asciiTheme="minorEastAsia" w:eastAsiaTheme="minorEastAsia" w:hAnsiTheme="minorEastAsia" w:cs="宋体" w:hint="eastAsia"/>
                <w:kern w:val="0"/>
                <w:sz w:val="24"/>
                <w:szCs w:val="24"/>
              </w:rPr>
              <w:t>条件下，人脸库建模速度不低于</w:t>
            </w:r>
            <w:r>
              <w:rPr>
                <w:rFonts w:asciiTheme="minorEastAsia" w:eastAsiaTheme="minorEastAsia" w:hAnsiTheme="minorEastAsia" w:cs="宋体" w:hint="eastAsia"/>
                <w:kern w:val="0"/>
                <w:sz w:val="24"/>
                <w:szCs w:val="24"/>
              </w:rPr>
              <w:t xml:space="preserve"> 125</w:t>
            </w:r>
            <w:r>
              <w:rPr>
                <w:rFonts w:asciiTheme="minorEastAsia" w:eastAsiaTheme="minorEastAsia" w:hAnsiTheme="minorEastAsia" w:cs="宋体" w:hint="eastAsia"/>
                <w:kern w:val="0"/>
                <w:sz w:val="24"/>
                <w:szCs w:val="24"/>
              </w:rPr>
              <w:t>张</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秒</w:t>
            </w:r>
          </w:p>
          <w:p w:rsidR="00DC02DB" w:rsidRDefault="008178A3">
            <w:pPr>
              <w:rPr>
                <w:rFonts w:asciiTheme="minorEastAsia" w:eastAsiaTheme="minorEastAsia" w:hAnsiTheme="minorEastAsia" w:cs="宋体"/>
                <w:strike/>
                <w:kern w:val="0"/>
                <w:sz w:val="24"/>
                <w:szCs w:val="24"/>
              </w:rPr>
            </w:pPr>
            <w:r>
              <w:rPr>
                <w:rFonts w:asciiTheme="minorEastAsia" w:eastAsiaTheme="minorEastAsia" w:hAnsiTheme="minorEastAsia" w:cs="宋体" w:hint="eastAsia"/>
                <w:kern w:val="0"/>
                <w:sz w:val="24"/>
                <w:szCs w:val="24"/>
              </w:rPr>
              <w:t>7.</w:t>
            </w:r>
            <w:r>
              <w:rPr>
                <w:rFonts w:asciiTheme="minorEastAsia" w:eastAsiaTheme="minorEastAsia" w:hAnsiTheme="minorEastAsia" w:cs="宋体" w:hint="eastAsia"/>
                <w:kern w:val="0"/>
                <w:sz w:val="24"/>
                <w:szCs w:val="24"/>
              </w:rPr>
              <w:t>可</w:t>
            </w:r>
            <w:proofErr w:type="gramStart"/>
            <w:r>
              <w:rPr>
                <w:rFonts w:asciiTheme="minorEastAsia" w:eastAsiaTheme="minorEastAsia" w:hAnsiTheme="minorEastAsia" w:cs="宋体" w:hint="eastAsia"/>
                <w:kern w:val="0"/>
                <w:sz w:val="24"/>
                <w:szCs w:val="24"/>
              </w:rPr>
              <w:t>接入非</w:t>
            </w:r>
            <w:proofErr w:type="gramEnd"/>
            <w:r>
              <w:rPr>
                <w:rFonts w:asciiTheme="minorEastAsia" w:eastAsiaTheme="minorEastAsia" w:hAnsiTheme="minorEastAsia" w:cs="宋体" w:hint="eastAsia"/>
                <w:kern w:val="0"/>
                <w:sz w:val="24"/>
                <w:szCs w:val="24"/>
              </w:rPr>
              <w:t>智能</w:t>
            </w:r>
            <w:r>
              <w:rPr>
                <w:rFonts w:asciiTheme="minorEastAsia" w:eastAsiaTheme="minorEastAsia" w:hAnsiTheme="minorEastAsia" w:cs="宋体" w:hint="eastAsia"/>
                <w:kern w:val="0"/>
                <w:sz w:val="24"/>
                <w:szCs w:val="24"/>
              </w:rPr>
              <w:t>IPC</w:t>
            </w:r>
            <w:r>
              <w:rPr>
                <w:rFonts w:asciiTheme="minorEastAsia" w:eastAsiaTheme="minorEastAsia" w:hAnsiTheme="minorEastAsia" w:cs="宋体" w:hint="eastAsia"/>
                <w:kern w:val="0"/>
                <w:sz w:val="24"/>
                <w:szCs w:val="24"/>
              </w:rPr>
              <w:t>、人脸抓拍机、客流</w:t>
            </w:r>
            <w:r>
              <w:rPr>
                <w:rFonts w:asciiTheme="minorEastAsia" w:eastAsiaTheme="minorEastAsia" w:hAnsiTheme="minorEastAsia" w:cs="宋体" w:hint="eastAsia"/>
                <w:kern w:val="0"/>
                <w:sz w:val="24"/>
                <w:szCs w:val="24"/>
              </w:rPr>
              <w:t>相机实现客流统计功能</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8.</w:t>
            </w:r>
            <w:r>
              <w:rPr>
                <w:rFonts w:asciiTheme="minorEastAsia" w:eastAsiaTheme="minorEastAsia" w:hAnsiTheme="minorEastAsia" w:cs="宋体" w:hint="eastAsia"/>
                <w:kern w:val="0"/>
                <w:sz w:val="24"/>
                <w:szCs w:val="24"/>
              </w:rPr>
              <w:t>支持多通道自由分组，可根据</w:t>
            </w:r>
            <w:r>
              <w:rPr>
                <w:rFonts w:asciiTheme="minorEastAsia" w:eastAsiaTheme="minorEastAsia" w:hAnsiTheme="minorEastAsia" w:cs="宋体" w:hint="eastAsia"/>
                <w:kern w:val="0"/>
                <w:sz w:val="24"/>
                <w:szCs w:val="24"/>
              </w:rPr>
              <w:t>IPC</w:t>
            </w:r>
            <w:r>
              <w:rPr>
                <w:rFonts w:asciiTheme="minorEastAsia" w:eastAsiaTheme="minorEastAsia" w:hAnsiTheme="minorEastAsia" w:cs="宋体" w:hint="eastAsia"/>
                <w:kern w:val="0"/>
                <w:sz w:val="24"/>
                <w:szCs w:val="24"/>
              </w:rPr>
              <w:t>点</w:t>
            </w:r>
            <w:proofErr w:type="gramStart"/>
            <w:r>
              <w:rPr>
                <w:rFonts w:asciiTheme="minorEastAsia" w:eastAsiaTheme="minorEastAsia" w:hAnsiTheme="minorEastAsia" w:cs="宋体" w:hint="eastAsia"/>
                <w:kern w:val="0"/>
                <w:sz w:val="24"/>
                <w:szCs w:val="24"/>
              </w:rPr>
              <w:t>位部署</w:t>
            </w:r>
            <w:proofErr w:type="gramEnd"/>
            <w:r>
              <w:rPr>
                <w:rFonts w:asciiTheme="minorEastAsia" w:eastAsiaTheme="minorEastAsia" w:hAnsiTheme="minorEastAsia" w:cs="宋体" w:hint="eastAsia"/>
                <w:kern w:val="0"/>
                <w:sz w:val="24"/>
                <w:szCs w:val="24"/>
              </w:rPr>
              <w:t>的物理位置动态调整客流统计分组，同一个</w:t>
            </w:r>
            <w:r>
              <w:rPr>
                <w:rFonts w:asciiTheme="minorEastAsia" w:eastAsiaTheme="minorEastAsia" w:hAnsiTheme="minorEastAsia" w:cs="宋体" w:hint="eastAsia"/>
                <w:kern w:val="0"/>
                <w:sz w:val="24"/>
                <w:szCs w:val="24"/>
              </w:rPr>
              <w:t>IPC</w:t>
            </w:r>
            <w:r>
              <w:rPr>
                <w:rFonts w:asciiTheme="minorEastAsia" w:eastAsiaTheme="minorEastAsia" w:hAnsiTheme="minorEastAsia" w:cs="宋体" w:hint="eastAsia"/>
                <w:kern w:val="0"/>
                <w:sz w:val="24"/>
                <w:szCs w:val="24"/>
              </w:rPr>
              <w:t>点位支持被不同分组使用；最大支持</w:t>
            </w:r>
            <w:r>
              <w:rPr>
                <w:rFonts w:asciiTheme="minorEastAsia" w:eastAsiaTheme="minorEastAsia" w:hAnsiTheme="minorEastAsia" w:cs="宋体" w:hint="eastAsia"/>
                <w:kern w:val="0"/>
                <w:sz w:val="24"/>
                <w:szCs w:val="24"/>
              </w:rPr>
              <w:t>4</w:t>
            </w:r>
            <w:r>
              <w:rPr>
                <w:rFonts w:asciiTheme="minorEastAsia" w:eastAsiaTheme="minorEastAsia" w:hAnsiTheme="minorEastAsia" w:cs="宋体" w:hint="eastAsia"/>
                <w:kern w:val="0"/>
                <w:sz w:val="24"/>
                <w:szCs w:val="24"/>
              </w:rPr>
              <w:t>个客流组，每个客流组最大支持</w:t>
            </w:r>
            <w:r>
              <w:rPr>
                <w:rFonts w:asciiTheme="minorEastAsia" w:eastAsiaTheme="minorEastAsia" w:hAnsiTheme="minorEastAsia" w:cs="宋体" w:hint="eastAsia"/>
                <w:kern w:val="0"/>
                <w:sz w:val="24"/>
                <w:szCs w:val="24"/>
              </w:rPr>
              <w:t>16</w:t>
            </w:r>
            <w:r>
              <w:rPr>
                <w:rFonts w:asciiTheme="minorEastAsia" w:eastAsiaTheme="minorEastAsia" w:hAnsiTheme="minorEastAsia" w:cs="宋体" w:hint="eastAsia"/>
                <w:kern w:val="0"/>
                <w:sz w:val="24"/>
                <w:szCs w:val="24"/>
              </w:rPr>
              <w:t>个</w:t>
            </w:r>
            <w:r>
              <w:rPr>
                <w:rFonts w:asciiTheme="minorEastAsia" w:eastAsiaTheme="minorEastAsia" w:hAnsiTheme="minorEastAsia" w:cs="宋体" w:hint="eastAsia"/>
                <w:kern w:val="0"/>
                <w:sz w:val="24"/>
                <w:szCs w:val="24"/>
              </w:rPr>
              <w:t>IPC</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9.</w:t>
            </w:r>
            <w:r>
              <w:rPr>
                <w:rFonts w:asciiTheme="minorEastAsia" w:eastAsiaTheme="minorEastAsia" w:hAnsiTheme="minorEastAsia" w:cs="宋体" w:hint="eastAsia"/>
                <w:kern w:val="0"/>
                <w:sz w:val="24"/>
                <w:szCs w:val="24"/>
              </w:rPr>
              <w:t>与</w:t>
            </w:r>
            <w:r>
              <w:rPr>
                <w:rFonts w:hint="eastAsia"/>
                <w:bCs/>
                <w:sz w:val="24"/>
              </w:rPr>
              <w:t>所投</w:t>
            </w:r>
            <w:r>
              <w:rPr>
                <w:rFonts w:hint="eastAsia"/>
                <w:bCs/>
                <w:sz w:val="24"/>
              </w:rPr>
              <w:t>6550</w:t>
            </w:r>
            <w:r>
              <w:rPr>
                <w:rFonts w:hint="eastAsia"/>
                <w:bCs/>
                <w:sz w:val="24"/>
              </w:rPr>
              <w:t>智能安检机、智能安检门、台式液体探测仪、手持金属探测棒为同一品牌。</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台</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1</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954"/>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6</w:t>
            </w:r>
          </w:p>
        </w:tc>
        <w:tc>
          <w:tcPr>
            <w:tcW w:w="641" w:type="pct"/>
            <w:vAlign w:val="center"/>
          </w:tcPr>
          <w:p w:rsidR="00DC02DB" w:rsidRDefault="008178A3">
            <w:pPr>
              <w:widowControl/>
              <w:jc w:val="cente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台式液体探测仪</w:t>
            </w:r>
          </w:p>
        </w:tc>
        <w:tc>
          <w:tcPr>
            <w:tcW w:w="2378" w:type="pct"/>
            <w:vAlign w:val="center"/>
          </w:tcPr>
          <w:p w:rsidR="00DC02DB" w:rsidRDefault="008178A3">
            <w:r>
              <w:rPr>
                <w:rFonts w:asciiTheme="minorEastAsia" w:eastAsiaTheme="minorEastAsia" w:hAnsiTheme="minorEastAsia" w:cs="宋体" w:hint="eastAsia"/>
                <w:sz w:val="24"/>
                <w:szCs w:val="24"/>
              </w:rPr>
              <w:t>●</w:t>
            </w:r>
            <w:r>
              <w:rPr>
                <w:rFonts w:hint="eastAsia"/>
                <w:bCs/>
                <w:sz w:val="24"/>
              </w:rPr>
              <w:t>1.</w:t>
            </w:r>
            <w:r>
              <w:rPr>
                <w:rFonts w:hint="eastAsia"/>
                <w:bCs/>
                <w:sz w:val="24"/>
              </w:rPr>
              <w:t>探测响应时间：仪器对非金属容器内液体的检测时间应小于等于</w:t>
            </w:r>
            <w:r>
              <w:rPr>
                <w:rFonts w:hint="eastAsia"/>
                <w:bCs/>
                <w:sz w:val="24"/>
              </w:rPr>
              <w:t>1</w:t>
            </w:r>
            <w:r>
              <w:rPr>
                <w:rFonts w:hint="eastAsia"/>
                <w:bCs/>
                <w:sz w:val="24"/>
              </w:rPr>
              <w:t>秒；对金属容器内液体的检测时间应小于等于</w:t>
            </w:r>
            <w:r>
              <w:rPr>
                <w:rFonts w:hint="eastAsia"/>
                <w:bCs/>
                <w:sz w:val="24"/>
              </w:rPr>
              <w:t>4</w:t>
            </w:r>
            <w:r>
              <w:rPr>
                <w:rFonts w:hint="eastAsia"/>
                <w:bCs/>
                <w:sz w:val="24"/>
              </w:rPr>
              <w:t>秒。</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检测种类多：易燃易爆危险品如汽油、酒精等，液体炸药、易腐蚀溶液如双氧水、各种强酸强碱等，一些对人流公众场合有毒有害液体如诸多有机溶剂等多种危险液体。</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lastRenderedPageBreak/>
              <w:t>3.</w:t>
            </w:r>
            <w:r>
              <w:rPr>
                <w:rFonts w:asciiTheme="minorEastAsia" w:eastAsiaTheme="minorEastAsia" w:hAnsiTheme="minorEastAsia" w:cs="宋体" w:hint="eastAsia"/>
                <w:kern w:val="0"/>
                <w:sz w:val="24"/>
                <w:szCs w:val="24"/>
              </w:rPr>
              <w:t>操作简单：全自动操作，不需要手动复位和人工判读，在报警后能自动复位，继续进行下一次的检测，探测时间短，效率高。</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4.</w:t>
            </w:r>
            <w:r>
              <w:rPr>
                <w:rFonts w:asciiTheme="minorEastAsia" w:eastAsiaTheme="minorEastAsia" w:hAnsiTheme="minorEastAsia" w:cs="宋体" w:hint="eastAsia"/>
                <w:kern w:val="0"/>
                <w:sz w:val="24"/>
                <w:szCs w:val="24"/>
              </w:rPr>
              <w:t>环保设计：采用绿色环保设计，采用超宽带脉冲微波反射法及热导法，不含辐射，对人体、被检物品无害，检测方法环保、安全。</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5.</w:t>
            </w:r>
            <w:r>
              <w:rPr>
                <w:rFonts w:asciiTheme="minorEastAsia" w:eastAsiaTheme="minorEastAsia" w:hAnsiTheme="minorEastAsia" w:cs="宋体" w:hint="eastAsia"/>
                <w:kern w:val="0"/>
                <w:sz w:val="24"/>
                <w:szCs w:val="24"/>
              </w:rPr>
              <w:t>报警方式：检测结果通过指示灯报警、声音报警两种模式，同时液晶显示结果，直观便于区别。</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sz w:val="24"/>
                <w:szCs w:val="24"/>
              </w:rPr>
              <w:t>●</w:t>
            </w:r>
            <w:r>
              <w:rPr>
                <w:rFonts w:asciiTheme="minorEastAsia" w:eastAsiaTheme="minorEastAsia" w:hAnsiTheme="minorEastAsia" w:cs="宋体" w:hint="eastAsia"/>
                <w:kern w:val="0"/>
                <w:sz w:val="24"/>
                <w:szCs w:val="24"/>
              </w:rPr>
              <w:t>6.</w:t>
            </w:r>
            <w:r>
              <w:rPr>
                <w:rFonts w:asciiTheme="minorEastAsia" w:eastAsiaTheme="minorEastAsia" w:hAnsiTheme="minorEastAsia" w:cs="宋体" w:hint="eastAsia"/>
                <w:kern w:val="0"/>
                <w:sz w:val="24"/>
                <w:szCs w:val="24"/>
              </w:rPr>
              <w:t>存储功能：储存不小于</w:t>
            </w:r>
            <w:r>
              <w:rPr>
                <w:rFonts w:asciiTheme="minorEastAsia" w:eastAsiaTheme="minorEastAsia" w:hAnsiTheme="minorEastAsia" w:cs="宋体" w:hint="eastAsia"/>
                <w:kern w:val="0"/>
                <w:sz w:val="24"/>
                <w:szCs w:val="24"/>
              </w:rPr>
              <w:t>100</w:t>
            </w:r>
            <w:r>
              <w:rPr>
                <w:rFonts w:asciiTheme="minorEastAsia" w:eastAsiaTheme="minorEastAsia" w:hAnsiTheme="minorEastAsia" w:cs="宋体" w:hint="eastAsia"/>
                <w:kern w:val="0"/>
                <w:sz w:val="24"/>
                <w:szCs w:val="24"/>
              </w:rPr>
              <w:t>0000</w:t>
            </w:r>
            <w:r>
              <w:rPr>
                <w:rFonts w:asciiTheme="minorEastAsia" w:eastAsiaTheme="minorEastAsia" w:hAnsiTheme="minorEastAsia" w:cs="宋体" w:hint="eastAsia"/>
                <w:kern w:val="0"/>
                <w:sz w:val="24"/>
                <w:szCs w:val="24"/>
              </w:rPr>
              <w:t>次检测</w:t>
            </w:r>
          </w:p>
          <w:p w:rsidR="00DC02DB" w:rsidRDefault="008178A3">
            <w:pPr>
              <w:snapToGrid w:val="0"/>
              <w:rPr>
                <w:bCs/>
                <w:sz w:val="24"/>
              </w:rPr>
            </w:pPr>
            <w:r>
              <w:rPr>
                <w:rFonts w:asciiTheme="minorEastAsia" w:eastAsiaTheme="minorEastAsia" w:hAnsiTheme="minorEastAsia" w:cs="宋体" w:hint="eastAsia"/>
                <w:sz w:val="24"/>
                <w:szCs w:val="24"/>
              </w:rPr>
              <w:t>●</w:t>
            </w:r>
            <w:r>
              <w:rPr>
                <w:rFonts w:hint="eastAsia"/>
                <w:bCs/>
                <w:sz w:val="24"/>
              </w:rPr>
              <w:t>7.</w:t>
            </w:r>
            <w:r>
              <w:rPr>
                <w:rFonts w:hint="eastAsia"/>
                <w:bCs/>
                <w:sz w:val="24"/>
              </w:rPr>
              <w:t>仪器应能对符合材质及壁厚要求的容器内的以下易燃易爆液体检测并报警：</w:t>
            </w:r>
            <w:r>
              <w:rPr>
                <w:rFonts w:hint="eastAsia"/>
                <w:bCs/>
                <w:sz w:val="24"/>
              </w:rPr>
              <w:t>1</w:t>
            </w:r>
            <w:r>
              <w:rPr>
                <w:rFonts w:hint="eastAsia"/>
                <w:bCs/>
                <w:sz w:val="24"/>
              </w:rPr>
              <w:t>、乙醚</w:t>
            </w:r>
            <w:r>
              <w:rPr>
                <w:rFonts w:hint="eastAsia"/>
                <w:bCs/>
                <w:sz w:val="24"/>
              </w:rPr>
              <w:t xml:space="preserve">  2</w:t>
            </w:r>
            <w:r>
              <w:rPr>
                <w:rFonts w:hint="eastAsia"/>
                <w:bCs/>
                <w:sz w:val="24"/>
              </w:rPr>
              <w:t>、异丙醚</w:t>
            </w:r>
            <w:r>
              <w:rPr>
                <w:rFonts w:hint="eastAsia"/>
                <w:bCs/>
                <w:sz w:val="24"/>
              </w:rPr>
              <w:t xml:space="preserve">  3</w:t>
            </w:r>
            <w:r>
              <w:rPr>
                <w:rFonts w:hint="eastAsia"/>
                <w:bCs/>
                <w:sz w:val="24"/>
              </w:rPr>
              <w:t>、甲醇</w:t>
            </w:r>
            <w:r>
              <w:rPr>
                <w:rFonts w:hint="eastAsia"/>
                <w:bCs/>
                <w:sz w:val="24"/>
              </w:rPr>
              <w:t xml:space="preserve">  3</w:t>
            </w:r>
            <w:r>
              <w:rPr>
                <w:rFonts w:hint="eastAsia"/>
                <w:bCs/>
                <w:sz w:val="24"/>
              </w:rPr>
              <w:t>、苯</w:t>
            </w:r>
            <w:r>
              <w:rPr>
                <w:rFonts w:hint="eastAsia"/>
                <w:bCs/>
                <w:sz w:val="24"/>
              </w:rPr>
              <w:t xml:space="preserve">  4</w:t>
            </w:r>
            <w:r>
              <w:rPr>
                <w:rFonts w:hint="eastAsia"/>
                <w:bCs/>
                <w:sz w:val="24"/>
              </w:rPr>
              <w:t>、氯苯</w:t>
            </w:r>
            <w:r>
              <w:rPr>
                <w:rFonts w:hint="eastAsia"/>
                <w:bCs/>
                <w:sz w:val="24"/>
              </w:rPr>
              <w:t xml:space="preserve">  5</w:t>
            </w:r>
            <w:r>
              <w:rPr>
                <w:rFonts w:hint="eastAsia"/>
                <w:bCs/>
                <w:sz w:val="24"/>
              </w:rPr>
              <w:t>、硝基苯</w:t>
            </w:r>
            <w:r>
              <w:rPr>
                <w:rFonts w:hint="eastAsia"/>
                <w:bCs/>
                <w:sz w:val="24"/>
              </w:rPr>
              <w:t xml:space="preserve">  6</w:t>
            </w:r>
            <w:r>
              <w:rPr>
                <w:rFonts w:hint="eastAsia"/>
                <w:bCs/>
                <w:sz w:val="24"/>
              </w:rPr>
              <w:t>、丙酮</w:t>
            </w:r>
            <w:r>
              <w:rPr>
                <w:rFonts w:hint="eastAsia"/>
                <w:bCs/>
                <w:sz w:val="24"/>
              </w:rPr>
              <w:t xml:space="preserve">   6</w:t>
            </w:r>
            <w:r>
              <w:rPr>
                <w:rFonts w:hint="eastAsia"/>
                <w:bCs/>
                <w:sz w:val="24"/>
              </w:rPr>
              <w:t>、溴苯</w:t>
            </w:r>
            <w:r>
              <w:rPr>
                <w:rFonts w:hint="eastAsia"/>
                <w:bCs/>
                <w:sz w:val="24"/>
              </w:rPr>
              <w:t xml:space="preserve">  7</w:t>
            </w:r>
            <w:r>
              <w:rPr>
                <w:rFonts w:hint="eastAsia"/>
                <w:bCs/>
                <w:sz w:val="24"/>
              </w:rPr>
              <w:t>、</w:t>
            </w:r>
            <w:r>
              <w:rPr>
                <w:rFonts w:hint="eastAsia"/>
                <w:bCs/>
                <w:sz w:val="24"/>
              </w:rPr>
              <w:t>40%</w:t>
            </w:r>
            <w:r>
              <w:rPr>
                <w:rFonts w:hint="eastAsia"/>
                <w:bCs/>
                <w:sz w:val="24"/>
              </w:rPr>
              <w:t>氢氧化钠水溶液</w:t>
            </w:r>
            <w:r>
              <w:rPr>
                <w:rFonts w:hint="eastAsia"/>
                <w:bCs/>
                <w:sz w:val="24"/>
              </w:rPr>
              <w:t xml:space="preserve">  8</w:t>
            </w:r>
            <w:r>
              <w:rPr>
                <w:rFonts w:hint="eastAsia"/>
                <w:bCs/>
                <w:sz w:val="24"/>
              </w:rPr>
              <w:t>、</w:t>
            </w:r>
            <w:r>
              <w:rPr>
                <w:rFonts w:hint="eastAsia"/>
                <w:bCs/>
                <w:sz w:val="24"/>
              </w:rPr>
              <w:t>40%</w:t>
            </w:r>
            <w:r>
              <w:rPr>
                <w:rFonts w:hint="eastAsia"/>
                <w:bCs/>
                <w:sz w:val="24"/>
              </w:rPr>
              <w:t>氢氧化钾水溶液等</w:t>
            </w:r>
            <w:r>
              <w:rPr>
                <w:rFonts w:hint="eastAsia"/>
                <w:bCs/>
                <w:sz w:val="24"/>
              </w:rPr>
              <w:t>140</w:t>
            </w:r>
            <w:r>
              <w:rPr>
                <w:rFonts w:hint="eastAsia"/>
                <w:bCs/>
                <w:sz w:val="24"/>
              </w:rPr>
              <w:t>种以上液体</w:t>
            </w:r>
            <w:r>
              <w:rPr>
                <w:rFonts w:hint="eastAsia"/>
                <w:bCs/>
                <w:sz w:val="24"/>
              </w:rPr>
              <w:t>.</w:t>
            </w:r>
          </w:p>
          <w:p w:rsidR="00DC02DB" w:rsidRDefault="008178A3">
            <w:pPr>
              <w:rPr>
                <w:bCs/>
                <w:sz w:val="24"/>
              </w:rPr>
            </w:pPr>
            <w:r>
              <w:rPr>
                <w:rFonts w:asciiTheme="minorEastAsia" w:eastAsiaTheme="minorEastAsia" w:hAnsiTheme="minorEastAsia" w:cs="宋体" w:hint="eastAsia"/>
                <w:sz w:val="24"/>
                <w:szCs w:val="24"/>
              </w:rPr>
              <w:t>●</w:t>
            </w:r>
            <w:r>
              <w:rPr>
                <w:rFonts w:hint="eastAsia"/>
                <w:bCs/>
                <w:sz w:val="24"/>
              </w:rPr>
              <w:t>8.</w:t>
            </w:r>
            <w:r>
              <w:rPr>
                <w:rFonts w:hint="eastAsia"/>
                <w:bCs/>
                <w:sz w:val="24"/>
              </w:rPr>
              <w:t>仪器应具有两个功能模块，一个检测非金属材质的容器，一个检测金属材质的容器；每个功能模块都应具有一个标示明显的检测平台；两个功能模块应能够各自独立工作，实现金属容器和非金属容器的同时检测，互不影响。</w:t>
            </w:r>
          </w:p>
          <w:p w:rsidR="00DC02DB" w:rsidRDefault="008178A3">
            <w:pPr>
              <w:rPr>
                <w:bCs/>
                <w:sz w:val="24"/>
              </w:rPr>
            </w:pPr>
            <w:r>
              <w:rPr>
                <w:rFonts w:asciiTheme="minorEastAsia" w:eastAsiaTheme="minorEastAsia" w:hAnsiTheme="minorEastAsia" w:cs="宋体" w:hint="eastAsia"/>
                <w:sz w:val="24"/>
                <w:szCs w:val="24"/>
              </w:rPr>
              <w:t>●</w:t>
            </w:r>
            <w:r>
              <w:rPr>
                <w:rFonts w:hint="eastAsia"/>
                <w:bCs/>
                <w:sz w:val="24"/>
              </w:rPr>
              <w:t>9.</w:t>
            </w:r>
            <w:r>
              <w:rPr>
                <w:rFonts w:hint="eastAsia"/>
                <w:bCs/>
                <w:sz w:val="24"/>
              </w:rPr>
              <w:t>仪器应具有自校验功能，自校验时间应小于等于</w:t>
            </w:r>
            <w:r>
              <w:rPr>
                <w:rFonts w:hint="eastAsia"/>
                <w:bCs/>
                <w:sz w:val="24"/>
              </w:rPr>
              <w:t>2S.</w:t>
            </w:r>
          </w:p>
          <w:p w:rsidR="00DC02DB" w:rsidRDefault="008178A3">
            <w:pPr>
              <w:rPr>
                <w:rFonts w:asciiTheme="minorEastAsia" w:eastAsiaTheme="minorEastAsia" w:hAnsiTheme="minorEastAsia" w:cs="宋体"/>
                <w:kern w:val="0"/>
                <w:sz w:val="24"/>
                <w:szCs w:val="24"/>
              </w:rPr>
            </w:pPr>
            <w:r>
              <w:rPr>
                <w:rFonts w:hint="eastAsia"/>
                <w:bCs/>
                <w:sz w:val="24"/>
              </w:rPr>
              <w:t>10.</w:t>
            </w:r>
            <w:r>
              <w:rPr>
                <w:rFonts w:hint="eastAsia"/>
                <w:bCs/>
                <w:sz w:val="24"/>
              </w:rPr>
              <w:t>与所投</w:t>
            </w:r>
            <w:r>
              <w:rPr>
                <w:rFonts w:hint="eastAsia"/>
                <w:bCs/>
                <w:sz w:val="24"/>
              </w:rPr>
              <w:t>6550</w:t>
            </w:r>
            <w:r>
              <w:rPr>
                <w:rFonts w:hint="eastAsia"/>
                <w:bCs/>
                <w:sz w:val="24"/>
              </w:rPr>
              <w:t>智能安检机、智能安检门、边缘计算主机、手持金属探测棒为同一品牌。</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lastRenderedPageBreak/>
              <w:t>台</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3</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340"/>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lastRenderedPageBreak/>
              <w:t>7</w:t>
            </w:r>
          </w:p>
        </w:tc>
        <w:tc>
          <w:tcPr>
            <w:tcW w:w="641" w:type="pct"/>
            <w:vAlign w:val="center"/>
          </w:tcPr>
          <w:p w:rsidR="00DC02DB" w:rsidRDefault="008178A3">
            <w:pPr>
              <w:widowControl/>
              <w:jc w:val="cente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lang w:bidi="ar"/>
              </w:rPr>
              <w:t>手持金属探测棒</w:t>
            </w:r>
          </w:p>
        </w:tc>
        <w:tc>
          <w:tcPr>
            <w:tcW w:w="2378" w:type="pct"/>
            <w:vAlign w:val="center"/>
          </w:tcPr>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操作简单、方便，灵敏度高，能探测一枚大头针大小金属物品。</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2.</w:t>
            </w:r>
            <w:proofErr w:type="gramStart"/>
            <w:r>
              <w:rPr>
                <w:rFonts w:asciiTheme="minorEastAsia" w:eastAsiaTheme="minorEastAsia" w:hAnsiTheme="minorEastAsia" w:cs="宋体" w:hint="eastAsia"/>
                <w:kern w:val="0"/>
                <w:sz w:val="24"/>
                <w:szCs w:val="24"/>
              </w:rPr>
              <w:t>探测面</w:t>
            </w:r>
            <w:proofErr w:type="gramEnd"/>
            <w:r>
              <w:rPr>
                <w:rFonts w:asciiTheme="minorEastAsia" w:eastAsiaTheme="minorEastAsia" w:hAnsiTheme="minorEastAsia" w:cs="宋体" w:hint="eastAsia"/>
                <w:kern w:val="0"/>
                <w:sz w:val="24"/>
                <w:szCs w:val="24"/>
              </w:rPr>
              <w:t>大、从上到下一次探测完毕，具有三个指示灯显示，开机时绿色灯亮，探测时红色指示灯亮，电压降低时</w:t>
            </w:r>
            <w:r>
              <w:rPr>
                <w:rFonts w:asciiTheme="minorEastAsia" w:eastAsiaTheme="minorEastAsia" w:hAnsiTheme="minorEastAsia" w:cs="宋体" w:hint="eastAsia"/>
                <w:kern w:val="0"/>
                <w:sz w:val="24"/>
                <w:szCs w:val="24"/>
              </w:rPr>
              <w:t xml:space="preserve"> </w:t>
            </w:r>
            <w:r>
              <w:rPr>
                <w:rFonts w:asciiTheme="minorEastAsia" w:eastAsiaTheme="minorEastAsia" w:hAnsiTheme="minorEastAsia" w:cs="宋体" w:hint="eastAsia"/>
                <w:kern w:val="0"/>
                <w:sz w:val="24"/>
                <w:szCs w:val="24"/>
              </w:rPr>
              <w:t>黄色指示灯亮。</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3.</w:t>
            </w:r>
            <w:r>
              <w:rPr>
                <w:rFonts w:asciiTheme="minorEastAsia" w:eastAsiaTheme="minorEastAsia" w:hAnsiTheme="minorEastAsia" w:cs="宋体" w:hint="eastAsia"/>
                <w:kern w:val="0"/>
                <w:sz w:val="24"/>
                <w:szCs w:val="24"/>
              </w:rPr>
              <w:t>具备声光和振动报警双重提示方式</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rPr>
              <w:t>准确快速判断金属位置</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4.</w:t>
            </w:r>
            <w:r>
              <w:rPr>
                <w:rFonts w:asciiTheme="minorEastAsia" w:eastAsiaTheme="minorEastAsia" w:hAnsiTheme="minorEastAsia" w:cs="宋体" w:hint="eastAsia"/>
                <w:kern w:val="0"/>
                <w:sz w:val="24"/>
                <w:szCs w:val="24"/>
              </w:rPr>
              <w:t>具有高低灵敏度调节按钮，根据实际需求调节探测灵敏度。</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5.</w:t>
            </w:r>
            <w:r>
              <w:rPr>
                <w:rFonts w:asciiTheme="minorEastAsia" w:eastAsiaTheme="minorEastAsia" w:hAnsiTheme="minorEastAsia" w:cs="宋体" w:hint="eastAsia"/>
                <w:kern w:val="0"/>
                <w:sz w:val="24"/>
                <w:szCs w:val="24"/>
              </w:rPr>
              <w:t>外形尺寸：不小于</w:t>
            </w:r>
            <w:r>
              <w:rPr>
                <w:rFonts w:asciiTheme="minorEastAsia" w:eastAsiaTheme="minorEastAsia" w:hAnsiTheme="minorEastAsia" w:cs="宋体" w:hint="eastAsia"/>
                <w:kern w:val="0"/>
                <w:sz w:val="24"/>
                <w:szCs w:val="24"/>
              </w:rPr>
              <w:t>415mm*85mm*45mm</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6.</w:t>
            </w:r>
            <w:r>
              <w:rPr>
                <w:rFonts w:asciiTheme="minorEastAsia" w:eastAsiaTheme="minorEastAsia" w:hAnsiTheme="minorEastAsia" w:cs="宋体" w:hint="eastAsia"/>
                <w:kern w:val="0"/>
                <w:sz w:val="24"/>
                <w:szCs w:val="24"/>
              </w:rPr>
              <w:t>灵敏度设置：一枚大头针大小金属物品</w:t>
            </w:r>
            <w:r>
              <w:rPr>
                <w:rFonts w:asciiTheme="minorEastAsia" w:eastAsiaTheme="minorEastAsia" w:hAnsiTheme="minorEastAsia" w:cs="宋体" w:hint="eastAsia"/>
                <w:kern w:val="0"/>
                <w:sz w:val="24"/>
                <w:szCs w:val="24"/>
              </w:rPr>
              <w:t>(</w:t>
            </w:r>
            <w:proofErr w:type="gramStart"/>
            <w:r>
              <w:rPr>
                <w:rFonts w:asciiTheme="minorEastAsia" w:eastAsiaTheme="minorEastAsia" w:hAnsiTheme="minorEastAsia" w:cs="宋体" w:hint="eastAsia"/>
                <w:kern w:val="0"/>
                <w:sz w:val="24"/>
                <w:szCs w:val="24"/>
              </w:rPr>
              <w:t>离探板</w:t>
            </w:r>
            <w:proofErr w:type="gramEnd"/>
            <w:r>
              <w:rPr>
                <w:rFonts w:asciiTheme="minorEastAsia" w:eastAsiaTheme="minorEastAsia" w:hAnsiTheme="minorEastAsia" w:cs="宋体" w:hint="eastAsia"/>
                <w:kern w:val="0"/>
                <w:sz w:val="24"/>
                <w:szCs w:val="24"/>
              </w:rPr>
              <w:t>距离</w:t>
            </w:r>
            <w:r>
              <w:rPr>
                <w:rFonts w:asciiTheme="minorEastAsia" w:eastAsiaTheme="minorEastAsia" w:hAnsiTheme="minorEastAsia" w:cs="宋体" w:hint="eastAsia"/>
                <w:kern w:val="0"/>
                <w:sz w:val="24"/>
                <w:szCs w:val="24"/>
              </w:rPr>
              <w:t xml:space="preserve"> 3.5cm)</w:t>
            </w:r>
          </w:p>
          <w:p w:rsidR="00DC02DB" w:rsidRDefault="008178A3">
            <w:pPr>
              <w:rPr>
                <w:rFonts w:asciiTheme="minorEastAsia" w:eastAsiaTheme="minorEastAsia" w:hAnsiTheme="minorEastAsia" w:cs="宋体"/>
                <w:kern w:val="0"/>
                <w:sz w:val="24"/>
                <w:szCs w:val="24"/>
              </w:rPr>
            </w:pPr>
            <w:r>
              <w:rPr>
                <w:rFonts w:hint="eastAsia"/>
                <w:bCs/>
                <w:sz w:val="24"/>
              </w:rPr>
              <w:t xml:space="preserve">7. </w:t>
            </w:r>
            <w:r>
              <w:rPr>
                <w:rFonts w:hint="eastAsia"/>
                <w:bCs/>
                <w:sz w:val="24"/>
              </w:rPr>
              <w:t>与所投</w:t>
            </w:r>
            <w:r>
              <w:rPr>
                <w:rFonts w:hint="eastAsia"/>
                <w:bCs/>
                <w:sz w:val="24"/>
              </w:rPr>
              <w:t>6550</w:t>
            </w:r>
            <w:r>
              <w:rPr>
                <w:rFonts w:hint="eastAsia"/>
                <w:bCs/>
                <w:sz w:val="24"/>
              </w:rPr>
              <w:t>智能安检机、智能安检门、边缘计算主机、台式液体探测仪为同一品牌。</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把</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14</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681"/>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lastRenderedPageBreak/>
              <w:t>8</w:t>
            </w:r>
          </w:p>
        </w:tc>
        <w:tc>
          <w:tcPr>
            <w:tcW w:w="641" w:type="pct"/>
            <w:vAlign w:val="center"/>
          </w:tcPr>
          <w:p w:rsidR="00DC02DB" w:rsidRDefault="008178A3">
            <w:pPr>
              <w:widowControl/>
              <w:jc w:val="center"/>
              <w:rPr>
                <w:rFonts w:asciiTheme="minorEastAsia" w:eastAsiaTheme="minorEastAsia" w:hAnsiTheme="minorEastAsia" w:cs="宋体"/>
                <w:kern w:val="0"/>
                <w:sz w:val="24"/>
                <w:szCs w:val="24"/>
                <w:lang w:bidi="ar"/>
              </w:rPr>
            </w:pPr>
            <w:r>
              <w:rPr>
                <w:rFonts w:asciiTheme="minorEastAsia" w:eastAsiaTheme="minorEastAsia" w:hAnsiTheme="minorEastAsia" w:cs="宋体" w:hint="eastAsia"/>
                <w:kern w:val="0"/>
                <w:sz w:val="24"/>
                <w:szCs w:val="24"/>
                <w:lang w:bidi="ar"/>
              </w:rPr>
              <w:t>防爆罐</w:t>
            </w:r>
          </w:p>
        </w:tc>
        <w:tc>
          <w:tcPr>
            <w:tcW w:w="2378" w:type="pct"/>
            <w:vAlign w:val="center"/>
          </w:tcPr>
          <w:p w:rsidR="00DC02DB" w:rsidRDefault="008178A3">
            <w:pPr>
              <w:widowControl/>
              <w:jc w:val="left"/>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1</w:t>
            </w:r>
            <w:r>
              <w:rPr>
                <w:rFonts w:asciiTheme="minorEastAsia" w:eastAsiaTheme="minorEastAsia" w:hAnsiTheme="minorEastAsia" w:cs="宋体" w:hint="eastAsia"/>
                <w:kern w:val="0"/>
                <w:sz w:val="24"/>
                <w:szCs w:val="24"/>
              </w:rPr>
              <w:t>、防爆罐规格：外直径≥</w:t>
            </w:r>
            <w:r>
              <w:rPr>
                <w:rFonts w:asciiTheme="minorEastAsia" w:eastAsiaTheme="minorEastAsia" w:hAnsiTheme="minorEastAsia" w:cs="宋体" w:hint="eastAsia"/>
                <w:kern w:val="0"/>
                <w:sz w:val="24"/>
                <w:szCs w:val="24"/>
              </w:rPr>
              <w:t xml:space="preserve">660 mm </w:t>
            </w:r>
            <w:r>
              <w:rPr>
                <w:rFonts w:asciiTheme="minorEastAsia" w:eastAsiaTheme="minorEastAsia" w:hAnsiTheme="minorEastAsia" w:cs="宋体" w:hint="eastAsia"/>
                <w:kern w:val="0"/>
                <w:sz w:val="24"/>
                <w:szCs w:val="24"/>
              </w:rPr>
              <w:t>，内直径≥</w:t>
            </w:r>
            <w:r>
              <w:rPr>
                <w:rFonts w:asciiTheme="minorEastAsia" w:eastAsiaTheme="minorEastAsia" w:hAnsiTheme="minorEastAsia" w:cs="宋体" w:hint="eastAsia"/>
                <w:kern w:val="0"/>
                <w:sz w:val="24"/>
                <w:szCs w:val="24"/>
              </w:rPr>
              <w:t xml:space="preserve">630mm </w:t>
            </w:r>
            <w:r>
              <w:rPr>
                <w:rFonts w:asciiTheme="minorEastAsia" w:eastAsiaTheme="minorEastAsia" w:hAnsiTheme="minorEastAsia" w:cs="宋体" w:hint="eastAsia"/>
                <w:kern w:val="0"/>
                <w:sz w:val="24"/>
                <w:szCs w:val="24"/>
              </w:rPr>
              <w:t>，总高度≥</w:t>
            </w:r>
            <w:r>
              <w:rPr>
                <w:rFonts w:asciiTheme="minorEastAsia" w:eastAsiaTheme="minorEastAsia" w:hAnsiTheme="minorEastAsia" w:cs="宋体" w:hint="eastAsia"/>
                <w:kern w:val="0"/>
                <w:sz w:val="24"/>
                <w:szCs w:val="24"/>
              </w:rPr>
              <w:t>747 mm</w:t>
            </w:r>
            <w:r>
              <w:rPr>
                <w:rFonts w:asciiTheme="minorEastAsia" w:eastAsiaTheme="minorEastAsia" w:hAnsiTheme="minorEastAsia" w:cs="宋体" w:hint="eastAsia"/>
                <w:kern w:val="0"/>
                <w:sz w:val="24"/>
                <w:szCs w:val="24"/>
              </w:rPr>
              <w:t>。</w:t>
            </w:r>
          </w:p>
          <w:p w:rsidR="00DC02DB" w:rsidRDefault="008178A3">
            <w:pPr>
              <w:widowControl/>
              <w:jc w:val="left"/>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2</w:t>
            </w:r>
            <w:r>
              <w:rPr>
                <w:rFonts w:asciiTheme="minorEastAsia" w:eastAsiaTheme="minorEastAsia" w:hAnsiTheme="minorEastAsia" w:cs="宋体" w:hint="eastAsia"/>
                <w:kern w:val="0"/>
                <w:sz w:val="24"/>
                <w:szCs w:val="24"/>
              </w:rPr>
              <w:t>、防爆罐材质：内、外层采用≥</w:t>
            </w:r>
            <w:r>
              <w:rPr>
                <w:rFonts w:asciiTheme="minorEastAsia" w:eastAsiaTheme="minorEastAsia" w:hAnsiTheme="minorEastAsia" w:cs="宋体" w:hint="eastAsia"/>
                <w:kern w:val="0"/>
                <w:sz w:val="24"/>
                <w:szCs w:val="24"/>
              </w:rPr>
              <w:t>15mm</w:t>
            </w:r>
            <w:r>
              <w:rPr>
                <w:rFonts w:asciiTheme="minorEastAsia" w:eastAsiaTheme="minorEastAsia" w:hAnsiTheme="minorEastAsia" w:cs="宋体" w:hint="eastAsia"/>
                <w:kern w:val="0"/>
                <w:sz w:val="24"/>
                <w:szCs w:val="24"/>
              </w:rPr>
              <w:t>高强度、耐冲击碳素钢板，并符合</w:t>
            </w:r>
            <w:r>
              <w:rPr>
                <w:rFonts w:asciiTheme="minorEastAsia" w:eastAsiaTheme="minorEastAsia" w:hAnsiTheme="minorEastAsia" w:cs="宋体" w:hint="eastAsia"/>
                <w:kern w:val="0"/>
                <w:sz w:val="24"/>
                <w:szCs w:val="24"/>
              </w:rPr>
              <w:t>GB700-1988</w:t>
            </w:r>
            <w:r>
              <w:rPr>
                <w:rFonts w:asciiTheme="minorEastAsia" w:eastAsiaTheme="minorEastAsia" w:hAnsiTheme="minorEastAsia" w:cs="宋体" w:hint="eastAsia"/>
                <w:kern w:val="0"/>
                <w:sz w:val="24"/>
                <w:szCs w:val="24"/>
              </w:rPr>
              <w:t>标准中所采用的碳素钢板有关要求。</w:t>
            </w:r>
          </w:p>
          <w:p w:rsidR="00DC02DB" w:rsidRDefault="008178A3">
            <w:pPr>
              <w:widowControl/>
              <w:jc w:val="left"/>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3</w:t>
            </w:r>
            <w:r>
              <w:rPr>
                <w:rFonts w:asciiTheme="minorEastAsia" w:eastAsiaTheme="minorEastAsia" w:hAnsiTheme="minorEastAsia" w:cs="宋体" w:hint="eastAsia"/>
                <w:kern w:val="0"/>
                <w:sz w:val="24"/>
                <w:szCs w:val="24"/>
              </w:rPr>
              <w:t>、防爆能力：能抵御不少于</w:t>
            </w:r>
            <w:r>
              <w:rPr>
                <w:rFonts w:asciiTheme="minorEastAsia" w:eastAsiaTheme="minorEastAsia" w:hAnsiTheme="minorEastAsia" w:cs="宋体" w:hint="eastAsia"/>
                <w:kern w:val="0"/>
                <w:sz w:val="24"/>
                <w:szCs w:val="24"/>
              </w:rPr>
              <w:t xml:space="preserve">1.5kg </w:t>
            </w:r>
            <w:r>
              <w:rPr>
                <w:rFonts w:asciiTheme="minorEastAsia" w:eastAsiaTheme="minorEastAsia" w:hAnsiTheme="minorEastAsia" w:cs="宋体" w:hint="eastAsia"/>
                <w:kern w:val="0"/>
                <w:sz w:val="24"/>
                <w:szCs w:val="24"/>
              </w:rPr>
              <w:t>TNT</w:t>
            </w:r>
            <w:r>
              <w:rPr>
                <w:rFonts w:asciiTheme="minorEastAsia" w:eastAsiaTheme="minorEastAsia" w:hAnsiTheme="minorEastAsia" w:cs="宋体" w:hint="eastAsia"/>
                <w:kern w:val="0"/>
                <w:sz w:val="24"/>
                <w:szCs w:val="24"/>
              </w:rPr>
              <w:t>炸药的爆炸能量，并能容纳所有横向爆炸破片，外罐罐体完整，无裂纹，罐体附件无脱落。</w:t>
            </w:r>
          </w:p>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4</w:t>
            </w:r>
            <w:r>
              <w:rPr>
                <w:rFonts w:asciiTheme="minorEastAsia" w:eastAsiaTheme="minorEastAsia" w:hAnsiTheme="minorEastAsia" w:cs="宋体" w:hint="eastAsia"/>
                <w:kern w:val="0"/>
                <w:sz w:val="24"/>
                <w:szCs w:val="24"/>
              </w:rPr>
              <w:t>、该产品投保保额累计≥</w:t>
            </w:r>
            <w:r>
              <w:rPr>
                <w:rFonts w:asciiTheme="minorEastAsia" w:eastAsiaTheme="minorEastAsia" w:hAnsiTheme="minorEastAsia" w:cs="宋体" w:hint="eastAsia"/>
                <w:kern w:val="0"/>
                <w:sz w:val="24"/>
                <w:szCs w:val="24"/>
              </w:rPr>
              <w:t>500</w:t>
            </w:r>
            <w:r>
              <w:rPr>
                <w:rFonts w:asciiTheme="minorEastAsia" w:eastAsiaTheme="minorEastAsia" w:hAnsiTheme="minorEastAsia" w:cs="宋体" w:hint="eastAsia"/>
                <w:kern w:val="0"/>
                <w:sz w:val="24"/>
                <w:szCs w:val="24"/>
              </w:rPr>
              <w:t>万，交货时需提供相关的保单等证明资料。</w:t>
            </w:r>
          </w:p>
        </w:tc>
        <w:tc>
          <w:tcPr>
            <w:tcW w:w="369" w:type="pct"/>
            <w:vAlign w:val="center"/>
          </w:tcPr>
          <w:p w:rsidR="00DC02DB" w:rsidRDefault="008178A3">
            <w:pPr>
              <w:rPr>
                <w:rFonts w:asciiTheme="minorEastAsia" w:eastAsiaTheme="minorEastAsia" w:hAnsiTheme="minorEastAsia"/>
                <w:sz w:val="24"/>
                <w:szCs w:val="24"/>
              </w:rPr>
            </w:pPr>
            <w:proofErr w:type="gramStart"/>
            <w:r>
              <w:rPr>
                <w:rFonts w:asciiTheme="minorEastAsia" w:eastAsiaTheme="minorEastAsia" w:hAnsiTheme="minorEastAsia" w:hint="eastAsia"/>
                <w:sz w:val="24"/>
                <w:szCs w:val="24"/>
              </w:rPr>
              <w:t>个</w:t>
            </w:r>
            <w:proofErr w:type="gramEnd"/>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2</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1141"/>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9</w:t>
            </w:r>
          </w:p>
        </w:tc>
        <w:tc>
          <w:tcPr>
            <w:tcW w:w="641" w:type="pct"/>
            <w:vAlign w:val="center"/>
          </w:tcPr>
          <w:p w:rsidR="00DC02DB" w:rsidRDefault="008178A3">
            <w:pPr>
              <w:widowControl/>
              <w:jc w:val="center"/>
              <w:rPr>
                <w:rFonts w:asciiTheme="minorEastAsia" w:eastAsiaTheme="minorEastAsia" w:hAnsiTheme="minorEastAsia" w:cs="宋体"/>
                <w:kern w:val="0"/>
                <w:sz w:val="24"/>
                <w:szCs w:val="24"/>
                <w:lang w:bidi="ar"/>
              </w:rPr>
            </w:pPr>
            <w:r>
              <w:rPr>
                <w:rFonts w:asciiTheme="minorEastAsia" w:eastAsiaTheme="minorEastAsia" w:hAnsiTheme="minorEastAsia" w:cs="宋体" w:hint="eastAsia"/>
                <w:kern w:val="0"/>
                <w:sz w:val="24"/>
                <w:szCs w:val="24"/>
                <w:lang w:bidi="ar"/>
              </w:rPr>
              <w:t>安检复检工作台</w:t>
            </w:r>
          </w:p>
        </w:tc>
        <w:tc>
          <w:tcPr>
            <w:tcW w:w="2378" w:type="pct"/>
            <w:vAlign w:val="center"/>
          </w:tcPr>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加厚</w:t>
            </w:r>
            <w:r>
              <w:rPr>
                <w:rFonts w:asciiTheme="minorEastAsia" w:eastAsiaTheme="minorEastAsia" w:hAnsiTheme="minorEastAsia" w:cs="宋体" w:hint="eastAsia"/>
                <w:kern w:val="0"/>
                <w:sz w:val="24"/>
                <w:szCs w:val="24"/>
              </w:rPr>
              <w:t>304</w:t>
            </w:r>
            <w:r>
              <w:rPr>
                <w:rFonts w:asciiTheme="minorEastAsia" w:eastAsiaTheme="minorEastAsia" w:hAnsiTheme="minorEastAsia" w:cs="宋体" w:hint="eastAsia"/>
                <w:kern w:val="0"/>
                <w:sz w:val="24"/>
                <w:szCs w:val="24"/>
              </w:rPr>
              <w:t>不锈钢工作台，材质厚度不低于</w:t>
            </w:r>
            <w:r>
              <w:rPr>
                <w:rFonts w:asciiTheme="minorEastAsia" w:eastAsiaTheme="minorEastAsia" w:hAnsiTheme="minorEastAsia" w:cs="宋体" w:hint="eastAsia"/>
                <w:kern w:val="0"/>
                <w:sz w:val="24"/>
                <w:szCs w:val="24"/>
              </w:rPr>
              <w:t>1.2mm</w:t>
            </w:r>
            <w:r>
              <w:rPr>
                <w:rFonts w:asciiTheme="minorEastAsia" w:eastAsiaTheme="minorEastAsia" w:hAnsiTheme="minorEastAsia" w:cs="宋体" w:hint="eastAsia"/>
                <w:kern w:val="0"/>
                <w:sz w:val="24"/>
                <w:szCs w:val="24"/>
              </w:rPr>
              <w:t>，尺寸：≥</w:t>
            </w:r>
            <w:r>
              <w:rPr>
                <w:rFonts w:asciiTheme="minorEastAsia" w:eastAsiaTheme="minorEastAsia" w:hAnsiTheme="minorEastAsia" w:cs="宋体" w:hint="eastAsia"/>
                <w:kern w:val="0"/>
                <w:sz w:val="24"/>
                <w:szCs w:val="24"/>
              </w:rPr>
              <w:t>120*60*75cm,</w:t>
            </w:r>
            <w:r>
              <w:rPr>
                <w:rFonts w:asciiTheme="minorEastAsia" w:eastAsiaTheme="minorEastAsia" w:hAnsiTheme="minorEastAsia" w:cs="宋体" w:hint="eastAsia"/>
                <w:kern w:val="0"/>
                <w:sz w:val="24"/>
                <w:szCs w:val="24"/>
              </w:rPr>
              <w:t>可存放违禁品等设备。</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台</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3</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r w:rsidR="00DC02DB">
        <w:trPr>
          <w:trHeight w:val="1032"/>
          <w:jc w:val="center"/>
        </w:trPr>
        <w:tc>
          <w:tcPr>
            <w:tcW w:w="402"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10</w:t>
            </w:r>
          </w:p>
        </w:tc>
        <w:tc>
          <w:tcPr>
            <w:tcW w:w="641" w:type="pct"/>
            <w:vAlign w:val="center"/>
          </w:tcPr>
          <w:p w:rsidR="00DC02DB" w:rsidRDefault="008178A3">
            <w:pPr>
              <w:widowControl/>
              <w:jc w:val="center"/>
              <w:rPr>
                <w:rFonts w:asciiTheme="minorEastAsia" w:eastAsiaTheme="minorEastAsia" w:hAnsiTheme="minorEastAsia" w:cs="宋体"/>
                <w:kern w:val="0"/>
                <w:sz w:val="24"/>
                <w:szCs w:val="24"/>
                <w:lang w:bidi="ar"/>
              </w:rPr>
            </w:pPr>
            <w:r>
              <w:rPr>
                <w:rFonts w:asciiTheme="minorEastAsia" w:eastAsiaTheme="minorEastAsia" w:hAnsiTheme="minorEastAsia" w:cs="宋体" w:hint="eastAsia"/>
                <w:kern w:val="0"/>
                <w:sz w:val="24"/>
                <w:szCs w:val="24"/>
                <w:lang w:bidi="ar"/>
              </w:rPr>
              <w:t>危险品储物柜</w:t>
            </w:r>
          </w:p>
        </w:tc>
        <w:tc>
          <w:tcPr>
            <w:tcW w:w="2378" w:type="pct"/>
            <w:vAlign w:val="center"/>
          </w:tcPr>
          <w:p w:rsidR="00DC02DB" w:rsidRDefault="008178A3">
            <w:pPr>
              <w:rPr>
                <w:rFonts w:asciiTheme="minorEastAsia" w:eastAsiaTheme="minorEastAsia" w:hAnsiTheme="minorEastAsia" w:cs="宋体"/>
                <w:kern w:val="0"/>
                <w:sz w:val="24"/>
                <w:szCs w:val="24"/>
              </w:rPr>
            </w:pPr>
            <w:r>
              <w:rPr>
                <w:rFonts w:asciiTheme="minorEastAsia" w:eastAsiaTheme="minorEastAsia" w:hAnsiTheme="minorEastAsia" w:cs="宋体" w:hint="eastAsia"/>
                <w:kern w:val="0"/>
                <w:sz w:val="24"/>
                <w:szCs w:val="24"/>
              </w:rPr>
              <w:t>单元格不低于</w:t>
            </w:r>
            <w:r>
              <w:rPr>
                <w:rFonts w:asciiTheme="minorEastAsia" w:eastAsiaTheme="minorEastAsia" w:hAnsiTheme="minorEastAsia" w:cs="宋体" w:hint="eastAsia"/>
                <w:kern w:val="0"/>
                <w:sz w:val="24"/>
                <w:szCs w:val="24"/>
              </w:rPr>
              <w:t>6x6cm</w:t>
            </w:r>
            <w:r>
              <w:rPr>
                <w:rFonts w:asciiTheme="minorEastAsia" w:eastAsiaTheme="minorEastAsia" w:hAnsiTheme="minorEastAsia" w:cs="宋体" w:hint="eastAsia"/>
                <w:kern w:val="0"/>
                <w:sz w:val="24"/>
                <w:szCs w:val="24"/>
              </w:rPr>
              <w:t>，</w:t>
            </w:r>
            <w:r>
              <w:rPr>
                <w:rFonts w:asciiTheme="minorEastAsia" w:eastAsiaTheme="minorEastAsia" w:hAnsiTheme="minorEastAsia" w:cs="宋体" w:hint="eastAsia"/>
                <w:kern w:val="0"/>
                <w:sz w:val="24"/>
                <w:szCs w:val="24"/>
                <w:lang w:bidi="ar"/>
              </w:rPr>
              <w:t>储物</w:t>
            </w:r>
            <w:proofErr w:type="gramStart"/>
            <w:r>
              <w:rPr>
                <w:rFonts w:asciiTheme="minorEastAsia" w:eastAsiaTheme="minorEastAsia" w:hAnsiTheme="minorEastAsia" w:cs="宋体" w:hint="eastAsia"/>
                <w:kern w:val="0"/>
                <w:sz w:val="24"/>
                <w:szCs w:val="24"/>
                <w:lang w:bidi="ar"/>
              </w:rPr>
              <w:t>柜整体</w:t>
            </w:r>
            <w:proofErr w:type="gramEnd"/>
            <w:r>
              <w:rPr>
                <w:rFonts w:asciiTheme="minorEastAsia" w:eastAsiaTheme="minorEastAsia" w:hAnsiTheme="minorEastAsia" w:cs="宋体" w:hint="eastAsia"/>
                <w:kern w:val="0"/>
                <w:sz w:val="24"/>
                <w:szCs w:val="24"/>
              </w:rPr>
              <w:t>外形尺寸不小于</w:t>
            </w:r>
            <w:r>
              <w:rPr>
                <w:rFonts w:asciiTheme="minorEastAsia" w:eastAsiaTheme="minorEastAsia" w:hAnsiTheme="minorEastAsia" w:cs="宋体" w:hint="eastAsia"/>
                <w:kern w:val="0"/>
                <w:sz w:val="24"/>
                <w:szCs w:val="24"/>
              </w:rPr>
              <w:t>80x60x20cm</w:t>
            </w:r>
            <w:r>
              <w:rPr>
                <w:rFonts w:asciiTheme="minorEastAsia" w:eastAsiaTheme="minorEastAsia" w:hAnsiTheme="minorEastAsia" w:cs="宋体" w:hint="eastAsia"/>
                <w:kern w:val="0"/>
                <w:sz w:val="24"/>
                <w:szCs w:val="24"/>
              </w:rPr>
              <w:t>（长</w:t>
            </w:r>
            <w:r>
              <w:rPr>
                <w:rFonts w:asciiTheme="minorEastAsia" w:eastAsiaTheme="minorEastAsia" w:hAnsiTheme="minorEastAsia" w:cs="宋体" w:hint="eastAsia"/>
                <w:kern w:val="0"/>
                <w:sz w:val="24"/>
                <w:szCs w:val="24"/>
              </w:rPr>
              <w:t>x</w:t>
            </w:r>
            <w:r>
              <w:rPr>
                <w:rFonts w:asciiTheme="minorEastAsia" w:eastAsiaTheme="minorEastAsia" w:hAnsiTheme="minorEastAsia" w:cs="宋体" w:hint="eastAsia"/>
                <w:kern w:val="0"/>
                <w:sz w:val="24"/>
                <w:szCs w:val="24"/>
              </w:rPr>
              <w:t>高</w:t>
            </w:r>
            <w:r>
              <w:rPr>
                <w:rFonts w:asciiTheme="minorEastAsia" w:eastAsiaTheme="minorEastAsia" w:hAnsiTheme="minorEastAsia" w:cs="宋体" w:hint="eastAsia"/>
                <w:kern w:val="0"/>
                <w:sz w:val="24"/>
                <w:szCs w:val="24"/>
              </w:rPr>
              <w:t>x</w:t>
            </w:r>
            <w:r>
              <w:rPr>
                <w:rFonts w:asciiTheme="minorEastAsia" w:eastAsiaTheme="minorEastAsia" w:hAnsiTheme="minorEastAsia" w:cs="宋体" w:hint="eastAsia"/>
                <w:kern w:val="0"/>
                <w:sz w:val="24"/>
                <w:szCs w:val="24"/>
              </w:rPr>
              <w:t>宽）材质金属</w:t>
            </w:r>
          </w:p>
        </w:tc>
        <w:tc>
          <w:tcPr>
            <w:tcW w:w="369"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组</w:t>
            </w:r>
          </w:p>
        </w:tc>
        <w:tc>
          <w:tcPr>
            <w:tcW w:w="356" w:type="pct"/>
            <w:vAlign w:val="center"/>
          </w:tcPr>
          <w:p w:rsidR="00DC02DB" w:rsidRDefault="008178A3">
            <w:pPr>
              <w:rPr>
                <w:rFonts w:asciiTheme="minorEastAsia" w:eastAsiaTheme="minorEastAsia" w:hAnsiTheme="minorEastAsia"/>
                <w:sz w:val="24"/>
                <w:szCs w:val="24"/>
              </w:rPr>
            </w:pPr>
            <w:r>
              <w:rPr>
                <w:rFonts w:asciiTheme="minorEastAsia" w:eastAsiaTheme="minorEastAsia" w:hAnsiTheme="minorEastAsia" w:hint="eastAsia"/>
                <w:sz w:val="24"/>
                <w:szCs w:val="24"/>
              </w:rPr>
              <w:t>6</w:t>
            </w:r>
          </w:p>
        </w:tc>
        <w:tc>
          <w:tcPr>
            <w:tcW w:w="854" w:type="pct"/>
            <w:vAlign w:val="center"/>
          </w:tcPr>
          <w:p w:rsidR="00DC02DB" w:rsidRDefault="008178A3">
            <w:pPr>
              <w:jc w:val="center"/>
              <w:rPr>
                <w:rFonts w:asciiTheme="minorEastAsia" w:eastAsiaTheme="minorEastAsia" w:hAnsiTheme="minorEastAsia"/>
                <w:sz w:val="24"/>
                <w:szCs w:val="24"/>
              </w:rPr>
            </w:pPr>
            <w:r>
              <w:rPr>
                <w:rFonts w:asciiTheme="minorEastAsia" w:eastAsiaTheme="minorEastAsia" w:hAnsiTheme="minorEastAsia" w:hint="eastAsia"/>
                <w:sz w:val="24"/>
                <w:szCs w:val="24"/>
              </w:rPr>
              <w:t>否</w:t>
            </w:r>
          </w:p>
        </w:tc>
      </w:tr>
    </w:tbl>
    <w:p w:rsidR="00DC02DB" w:rsidRDefault="008178A3">
      <w:pPr>
        <w:spacing w:line="360" w:lineRule="auto"/>
        <w:ind w:firstLineChars="200" w:firstLine="480"/>
        <w:outlineLvl w:val="0"/>
        <w:rPr>
          <w:sz w:val="24"/>
        </w:rPr>
      </w:pPr>
      <w:r>
        <w:rPr>
          <w:rFonts w:hint="eastAsia"/>
          <w:sz w:val="24"/>
        </w:rPr>
        <w:t>注：</w:t>
      </w:r>
    </w:p>
    <w:p w:rsidR="00DC02DB" w:rsidRDefault="008178A3">
      <w:pPr>
        <w:spacing w:line="360" w:lineRule="auto"/>
        <w:ind w:firstLineChars="200" w:firstLine="480"/>
        <w:outlineLvl w:val="0"/>
        <w:rPr>
          <w:sz w:val="24"/>
        </w:rPr>
      </w:pPr>
      <w:r>
        <w:rPr>
          <w:rFonts w:hint="eastAsia"/>
          <w:sz w:val="24"/>
        </w:rPr>
        <w:t>加注“▲”号的产品为核心产品（如未明确核心产品，则视为全部产品均为核心产品），任意一种核心产品为同一品牌时，按照第三部分第</w:t>
      </w:r>
      <w:r>
        <w:rPr>
          <w:rFonts w:hint="eastAsia"/>
          <w:sz w:val="24"/>
        </w:rPr>
        <w:t>32.4</w:t>
      </w:r>
      <w:r>
        <w:rPr>
          <w:rFonts w:hint="eastAsia"/>
          <w:sz w:val="24"/>
        </w:rPr>
        <w:t>条款执行。</w:t>
      </w:r>
    </w:p>
    <w:p w:rsidR="00DC02DB" w:rsidRDefault="008178A3">
      <w:pPr>
        <w:spacing w:line="360" w:lineRule="auto"/>
        <w:ind w:firstLineChars="200" w:firstLine="480"/>
        <w:outlineLvl w:val="0"/>
        <w:rPr>
          <w:sz w:val="24"/>
        </w:rPr>
      </w:pPr>
      <w:r>
        <w:rPr>
          <w:rFonts w:hint="eastAsia"/>
          <w:sz w:val="24"/>
        </w:rPr>
        <w:t>加注“■”号的产品属于现行节能产品政府采购强制采购的产品，投标人只能选择符合按照《关于调整优化节能产品、环境标志产品政府采购执行机制的通知》（财库〔</w:t>
      </w:r>
      <w:r>
        <w:rPr>
          <w:rFonts w:hint="eastAsia"/>
          <w:sz w:val="24"/>
        </w:rPr>
        <w:t>2019</w:t>
      </w:r>
      <w:r>
        <w:rPr>
          <w:rFonts w:hint="eastAsia"/>
          <w:sz w:val="24"/>
        </w:rPr>
        <w:t>〕</w:t>
      </w:r>
      <w:r>
        <w:rPr>
          <w:rFonts w:hint="eastAsia"/>
          <w:sz w:val="24"/>
        </w:rPr>
        <w:t>9</w:t>
      </w:r>
      <w:r>
        <w:rPr>
          <w:rFonts w:hint="eastAsia"/>
          <w:sz w:val="24"/>
        </w:rPr>
        <w:t>号）、《关于印发环境标志产品政府采购品目清单的通知》（财库〔</w:t>
      </w:r>
      <w:r>
        <w:rPr>
          <w:rFonts w:hint="eastAsia"/>
          <w:sz w:val="24"/>
        </w:rPr>
        <w:t>2019</w:t>
      </w:r>
      <w:r>
        <w:rPr>
          <w:rFonts w:hint="eastAsia"/>
          <w:sz w:val="24"/>
        </w:rPr>
        <w:t>〕</w:t>
      </w:r>
      <w:r>
        <w:rPr>
          <w:rFonts w:hint="eastAsia"/>
          <w:sz w:val="24"/>
        </w:rPr>
        <w:t>18</w:t>
      </w:r>
      <w:r>
        <w:rPr>
          <w:rFonts w:hint="eastAsia"/>
          <w:sz w:val="24"/>
        </w:rPr>
        <w:t>号）、《关于印发节能产品政府采购品目清单的通知》（财库〔</w:t>
      </w:r>
      <w:r>
        <w:rPr>
          <w:rFonts w:hint="eastAsia"/>
          <w:sz w:val="24"/>
        </w:rPr>
        <w:t>2019</w:t>
      </w:r>
      <w:r>
        <w:rPr>
          <w:rFonts w:hint="eastAsia"/>
          <w:sz w:val="24"/>
        </w:rPr>
        <w:t>〕</w:t>
      </w:r>
      <w:r>
        <w:rPr>
          <w:rFonts w:hint="eastAsia"/>
          <w:sz w:val="24"/>
        </w:rPr>
        <w:t>19</w:t>
      </w:r>
      <w:r>
        <w:rPr>
          <w:rFonts w:hint="eastAsia"/>
          <w:sz w:val="24"/>
        </w:rPr>
        <w:t>号）、《市场监管总局关于发布参与实施政府采购节能产品、环境标志产品</w:t>
      </w:r>
      <w:r>
        <w:rPr>
          <w:rFonts w:hint="eastAsia"/>
          <w:sz w:val="24"/>
        </w:rPr>
        <w:t>认证机构名录的公告》（</w:t>
      </w:r>
      <w:r>
        <w:rPr>
          <w:rFonts w:hint="eastAsia"/>
          <w:sz w:val="24"/>
        </w:rPr>
        <w:t>2019</w:t>
      </w:r>
      <w:r>
        <w:rPr>
          <w:rFonts w:hint="eastAsia"/>
          <w:sz w:val="24"/>
        </w:rPr>
        <w:t>年第</w:t>
      </w:r>
      <w:r>
        <w:rPr>
          <w:rFonts w:hint="eastAsia"/>
          <w:sz w:val="24"/>
        </w:rPr>
        <w:t>16</w:t>
      </w:r>
      <w:r>
        <w:rPr>
          <w:rFonts w:hint="eastAsia"/>
          <w:sz w:val="24"/>
        </w:rPr>
        <w:t>号）等文件要求的强制采购的节能产品进行投标，并提供相关认证证书扫描件，否则不予认定。未加注“■”号的产品均不属于节能产品政府采购强制采购的产品。如供应商对此有异议，请按照招标文件第三部分《投标须知》“</w:t>
      </w:r>
      <w:r>
        <w:rPr>
          <w:rFonts w:hint="eastAsia"/>
          <w:sz w:val="24"/>
        </w:rPr>
        <w:t xml:space="preserve">8. </w:t>
      </w:r>
      <w:r>
        <w:rPr>
          <w:rFonts w:hint="eastAsia"/>
          <w:sz w:val="24"/>
        </w:rPr>
        <w:t>询问与质疑”的相关规定，以书面形式向采购人提出质疑，否则视为认同招标文件中关于节能产品政府采购强制采购产品范围的划定。</w:t>
      </w:r>
    </w:p>
    <w:p w:rsidR="00DC02DB" w:rsidRDefault="008178A3">
      <w:pPr>
        <w:spacing w:line="360" w:lineRule="auto"/>
        <w:ind w:firstLineChars="200" w:firstLine="480"/>
        <w:outlineLvl w:val="0"/>
        <w:rPr>
          <w:sz w:val="24"/>
        </w:rPr>
      </w:pPr>
      <w:r>
        <w:rPr>
          <w:rFonts w:hint="eastAsia"/>
          <w:sz w:val="24"/>
        </w:rPr>
        <w:t>若招标文件提供了图纸或图片，仅供参考，文字表述与图纸或图片不一致时，以文字表述为准。</w:t>
      </w:r>
    </w:p>
    <w:p w:rsidR="00DC02DB" w:rsidRDefault="008178A3">
      <w:pPr>
        <w:tabs>
          <w:tab w:val="left" w:pos="210"/>
        </w:tabs>
        <w:autoSpaceDE w:val="0"/>
        <w:autoSpaceDN w:val="0"/>
        <w:adjustRightInd w:val="0"/>
        <w:spacing w:line="360" w:lineRule="auto"/>
        <w:ind w:firstLineChars="200" w:firstLine="480"/>
        <w:outlineLvl w:val="0"/>
        <w:rPr>
          <w:sz w:val="24"/>
          <w:szCs w:val="24"/>
        </w:rPr>
      </w:pPr>
      <w:r>
        <w:rPr>
          <w:rFonts w:hint="eastAsia"/>
          <w:sz w:val="24"/>
          <w:szCs w:val="24"/>
        </w:rPr>
        <w:t>三</w:t>
      </w:r>
      <w:r>
        <w:rPr>
          <w:sz w:val="24"/>
          <w:szCs w:val="24"/>
        </w:rPr>
        <w:t>、</w:t>
      </w:r>
      <w:r>
        <w:rPr>
          <w:rFonts w:hint="eastAsia"/>
          <w:sz w:val="24"/>
          <w:szCs w:val="24"/>
        </w:rPr>
        <w:t>商务要求</w:t>
      </w:r>
    </w:p>
    <w:p w:rsidR="00DC02DB" w:rsidRDefault="008178A3">
      <w:pPr>
        <w:autoSpaceDE w:val="0"/>
        <w:autoSpaceDN w:val="0"/>
        <w:adjustRightInd w:val="0"/>
        <w:spacing w:line="360" w:lineRule="auto"/>
        <w:ind w:firstLineChars="200" w:firstLine="480"/>
        <w:rPr>
          <w:sz w:val="24"/>
        </w:rPr>
      </w:pPr>
      <w:r>
        <w:rPr>
          <w:rFonts w:hint="eastAsia"/>
          <w:sz w:val="24"/>
          <w:szCs w:val="24"/>
        </w:rPr>
        <w:lastRenderedPageBreak/>
        <w:t>★</w:t>
      </w:r>
      <w:r>
        <w:rPr>
          <w:rFonts w:hint="eastAsia"/>
          <w:sz w:val="24"/>
        </w:rPr>
        <w:t>（一）报价要求</w:t>
      </w:r>
    </w:p>
    <w:p w:rsidR="00DC02DB" w:rsidRDefault="008178A3">
      <w:pPr>
        <w:autoSpaceDE w:val="0"/>
        <w:autoSpaceDN w:val="0"/>
        <w:adjustRightInd w:val="0"/>
        <w:spacing w:line="360" w:lineRule="auto"/>
        <w:ind w:firstLineChars="200" w:firstLine="480"/>
        <w:rPr>
          <w:sz w:val="24"/>
        </w:rPr>
      </w:pPr>
      <w:r>
        <w:rPr>
          <w:rFonts w:hint="eastAsia"/>
          <w:sz w:val="24"/>
        </w:rPr>
        <w:t xml:space="preserve">1. </w:t>
      </w:r>
      <w:r>
        <w:rPr>
          <w:rFonts w:hint="eastAsia"/>
          <w:sz w:val="24"/>
        </w:rPr>
        <w:t>投标报价以人民币填列。</w:t>
      </w:r>
    </w:p>
    <w:p w:rsidR="00DC02DB" w:rsidRDefault="008178A3">
      <w:pPr>
        <w:autoSpaceDE w:val="0"/>
        <w:autoSpaceDN w:val="0"/>
        <w:adjustRightInd w:val="0"/>
        <w:spacing w:line="360" w:lineRule="auto"/>
        <w:ind w:firstLineChars="200" w:firstLine="480"/>
        <w:rPr>
          <w:sz w:val="24"/>
        </w:rPr>
      </w:pPr>
      <w:r>
        <w:rPr>
          <w:rFonts w:hint="eastAsia"/>
          <w:sz w:val="24"/>
        </w:rPr>
        <w:t xml:space="preserve">2. </w:t>
      </w:r>
      <w:r>
        <w:rPr>
          <w:rFonts w:hint="eastAsia"/>
          <w:sz w:val="24"/>
        </w:rPr>
        <w:t>投标人的报价应包括：设备主机及附件货款、运输费、运输保险费、装卸费、安装调试费及利润税金等为完成招标文件规定的全部要求所需的一切费用。投标人所报</w:t>
      </w:r>
      <w:proofErr w:type="gramStart"/>
      <w:r>
        <w:rPr>
          <w:rFonts w:hint="eastAsia"/>
          <w:sz w:val="24"/>
        </w:rPr>
        <w:t>价格为货到</w:t>
      </w:r>
      <w:proofErr w:type="gramEnd"/>
      <w:r>
        <w:rPr>
          <w:rFonts w:hint="eastAsia"/>
          <w:sz w:val="24"/>
        </w:rPr>
        <w:t>现场安装调试完成的最终优惠价格。</w:t>
      </w:r>
    </w:p>
    <w:p w:rsidR="00DC02DB" w:rsidRDefault="008178A3">
      <w:pPr>
        <w:autoSpaceDE w:val="0"/>
        <w:autoSpaceDN w:val="0"/>
        <w:adjustRightInd w:val="0"/>
        <w:spacing w:line="360" w:lineRule="auto"/>
        <w:ind w:firstLineChars="200" w:firstLine="480"/>
        <w:rPr>
          <w:sz w:val="24"/>
        </w:rPr>
      </w:pPr>
      <w:r>
        <w:rPr>
          <w:rFonts w:hint="eastAsia"/>
          <w:sz w:val="24"/>
        </w:rPr>
        <w:t xml:space="preserve">3. </w:t>
      </w:r>
      <w:r>
        <w:rPr>
          <w:rFonts w:hint="eastAsia"/>
          <w:sz w:val="24"/>
        </w:rPr>
        <w:t>验收及相关费用由投标人负责。</w:t>
      </w:r>
    </w:p>
    <w:p w:rsidR="00DC02DB" w:rsidRDefault="008178A3">
      <w:pPr>
        <w:spacing w:line="360" w:lineRule="auto"/>
        <w:ind w:firstLineChars="200" w:firstLine="480"/>
        <w:outlineLvl w:val="0"/>
        <w:rPr>
          <w:sz w:val="24"/>
        </w:rPr>
      </w:pPr>
      <w:r>
        <w:rPr>
          <w:rFonts w:hint="eastAsia"/>
          <w:sz w:val="24"/>
        </w:rPr>
        <w:t>（二）服务要求</w:t>
      </w:r>
    </w:p>
    <w:p w:rsidR="00DC02DB" w:rsidRDefault="008178A3">
      <w:pPr>
        <w:spacing w:line="360" w:lineRule="auto"/>
        <w:ind w:firstLineChars="200" w:firstLine="480"/>
        <w:outlineLvl w:val="0"/>
        <w:rPr>
          <w:sz w:val="24"/>
        </w:rPr>
      </w:pPr>
      <w:r>
        <w:rPr>
          <w:rFonts w:hint="eastAsia"/>
          <w:sz w:val="24"/>
        </w:rPr>
        <w:t xml:space="preserve">1. </w:t>
      </w:r>
      <w:r>
        <w:rPr>
          <w:rFonts w:hint="eastAsia"/>
          <w:sz w:val="24"/>
        </w:rPr>
        <w:t>提供所投产品</w:t>
      </w:r>
      <w:r>
        <w:rPr>
          <w:rFonts w:hint="eastAsia"/>
          <w:sz w:val="24"/>
        </w:rPr>
        <w:t>2</w:t>
      </w:r>
      <w:r>
        <w:rPr>
          <w:rFonts w:hint="eastAsia"/>
          <w:sz w:val="24"/>
        </w:rPr>
        <w:t>年的免费上门保修，终身维修。保修期内免费更换零配件，</w:t>
      </w:r>
      <w:r>
        <w:rPr>
          <w:rFonts w:hint="eastAsia"/>
          <w:sz w:val="24"/>
        </w:rPr>
        <w:t>7</w:t>
      </w:r>
      <w:r>
        <w:rPr>
          <w:rFonts w:hint="eastAsia"/>
          <w:sz w:val="24"/>
        </w:rPr>
        <w:t>×</w:t>
      </w:r>
      <w:r>
        <w:rPr>
          <w:rFonts w:hint="eastAsia"/>
          <w:sz w:val="24"/>
        </w:rPr>
        <w:t>24</w:t>
      </w:r>
      <w:r>
        <w:rPr>
          <w:rFonts w:hint="eastAsia"/>
          <w:sz w:val="24"/>
        </w:rPr>
        <w:t>小时技术响应，</w:t>
      </w:r>
      <w:r>
        <w:rPr>
          <w:rFonts w:hint="eastAsia"/>
          <w:sz w:val="24"/>
        </w:rPr>
        <w:t>24</w:t>
      </w:r>
      <w:r>
        <w:rPr>
          <w:rFonts w:hint="eastAsia"/>
          <w:sz w:val="24"/>
        </w:rPr>
        <w:t>小时内维修工程师到达维修现场。保修期自验收合格之日起计算。</w:t>
      </w:r>
    </w:p>
    <w:p w:rsidR="00DC02DB" w:rsidRDefault="008178A3">
      <w:pPr>
        <w:spacing w:line="360" w:lineRule="auto"/>
        <w:ind w:firstLineChars="200" w:firstLine="480"/>
        <w:outlineLvl w:val="0"/>
        <w:rPr>
          <w:sz w:val="24"/>
        </w:rPr>
      </w:pPr>
      <w:r>
        <w:rPr>
          <w:rFonts w:hint="eastAsia"/>
          <w:sz w:val="24"/>
        </w:rPr>
        <w:t xml:space="preserve">2. </w:t>
      </w:r>
      <w:r>
        <w:rPr>
          <w:rFonts w:hint="eastAsia"/>
          <w:sz w:val="24"/>
        </w:rPr>
        <w:t>提供所投产品制造商服务机构情况，包括地址、联系方式及技术人员数量等。</w:t>
      </w:r>
    </w:p>
    <w:p w:rsidR="00DC02DB" w:rsidRDefault="008178A3">
      <w:pPr>
        <w:spacing w:line="360" w:lineRule="auto"/>
        <w:ind w:firstLineChars="200" w:firstLine="480"/>
        <w:outlineLvl w:val="0"/>
        <w:rPr>
          <w:sz w:val="24"/>
        </w:rPr>
      </w:pPr>
      <w:r>
        <w:rPr>
          <w:rFonts w:hint="eastAsia"/>
          <w:sz w:val="24"/>
        </w:rPr>
        <w:t xml:space="preserve">3. </w:t>
      </w:r>
      <w:r>
        <w:rPr>
          <w:rFonts w:hint="eastAsia"/>
          <w:sz w:val="24"/>
        </w:rPr>
        <w:t>提供原厂标准的易耗品、消耗材料价格清单及折扣率，保修期后设备维修的价格清单及折扣率。</w:t>
      </w:r>
    </w:p>
    <w:p w:rsidR="00DC02DB" w:rsidRDefault="008178A3">
      <w:pPr>
        <w:spacing w:line="360" w:lineRule="auto"/>
        <w:ind w:firstLineChars="200" w:firstLine="480"/>
        <w:outlineLvl w:val="0"/>
        <w:rPr>
          <w:sz w:val="24"/>
        </w:rPr>
      </w:pPr>
      <w:r>
        <w:rPr>
          <w:rFonts w:hint="eastAsia"/>
          <w:sz w:val="24"/>
        </w:rPr>
        <w:t xml:space="preserve">4. </w:t>
      </w:r>
      <w:r>
        <w:rPr>
          <w:rFonts w:hint="eastAsia"/>
          <w:sz w:val="24"/>
        </w:rPr>
        <w:t>提供现场技术培训。</w:t>
      </w:r>
    </w:p>
    <w:p w:rsidR="00DC02DB" w:rsidRDefault="008178A3">
      <w:pPr>
        <w:spacing w:line="500" w:lineRule="exact"/>
        <w:ind w:firstLineChars="200" w:firstLine="480"/>
        <w:rPr>
          <w:sz w:val="24"/>
        </w:rPr>
      </w:pPr>
      <w:r>
        <w:rPr>
          <w:rFonts w:hint="eastAsia"/>
          <w:sz w:val="24"/>
        </w:rPr>
        <w:t>5.</w:t>
      </w:r>
      <w:r>
        <w:rPr>
          <w:rFonts w:hint="eastAsia"/>
          <w:sz w:val="24"/>
        </w:rPr>
        <w:t>安装施工期</w:t>
      </w:r>
      <w:proofErr w:type="gramStart"/>
      <w:r>
        <w:rPr>
          <w:rFonts w:hint="eastAsia"/>
          <w:sz w:val="24"/>
        </w:rPr>
        <w:t>间确保</w:t>
      </w:r>
      <w:proofErr w:type="gramEnd"/>
      <w:r>
        <w:rPr>
          <w:rFonts w:hint="eastAsia"/>
          <w:sz w:val="24"/>
        </w:rPr>
        <w:t>安全，签订安全施工协议，施工结束后负责清理现场。中标单位在服务周期内（安装及</w:t>
      </w:r>
      <w:proofErr w:type="gramStart"/>
      <w:r>
        <w:rPr>
          <w:rFonts w:hint="eastAsia"/>
          <w:sz w:val="24"/>
        </w:rPr>
        <w:t>后期维保服务</w:t>
      </w:r>
      <w:proofErr w:type="gramEnd"/>
      <w:r>
        <w:rPr>
          <w:rFonts w:hint="eastAsia"/>
          <w:sz w:val="24"/>
        </w:rPr>
        <w:t>期间）必须严格遵守采购方安全生产、</w:t>
      </w:r>
      <w:proofErr w:type="gramStart"/>
      <w:r>
        <w:rPr>
          <w:rFonts w:hint="eastAsia"/>
          <w:sz w:val="24"/>
        </w:rPr>
        <w:t>院感防控</w:t>
      </w:r>
      <w:proofErr w:type="gramEnd"/>
      <w:r>
        <w:rPr>
          <w:rFonts w:hint="eastAsia"/>
          <w:sz w:val="24"/>
        </w:rPr>
        <w:t>及涉密等方面的规定要求，如出现违反上述内容情况，采购方有权根据具体情况追究责任。</w:t>
      </w:r>
    </w:p>
    <w:p w:rsidR="00DC02DB" w:rsidRDefault="008178A3">
      <w:pPr>
        <w:spacing w:line="500" w:lineRule="exact"/>
        <w:ind w:firstLineChars="200" w:firstLine="480"/>
        <w:rPr>
          <w:sz w:val="24"/>
        </w:rPr>
      </w:pPr>
      <w:r>
        <w:rPr>
          <w:rFonts w:hint="eastAsia"/>
          <w:sz w:val="24"/>
        </w:rPr>
        <w:t xml:space="preserve">6. </w:t>
      </w:r>
      <w:r>
        <w:rPr>
          <w:rFonts w:hint="eastAsia"/>
          <w:sz w:val="24"/>
        </w:rPr>
        <w:t>响应产品发放后出现质量问题的应负责包换、包退、包修，对所提供的所有产品建立三包档案，并跟踪使用过程中产品质量情况。</w:t>
      </w:r>
    </w:p>
    <w:p w:rsidR="00DC02DB" w:rsidRDefault="008178A3">
      <w:pPr>
        <w:spacing w:line="500" w:lineRule="exact"/>
        <w:ind w:firstLineChars="200" w:firstLine="480"/>
        <w:rPr>
          <w:sz w:val="24"/>
        </w:rPr>
      </w:pPr>
      <w:r>
        <w:rPr>
          <w:rFonts w:hint="eastAsia"/>
          <w:sz w:val="24"/>
        </w:rPr>
        <w:t>7.</w:t>
      </w:r>
      <w:r>
        <w:rPr>
          <w:rFonts w:hint="eastAsia"/>
          <w:sz w:val="24"/>
        </w:rPr>
        <w:t>本项目采购的所有安检设备均需现场安装在采购</w:t>
      </w:r>
      <w:r>
        <w:rPr>
          <w:rFonts w:hint="eastAsia"/>
          <w:sz w:val="24"/>
        </w:rPr>
        <w:t>人指定的位置，包含但不限于设备及配套设施的安装固定、强弱线路管槽铺设、设备调试等。</w:t>
      </w:r>
    </w:p>
    <w:p w:rsidR="00DC02DB" w:rsidRDefault="008178A3">
      <w:pPr>
        <w:autoSpaceDE w:val="0"/>
        <w:autoSpaceDN w:val="0"/>
        <w:adjustRightInd w:val="0"/>
        <w:spacing w:line="360" w:lineRule="auto"/>
        <w:ind w:firstLineChars="200" w:firstLine="480"/>
        <w:rPr>
          <w:sz w:val="24"/>
        </w:rPr>
      </w:pPr>
      <w:r>
        <w:rPr>
          <w:rFonts w:hint="eastAsia"/>
          <w:sz w:val="24"/>
          <w:szCs w:val="24"/>
        </w:rPr>
        <w:t>★</w:t>
      </w:r>
      <w:r>
        <w:rPr>
          <w:rFonts w:hint="eastAsia"/>
          <w:sz w:val="24"/>
        </w:rPr>
        <w:t>（三）交货要求</w:t>
      </w:r>
    </w:p>
    <w:p w:rsidR="00DC02DB" w:rsidRDefault="008178A3">
      <w:pPr>
        <w:autoSpaceDE w:val="0"/>
        <w:autoSpaceDN w:val="0"/>
        <w:adjustRightInd w:val="0"/>
        <w:spacing w:line="360" w:lineRule="auto"/>
        <w:ind w:firstLineChars="200" w:firstLine="480"/>
        <w:rPr>
          <w:sz w:val="24"/>
        </w:rPr>
      </w:pPr>
      <w:r>
        <w:rPr>
          <w:rFonts w:hint="eastAsia"/>
          <w:sz w:val="24"/>
        </w:rPr>
        <w:t xml:space="preserve">1. </w:t>
      </w:r>
      <w:r>
        <w:rPr>
          <w:rFonts w:hint="eastAsia"/>
          <w:sz w:val="24"/>
        </w:rPr>
        <w:t>交货期：</w:t>
      </w:r>
      <w:r>
        <w:rPr>
          <w:rFonts w:hint="eastAsia"/>
          <w:bCs/>
          <w:sz w:val="24"/>
        </w:rPr>
        <w:t>签订合同之日起</w:t>
      </w:r>
      <w:r>
        <w:rPr>
          <w:rFonts w:hint="eastAsia"/>
          <w:bCs/>
          <w:sz w:val="24"/>
        </w:rPr>
        <w:t>15</w:t>
      </w:r>
      <w:r>
        <w:rPr>
          <w:rFonts w:hint="eastAsia"/>
          <w:bCs/>
          <w:sz w:val="24"/>
        </w:rPr>
        <w:t>日内全部设备到场并安装调试完毕</w:t>
      </w:r>
      <w:r>
        <w:rPr>
          <w:rFonts w:hint="eastAsia"/>
          <w:sz w:val="24"/>
        </w:rPr>
        <w:t>（特殊情况以合同为准）。</w:t>
      </w:r>
    </w:p>
    <w:p w:rsidR="00DC02DB" w:rsidRDefault="008178A3">
      <w:pPr>
        <w:autoSpaceDE w:val="0"/>
        <w:autoSpaceDN w:val="0"/>
        <w:adjustRightInd w:val="0"/>
        <w:spacing w:line="360" w:lineRule="auto"/>
        <w:ind w:firstLineChars="200" w:firstLine="480"/>
        <w:rPr>
          <w:sz w:val="24"/>
        </w:rPr>
      </w:pPr>
      <w:r>
        <w:rPr>
          <w:rFonts w:hint="eastAsia"/>
          <w:sz w:val="24"/>
        </w:rPr>
        <w:t xml:space="preserve">2. </w:t>
      </w:r>
      <w:r>
        <w:rPr>
          <w:rFonts w:hint="eastAsia"/>
          <w:sz w:val="24"/>
        </w:rPr>
        <w:t>交货地点：天津市河北区增产道</w:t>
      </w:r>
      <w:r>
        <w:rPr>
          <w:rFonts w:hint="eastAsia"/>
          <w:sz w:val="24"/>
        </w:rPr>
        <w:t>69</w:t>
      </w:r>
      <w:r>
        <w:rPr>
          <w:rFonts w:hint="eastAsia"/>
          <w:sz w:val="24"/>
        </w:rPr>
        <w:t>号（特殊情况以合同为准）。</w:t>
      </w:r>
    </w:p>
    <w:p w:rsidR="00DC02DB" w:rsidRDefault="008178A3">
      <w:pPr>
        <w:autoSpaceDE w:val="0"/>
        <w:autoSpaceDN w:val="0"/>
        <w:adjustRightInd w:val="0"/>
        <w:spacing w:line="360" w:lineRule="auto"/>
        <w:ind w:firstLineChars="200" w:firstLine="480"/>
        <w:rPr>
          <w:sz w:val="24"/>
        </w:rPr>
      </w:pPr>
      <w:r>
        <w:rPr>
          <w:rFonts w:hint="eastAsia"/>
          <w:sz w:val="24"/>
        </w:rPr>
        <w:t xml:space="preserve">3. </w:t>
      </w:r>
      <w:r>
        <w:rPr>
          <w:rFonts w:hint="eastAsia"/>
          <w:sz w:val="24"/>
        </w:rPr>
        <w:t>提供制造商完整的随机资料，包括完整的使用和维修手册等。</w:t>
      </w:r>
    </w:p>
    <w:p w:rsidR="00DC02DB" w:rsidRDefault="008178A3">
      <w:pPr>
        <w:autoSpaceDE w:val="0"/>
        <w:autoSpaceDN w:val="0"/>
        <w:adjustRightInd w:val="0"/>
        <w:spacing w:line="360" w:lineRule="auto"/>
        <w:ind w:firstLineChars="200" w:firstLine="480"/>
        <w:rPr>
          <w:sz w:val="24"/>
        </w:rPr>
      </w:pPr>
      <w:r>
        <w:rPr>
          <w:rFonts w:hint="eastAsia"/>
          <w:sz w:val="24"/>
        </w:rPr>
        <w:t xml:space="preserve">4. </w:t>
      </w:r>
      <w:r>
        <w:rPr>
          <w:rFonts w:hint="eastAsia"/>
          <w:sz w:val="24"/>
        </w:rPr>
        <w:t>特别要求：交货时要求投标人就所投产</w:t>
      </w:r>
      <w:proofErr w:type="gramStart"/>
      <w:r>
        <w:rPr>
          <w:rFonts w:hint="eastAsia"/>
          <w:sz w:val="24"/>
        </w:rPr>
        <w:t>品提供</w:t>
      </w:r>
      <w:proofErr w:type="gramEnd"/>
      <w:r>
        <w:rPr>
          <w:rFonts w:hint="eastAsia"/>
          <w:sz w:val="24"/>
        </w:rPr>
        <w:t>产品说明书，同时采购人</w:t>
      </w:r>
      <w:r>
        <w:rPr>
          <w:rFonts w:hint="eastAsia"/>
          <w:sz w:val="24"/>
        </w:rPr>
        <w:lastRenderedPageBreak/>
        <w:t>有权要求投标人对产品的合法供货渠道进行说明，经核实如投标人提供非法渠道的商品，视为欺诈，为维护采购人合法权益，投标人要承担商品</w:t>
      </w:r>
      <w:r>
        <w:rPr>
          <w:rFonts w:hint="eastAsia"/>
          <w:sz w:val="24"/>
        </w:rPr>
        <w:t>价值双倍的赔偿；同时，依据现行的国家法律法规追究其他责任，并连带追究所投产品制造商的责任。</w:t>
      </w:r>
    </w:p>
    <w:p w:rsidR="00DC02DB" w:rsidRDefault="008178A3">
      <w:pPr>
        <w:autoSpaceDE w:val="0"/>
        <w:autoSpaceDN w:val="0"/>
        <w:adjustRightInd w:val="0"/>
        <w:spacing w:line="360" w:lineRule="auto"/>
        <w:ind w:firstLineChars="200" w:firstLine="480"/>
        <w:rPr>
          <w:sz w:val="24"/>
        </w:rPr>
      </w:pPr>
      <w:r>
        <w:rPr>
          <w:rFonts w:hint="eastAsia"/>
          <w:sz w:val="24"/>
          <w:szCs w:val="24"/>
        </w:rPr>
        <w:t>★</w:t>
      </w:r>
      <w:r>
        <w:rPr>
          <w:rFonts w:hint="eastAsia"/>
          <w:sz w:val="24"/>
        </w:rPr>
        <w:t>（四）付款方式</w:t>
      </w:r>
    </w:p>
    <w:p w:rsidR="00DC02DB" w:rsidRDefault="008178A3">
      <w:pPr>
        <w:autoSpaceDE w:val="0"/>
        <w:autoSpaceDN w:val="0"/>
        <w:adjustRightInd w:val="0"/>
        <w:spacing w:line="360" w:lineRule="auto"/>
        <w:ind w:firstLineChars="200" w:firstLine="480"/>
        <w:rPr>
          <w:sz w:val="24"/>
        </w:rPr>
      </w:pPr>
      <w:r>
        <w:rPr>
          <w:rFonts w:hint="eastAsia"/>
          <w:sz w:val="24"/>
        </w:rPr>
        <w:t>合同签订后，货物验收、项目施工完毕验收合格后，中标供应商在</w:t>
      </w:r>
      <w:r>
        <w:rPr>
          <w:rFonts w:hint="eastAsia"/>
          <w:sz w:val="24"/>
        </w:rPr>
        <w:t>25</w:t>
      </w:r>
      <w:r>
        <w:rPr>
          <w:rFonts w:hint="eastAsia"/>
          <w:sz w:val="24"/>
        </w:rPr>
        <w:t>日内提供符合国家税务财务规定、符合采购人要求的正式发票。采购人收到发票之日起</w:t>
      </w:r>
      <w:r>
        <w:rPr>
          <w:rFonts w:hint="eastAsia"/>
          <w:sz w:val="24"/>
        </w:rPr>
        <w:t>10</w:t>
      </w:r>
      <w:r>
        <w:rPr>
          <w:rFonts w:hint="eastAsia"/>
          <w:sz w:val="24"/>
        </w:rPr>
        <w:t>个工作日内支付合同总额的</w:t>
      </w:r>
      <w:r>
        <w:rPr>
          <w:rFonts w:hint="eastAsia"/>
          <w:sz w:val="24"/>
        </w:rPr>
        <w:t>100%</w:t>
      </w:r>
      <w:r>
        <w:rPr>
          <w:rFonts w:hint="eastAsia"/>
          <w:sz w:val="24"/>
        </w:rPr>
        <w:t>（特殊情况以合同为准）。</w:t>
      </w:r>
    </w:p>
    <w:p w:rsidR="00DC02DB" w:rsidRDefault="008178A3">
      <w:pPr>
        <w:autoSpaceDE w:val="0"/>
        <w:autoSpaceDN w:val="0"/>
        <w:adjustRightInd w:val="0"/>
        <w:spacing w:line="360" w:lineRule="auto"/>
        <w:ind w:firstLineChars="200" w:firstLine="480"/>
        <w:rPr>
          <w:sz w:val="24"/>
        </w:rPr>
      </w:pPr>
      <w:r>
        <w:rPr>
          <w:rFonts w:hint="eastAsia"/>
          <w:sz w:val="24"/>
          <w:szCs w:val="24"/>
        </w:rPr>
        <w:t>★</w:t>
      </w:r>
      <w:r>
        <w:rPr>
          <w:rFonts w:hint="eastAsia"/>
          <w:sz w:val="24"/>
        </w:rPr>
        <w:t>（五）投标保证金和履约保证金</w:t>
      </w:r>
    </w:p>
    <w:p w:rsidR="00DC02DB" w:rsidRDefault="008178A3">
      <w:pPr>
        <w:autoSpaceDE w:val="0"/>
        <w:autoSpaceDN w:val="0"/>
        <w:adjustRightInd w:val="0"/>
        <w:spacing w:line="360" w:lineRule="auto"/>
        <w:ind w:firstLineChars="200" w:firstLine="480"/>
        <w:rPr>
          <w:sz w:val="24"/>
        </w:rPr>
      </w:pPr>
      <w:r>
        <w:rPr>
          <w:rFonts w:hint="eastAsia"/>
          <w:sz w:val="24"/>
        </w:rPr>
        <w:t>本项目不收取投标保证金和履约保证金。</w:t>
      </w:r>
    </w:p>
    <w:p w:rsidR="00DC02DB" w:rsidRDefault="008178A3">
      <w:pPr>
        <w:autoSpaceDE w:val="0"/>
        <w:autoSpaceDN w:val="0"/>
        <w:adjustRightInd w:val="0"/>
        <w:spacing w:line="360" w:lineRule="auto"/>
        <w:ind w:firstLineChars="200" w:firstLine="480"/>
        <w:rPr>
          <w:sz w:val="24"/>
        </w:rPr>
      </w:pPr>
      <w:r>
        <w:rPr>
          <w:rFonts w:hint="eastAsia"/>
          <w:sz w:val="24"/>
          <w:szCs w:val="24"/>
        </w:rPr>
        <w:t>★</w:t>
      </w:r>
      <w:r>
        <w:rPr>
          <w:rFonts w:hint="eastAsia"/>
          <w:sz w:val="24"/>
        </w:rPr>
        <w:t>（六）验收方法及标准</w:t>
      </w:r>
    </w:p>
    <w:p w:rsidR="00DC02DB" w:rsidRDefault="008178A3">
      <w:pPr>
        <w:autoSpaceDE w:val="0"/>
        <w:autoSpaceDN w:val="0"/>
        <w:adjustRightInd w:val="0"/>
        <w:spacing w:line="360" w:lineRule="auto"/>
        <w:ind w:firstLineChars="200" w:firstLine="480"/>
        <w:rPr>
          <w:sz w:val="24"/>
        </w:rPr>
      </w:pPr>
      <w:r>
        <w:rPr>
          <w:rFonts w:hint="eastAsia"/>
          <w:sz w:val="24"/>
        </w:rPr>
        <w:t>按照采购合同的约定和现行国家标准、行业标准以及企业标准对每一项技术、服务、安全标准的履约情况进行确认。采购人</w:t>
      </w:r>
      <w:r>
        <w:rPr>
          <w:rFonts w:hint="eastAsia"/>
          <w:sz w:val="24"/>
        </w:rPr>
        <w:t>有权根据需要设置出厂检验、到货检验、安装调试检验、配套服务检验等多重验收环节。必要时，采购人有权邀请参加本项目的其他投标人或者第三方机构参与验收。参与验收的投标人或者第三方机构的意见作为</w:t>
      </w:r>
      <w:proofErr w:type="gramStart"/>
      <w:r>
        <w:rPr>
          <w:rFonts w:hint="eastAsia"/>
          <w:sz w:val="24"/>
        </w:rPr>
        <w:t>验收书</w:t>
      </w:r>
      <w:proofErr w:type="gramEnd"/>
      <w:r>
        <w:rPr>
          <w:rFonts w:hint="eastAsia"/>
          <w:sz w:val="24"/>
        </w:rPr>
        <w:t>的参考资料一并存档。验收结束后，应当出具验收书，列明各项标准的验收情况及项目总体评价，由验收双方共同签署。</w:t>
      </w:r>
    </w:p>
    <w:p w:rsidR="00DC02DB" w:rsidRDefault="008178A3">
      <w:pPr>
        <w:autoSpaceDE w:val="0"/>
        <w:autoSpaceDN w:val="0"/>
        <w:adjustRightInd w:val="0"/>
        <w:spacing w:line="360" w:lineRule="auto"/>
        <w:ind w:firstLineChars="200" w:firstLine="480"/>
        <w:rPr>
          <w:sz w:val="24"/>
        </w:rPr>
      </w:pPr>
      <w:r>
        <w:rPr>
          <w:rFonts w:hint="eastAsia"/>
          <w:sz w:val="24"/>
        </w:rPr>
        <w:t>（七）其他要求</w:t>
      </w:r>
    </w:p>
    <w:p w:rsidR="00DC02DB" w:rsidRDefault="008178A3">
      <w:pPr>
        <w:autoSpaceDE w:val="0"/>
        <w:autoSpaceDN w:val="0"/>
        <w:adjustRightInd w:val="0"/>
        <w:spacing w:line="360" w:lineRule="auto"/>
        <w:ind w:firstLineChars="200" w:firstLine="480"/>
        <w:rPr>
          <w:sz w:val="24"/>
        </w:rPr>
      </w:pPr>
      <w:r>
        <w:rPr>
          <w:rFonts w:ascii="宋体" w:hAnsi="宋体" w:cs="宋体" w:hint="eastAsia"/>
          <w:sz w:val="24"/>
          <w:szCs w:val="24"/>
        </w:rPr>
        <w:t>中标供应商必须严格遵守采购人各项廉洁从业政策规定，与采购人签署廉洁协议与廉洁承诺书等（具体情况以合同为准）。</w:t>
      </w:r>
    </w:p>
    <w:p w:rsidR="00DC02DB" w:rsidRDefault="008178A3">
      <w:pPr>
        <w:spacing w:line="360" w:lineRule="auto"/>
        <w:ind w:firstLineChars="200" w:firstLine="480"/>
        <w:outlineLvl w:val="0"/>
        <w:rPr>
          <w:sz w:val="24"/>
        </w:rPr>
      </w:pPr>
      <w:r>
        <w:rPr>
          <w:rFonts w:hint="eastAsia"/>
          <w:sz w:val="24"/>
        </w:rPr>
        <w:t>四、评分因素及评标标准</w:t>
      </w:r>
    </w:p>
    <w:tbl>
      <w:tblPr>
        <w:tblW w:w="102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8"/>
        <w:gridCol w:w="1655"/>
        <w:gridCol w:w="7087"/>
        <w:gridCol w:w="1010"/>
      </w:tblGrid>
      <w:tr w:rsidR="00DC02DB">
        <w:trPr>
          <w:jc w:val="center"/>
        </w:trPr>
        <w:tc>
          <w:tcPr>
            <w:tcW w:w="9250" w:type="dxa"/>
            <w:gridSpan w:val="3"/>
            <w:shd w:val="clear" w:color="auto" w:fill="auto"/>
            <w:vAlign w:val="center"/>
          </w:tcPr>
          <w:p w:rsidR="00DC02DB" w:rsidRDefault="008178A3">
            <w:pPr>
              <w:widowControl/>
              <w:snapToGrid w:val="0"/>
              <w:jc w:val="center"/>
              <w:rPr>
                <w:kern w:val="0"/>
                <w:sz w:val="24"/>
                <w:szCs w:val="24"/>
              </w:rPr>
            </w:pPr>
            <w:r>
              <w:rPr>
                <w:kern w:val="0"/>
                <w:sz w:val="24"/>
                <w:szCs w:val="24"/>
              </w:rPr>
              <w:t>第一部分</w:t>
            </w:r>
            <w:r>
              <w:rPr>
                <w:rFonts w:hint="eastAsia"/>
                <w:kern w:val="0"/>
                <w:sz w:val="24"/>
                <w:szCs w:val="24"/>
              </w:rPr>
              <w:t xml:space="preserve"> </w:t>
            </w:r>
            <w:r>
              <w:rPr>
                <w:rFonts w:hint="eastAsia"/>
                <w:kern w:val="0"/>
                <w:sz w:val="24"/>
                <w:szCs w:val="24"/>
              </w:rPr>
              <w:t>价格（</w:t>
            </w:r>
            <w:r>
              <w:rPr>
                <w:rFonts w:hint="eastAsia"/>
                <w:kern w:val="0"/>
                <w:sz w:val="24"/>
                <w:szCs w:val="24"/>
              </w:rPr>
              <w:t>30</w:t>
            </w:r>
            <w:r>
              <w:rPr>
                <w:rFonts w:hint="eastAsia"/>
                <w:kern w:val="0"/>
                <w:sz w:val="24"/>
                <w:szCs w:val="24"/>
              </w:rPr>
              <w:t>分）</w:t>
            </w:r>
          </w:p>
        </w:tc>
        <w:tc>
          <w:tcPr>
            <w:tcW w:w="1010" w:type="dxa"/>
            <w:shd w:val="clear" w:color="auto" w:fill="auto"/>
            <w:vAlign w:val="center"/>
          </w:tcPr>
          <w:p w:rsidR="00DC02DB" w:rsidRDefault="008178A3">
            <w:pPr>
              <w:widowControl/>
              <w:snapToGrid w:val="0"/>
              <w:jc w:val="center"/>
              <w:rPr>
                <w:kern w:val="0"/>
                <w:sz w:val="24"/>
                <w:szCs w:val="24"/>
              </w:rPr>
            </w:pPr>
            <w:r>
              <w:rPr>
                <w:kern w:val="0"/>
                <w:sz w:val="24"/>
                <w:szCs w:val="24"/>
              </w:rPr>
              <w:t>分值</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1</w:t>
            </w:r>
          </w:p>
        </w:tc>
        <w:tc>
          <w:tcPr>
            <w:tcW w:w="1655"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价格</w:t>
            </w:r>
          </w:p>
        </w:tc>
        <w:tc>
          <w:tcPr>
            <w:tcW w:w="7087" w:type="dxa"/>
            <w:shd w:val="clear" w:color="auto" w:fill="auto"/>
            <w:vAlign w:val="center"/>
          </w:tcPr>
          <w:p w:rsidR="00DC02DB" w:rsidRDefault="008178A3">
            <w:pPr>
              <w:widowControl/>
              <w:snapToGrid w:val="0"/>
              <w:rPr>
                <w:kern w:val="0"/>
                <w:sz w:val="24"/>
                <w:szCs w:val="24"/>
              </w:rPr>
            </w:pPr>
            <w:r>
              <w:rPr>
                <w:rFonts w:hint="eastAsia"/>
                <w:kern w:val="0"/>
                <w:sz w:val="24"/>
                <w:szCs w:val="24"/>
              </w:rPr>
              <w:t>（</w:t>
            </w:r>
            <w:r>
              <w:rPr>
                <w:rFonts w:hint="eastAsia"/>
                <w:kern w:val="0"/>
                <w:sz w:val="24"/>
                <w:szCs w:val="24"/>
              </w:rPr>
              <w:t>1</w:t>
            </w:r>
            <w:r>
              <w:rPr>
                <w:rFonts w:hint="eastAsia"/>
                <w:kern w:val="0"/>
                <w:sz w:val="24"/>
                <w:szCs w:val="24"/>
              </w:rPr>
              <w:t>）投标报价超过采购预算的，投标无效，未超过采购预算的投标报价按以下公式进行计算</w:t>
            </w:r>
          </w:p>
          <w:p w:rsidR="00DC02DB" w:rsidRDefault="008178A3">
            <w:pPr>
              <w:widowControl/>
              <w:snapToGrid w:val="0"/>
              <w:rPr>
                <w:kern w:val="0"/>
                <w:sz w:val="24"/>
                <w:szCs w:val="24"/>
              </w:rPr>
            </w:pPr>
            <w:r>
              <w:rPr>
                <w:rFonts w:hint="eastAsia"/>
                <w:kern w:val="0"/>
                <w:sz w:val="24"/>
                <w:szCs w:val="24"/>
              </w:rPr>
              <w:t>（</w:t>
            </w:r>
            <w:r>
              <w:rPr>
                <w:rFonts w:hint="eastAsia"/>
                <w:kern w:val="0"/>
                <w:sz w:val="24"/>
                <w:szCs w:val="24"/>
              </w:rPr>
              <w:t>2</w:t>
            </w:r>
            <w:r>
              <w:rPr>
                <w:rFonts w:hint="eastAsia"/>
                <w:kern w:val="0"/>
                <w:sz w:val="24"/>
                <w:szCs w:val="24"/>
              </w:rPr>
              <w:t>）投标报价得分</w:t>
            </w:r>
            <w:r>
              <w:rPr>
                <w:rFonts w:hint="eastAsia"/>
                <w:kern w:val="0"/>
                <w:sz w:val="24"/>
                <w:szCs w:val="24"/>
              </w:rPr>
              <w:t>=</w:t>
            </w:r>
            <w:r>
              <w:rPr>
                <w:rFonts w:hint="eastAsia"/>
                <w:kern w:val="0"/>
                <w:sz w:val="24"/>
                <w:szCs w:val="24"/>
              </w:rPr>
              <w:t>（评标基准价</w:t>
            </w:r>
            <w:r>
              <w:rPr>
                <w:rFonts w:hint="eastAsia"/>
                <w:kern w:val="0"/>
                <w:sz w:val="24"/>
                <w:szCs w:val="24"/>
              </w:rPr>
              <w:t>/</w:t>
            </w:r>
            <w:r>
              <w:rPr>
                <w:rFonts w:hint="eastAsia"/>
                <w:kern w:val="0"/>
                <w:sz w:val="24"/>
                <w:szCs w:val="24"/>
              </w:rPr>
              <w:t>投标报价）×</w:t>
            </w:r>
            <w:r>
              <w:rPr>
                <w:rFonts w:hint="eastAsia"/>
                <w:kern w:val="0"/>
                <w:sz w:val="24"/>
                <w:szCs w:val="24"/>
              </w:rPr>
              <w:t>30</w:t>
            </w:r>
          </w:p>
          <w:p w:rsidR="00DC02DB" w:rsidRDefault="008178A3">
            <w:pPr>
              <w:widowControl/>
              <w:snapToGrid w:val="0"/>
              <w:rPr>
                <w:kern w:val="0"/>
                <w:sz w:val="24"/>
                <w:szCs w:val="24"/>
              </w:rPr>
            </w:pPr>
            <w:r>
              <w:rPr>
                <w:rFonts w:hint="eastAsia"/>
                <w:kern w:val="0"/>
                <w:sz w:val="24"/>
                <w:szCs w:val="24"/>
              </w:rPr>
              <w:t>注：满足招标文件要求且投标报价最低的投标报价为评标基准价</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30</w:t>
            </w:r>
          </w:p>
        </w:tc>
      </w:tr>
      <w:tr w:rsidR="00DC02DB">
        <w:trPr>
          <w:jc w:val="center"/>
        </w:trPr>
        <w:tc>
          <w:tcPr>
            <w:tcW w:w="9250" w:type="dxa"/>
            <w:gridSpan w:val="3"/>
            <w:shd w:val="clear" w:color="auto" w:fill="auto"/>
            <w:noWrap/>
            <w:vAlign w:val="center"/>
          </w:tcPr>
          <w:p w:rsidR="00DC02DB" w:rsidRDefault="008178A3">
            <w:pPr>
              <w:widowControl/>
              <w:snapToGrid w:val="0"/>
              <w:jc w:val="center"/>
              <w:rPr>
                <w:kern w:val="0"/>
                <w:sz w:val="24"/>
                <w:szCs w:val="24"/>
              </w:rPr>
            </w:pPr>
            <w:r>
              <w:rPr>
                <w:kern w:val="0"/>
                <w:sz w:val="24"/>
                <w:szCs w:val="24"/>
              </w:rPr>
              <w:t>第</w:t>
            </w:r>
            <w:r>
              <w:rPr>
                <w:rFonts w:hint="eastAsia"/>
                <w:kern w:val="0"/>
                <w:sz w:val="24"/>
                <w:szCs w:val="24"/>
              </w:rPr>
              <w:t>二</w:t>
            </w:r>
            <w:r>
              <w:rPr>
                <w:kern w:val="0"/>
                <w:sz w:val="24"/>
                <w:szCs w:val="24"/>
              </w:rPr>
              <w:t>部分</w:t>
            </w:r>
            <w:r>
              <w:rPr>
                <w:kern w:val="0"/>
                <w:sz w:val="24"/>
                <w:szCs w:val="24"/>
              </w:rPr>
              <w:t xml:space="preserve"> </w:t>
            </w:r>
            <w:r>
              <w:rPr>
                <w:rFonts w:hint="eastAsia"/>
                <w:kern w:val="0"/>
                <w:sz w:val="24"/>
                <w:szCs w:val="24"/>
              </w:rPr>
              <w:t>客观分</w:t>
            </w:r>
            <w:r>
              <w:rPr>
                <w:kern w:val="0"/>
                <w:sz w:val="24"/>
                <w:szCs w:val="24"/>
              </w:rPr>
              <w:t>（</w:t>
            </w:r>
            <w:r>
              <w:rPr>
                <w:rFonts w:hint="eastAsia"/>
                <w:kern w:val="0"/>
                <w:sz w:val="24"/>
                <w:szCs w:val="24"/>
              </w:rPr>
              <w:t>49</w:t>
            </w:r>
            <w:r>
              <w:rPr>
                <w:kern w:val="0"/>
                <w:sz w:val="24"/>
                <w:szCs w:val="24"/>
              </w:rPr>
              <w:t>分）</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分值</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1</w:t>
            </w:r>
          </w:p>
        </w:tc>
        <w:tc>
          <w:tcPr>
            <w:tcW w:w="1655"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制造商认证评价</w:t>
            </w:r>
          </w:p>
        </w:tc>
        <w:tc>
          <w:tcPr>
            <w:tcW w:w="7087" w:type="dxa"/>
            <w:shd w:val="clear" w:color="auto" w:fill="auto"/>
            <w:vAlign w:val="center"/>
          </w:tcPr>
          <w:p w:rsidR="00DC02DB" w:rsidRDefault="008178A3">
            <w:pPr>
              <w:snapToGrid w:val="0"/>
              <w:rPr>
                <w:bCs/>
                <w:sz w:val="24"/>
              </w:rPr>
            </w:pPr>
            <w:r>
              <w:rPr>
                <w:rFonts w:hint="eastAsia"/>
                <w:bCs/>
                <w:sz w:val="24"/>
              </w:rPr>
              <w:t>所投产品的制造商具备质量管理体系认证、职业健康安全管理体系认证、环境管理体系认证，投标文件中提供证书扫描件。具备</w:t>
            </w:r>
            <w:r>
              <w:rPr>
                <w:rFonts w:hint="eastAsia"/>
                <w:bCs/>
                <w:sz w:val="24"/>
              </w:rPr>
              <w:t>1</w:t>
            </w:r>
            <w:r>
              <w:rPr>
                <w:rFonts w:hint="eastAsia"/>
                <w:bCs/>
                <w:sz w:val="24"/>
              </w:rPr>
              <w:t>份证书得</w:t>
            </w:r>
            <w:r>
              <w:rPr>
                <w:rFonts w:hint="eastAsia"/>
                <w:bCs/>
                <w:sz w:val="24"/>
              </w:rPr>
              <w:t>1</w:t>
            </w:r>
            <w:r>
              <w:rPr>
                <w:rFonts w:hint="eastAsia"/>
                <w:bCs/>
                <w:sz w:val="24"/>
              </w:rPr>
              <w:t>分，最多</w:t>
            </w:r>
            <w:r>
              <w:rPr>
                <w:rFonts w:hint="eastAsia"/>
                <w:bCs/>
                <w:sz w:val="24"/>
              </w:rPr>
              <w:t>3</w:t>
            </w:r>
            <w:r>
              <w:rPr>
                <w:rFonts w:hint="eastAsia"/>
                <w:bCs/>
                <w:sz w:val="24"/>
              </w:rPr>
              <w:t>分</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3</w:t>
            </w:r>
          </w:p>
        </w:tc>
      </w:tr>
      <w:tr w:rsidR="00DC02DB">
        <w:trPr>
          <w:trHeight w:val="239"/>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2</w:t>
            </w:r>
          </w:p>
        </w:tc>
        <w:tc>
          <w:tcPr>
            <w:tcW w:w="1655"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产品认证评价</w:t>
            </w:r>
          </w:p>
        </w:tc>
        <w:tc>
          <w:tcPr>
            <w:tcW w:w="7087" w:type="dxa"/>
            <w:shd w:val="clear" w:color="auto" w:fill="auto"/>
            <w:vAlign w:val="center"/>
          </w:tcPr>
          <w:p w:rsidR="00DC02DB" w:rsidRDefault="008178A3">
            <w:pPr>
              <w:snapToGrid w:val="0"/>
              <w:rPr>
                <w:bCs/>
                <w:sz w:val="24"/>
              </w:rPr>
            </w:pPr>
            <w:r>
              <w:rPr>
                <w:rFonts w:hint="eastAsia"/>
                <w:bCs/>
                <w:sz w:val="24"/>
              </w:rPr>
              <w:t>提供与所投产</w:t>
            </w:r>
            <w:proofErr w:type="gramStart"/>
            <w:r>
              <w:rPr>
                <w:rFonts w:hint="eastAsia"/>
                <w:bCs/>
                <w:sz w:val="24"/>
              </w:rPr>
              <w:t>品相关</w:t>
            </w:r>
            <w:proofErr w:type="gramEnd"/>
            <w:r>
              <w:rPr>
                <w:rFonts w:hint="eastAsia"/>
                <w:bCs/>
                <w:sz w:val="24"/>
              </w:rPr>
              <w:t>的知识产权证书扫描件。具备</w:t>
            </w:r>
            <w:r>
              <w:rPr>
                <w:rFonts w:hint="eastAsia"/>
                <w:bCs/>
                <w:sz w:val="24"/>
              </w:rPr>
              <w:t>1</w:t>
            </w:r>
            <w:r>
              <w:rPr>
                <w:rFonts w:hint="eastAsia"/>
                <w:bCs/>
                <w:sz w:val="24"/>
              </w:rPr>
              <w:t>份证书得</w:t>
            </w:r>
            <w:r>
              <w:rPr>
                <w:rFonts w:hint="eastAsia"/>
                <w:bCs/>
                <w:sz w:val="24"/>
              </w:rPr>
              <w:t>1</w:t>
            </w:r>
            <w:r>
              <w:rPr>
                <w:rFonts w:hint="eastAsia"/>
                <w:bCs/>
                <w:sz w:val="24"/>
              </w:rPr>
              <w:t>分，最多</w:t>
            </w:r>
            <w:r>
              <w:rPr>
                <w:rFonts w:hint="eastAsia"/>
                <w:bCs/>
                <w:sz w:val="24"/>
              </w:rPr>
              <w:t>3</w:t>
            </w:r>
            <w:r>
              <w:rPr>
                <w:rFonts w:hint="eastAsia"/>
                <w:bCs/>
                <w:sz w:val="24"/>
              </w:rPr>
              <w:t>分</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3</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3</w:t>
            </w:r>
          </w:p>
        </w:tc>
        <w:tc>
          <w:tcPr>
            <w:tcW w:w="1655" w:type="dxa"/>
            <w:shd w:val="clear" w:color="auto" w:fill="auto"/>
            <w:vAlign w:val="center"/>
          </w:tcPr>
          <w:p w:rsidR="00DC02DB" w:rsidRDefault="008178A3">
            <w:pPr>
              <w:widowControl/>
              <w:snapToGrid w:val="0"/>
              <w:jc w:val="center"/>
              <w:rPr>
                <w:bCs/>
                <w:sz w:val="24"/>
              </w:rPr>
            </w:pPr>
            <w:r>
              <w:rPr>
                <w:rFonts w:hint="eastAsia"/>
                <w:bCs/>
                <w:sz w:val="24"/>
              </w:rPr>
              <w:t>保修时间评价</w:t>
            </w:r>
          </w:p>
        </w:tc>
        <w:tc>
          <w:tcPr>
            <w:tcW w:w="7087" w:type="dxa"/>
            <w:shd w:val="clear" w:color="auto" w:fill="auto"/>
            <w:vAlign w:val="center"/>
          </w:tcPr>
          <w:p w:rsidR="00DC02DB" w:rsidRDefault="008178A3">
            <w:pPr>
              <w:snapToGrid w:val="0"/>
              <w:rPr>
                <w:bCs/>
                <w:sz w:val="24"/>
              </w:rPr>
            </w:pPr>
            <w:r>
              <w:rPr>
                <w:rFonts w:hint="eastAsia"/>
                <w:bCs/>
                <w:sz w:val="24"/>
              </w:rPr>
              <w:t>满足招标文件要求的基础上所投核心产品每增加</w:t>
            </w:r>
            <w:r>
              <w:rPr>
                <w:rFonts w:hint="eastAsia"/>
                <w:bCs/>
                <w:sz w:val="24"/>
              </w:rPr>
              <w:t>1</w:t>
            </w:r>
            <w:r>
              <w:rPr>
                <w:rFonts w:hint="eastAsia"/>
                <w:bCs/>
                <w:sz w:val="24"/>
              </w:rPr>
              <w:t>年保修得</w:t>
            </w:r>
            <w:r>
              <w:rPr>
                <w:rFonts w:hint="eastAsia"/>
                <w:bCs/>
                <w:sz w:val="24"/>
              </w:rPr>
              <w:t>1</w:t>
            </w:r>
            <w:r>
              <w:rPr>
                <w:rFonts w:hint="eastAsia"/>
                <w:bCs/>
                <w:sz w:val="24"/>
              </w:rPr>
              <w:t>分，最多</w:t>
            </w:r>
            <w:r>
              <w:rPr>
                <w:rFonts w:hint="eastAsia"/>
                <w:bCs/>
                <w:sz w:val="24"/>
              </w:rPr>
              <w:t>1</w:t>
            </w:r>
            <w:r>
              <w:rPr>
                <w:rFonts w:hint="eastAsia"/>
                <w:bCs/>
                <w:sz w:val="24"/>
              </w:rPr>
              <w:t>分</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1</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lastRenderedPageBreak/>
              <w:t>4</w:t>
            </w:r>
          </w:p>
        </w:tc>
        <w:tc>
          <w:tcPr>
            <w:tcW w:w="1655"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投标人业绩评价</w:t>
            </w:r>
          </w:p>
        </w:tc>
        <w:tc>
          <w:tcPr>
            <w:tcW w:w="7087" w:type="dxa"/>
            <w:shd w:val="clear" w:color="auto" w:fill="auto"/>
            <w:vAlign w:val="center"/>
          </w:tcPr>
          <w:p w:rsidR="00DC02DB" w:rsidRDefault="008178A3">
            <w:pPr>
              <w:snapToGrid w:val="0"/>
              <w:rPr>
                <w:bCs/>
                <w:sz w:val="24"/>
              </w:rPr>
            </w:pPr>
            <w:r>
              <w:rPr>
                <w:bCs/>
                <w:sz w:val="24"/>
              </w:rPr>
              <w:t>完全按照以下要求提供</w:t>
            </w:r>
            <w:r>
              <w:rPr>
                <w:rFonts w:hint="eastAsia"/>
                <w:bCs/>
                <w:sz w:val="24"/>
              </w:rPr>
              <w:t>安检设备</w:t>
            </w:r>
            <w:r>
              <w:rPr>
                <w:bCs/>
                <w:sz w:val="24"/>
              </w:rPr>
              <w:t>销售且已完成的</w:t>
            </w:r>
            <w:r>
              <w:rPr>
                <w:rFonts w:hint="eastAsia"/>
                <w:bCs/>
                <w:sz w:val="24"/>
              </w:rPr>
              <w:t>业绩</w:t>
            </w:r>
            <w:r>
              <w:rPr>
                <w:bCs/>
                <w:sz w:val="24"/>
              </w:rPr>
              <w:t>，</w:t>
            </w:r>
            <w:r>
              <w:rPr>
                <w:rFonts w:hint="eastAsia"/>
                <w:bCs/>
                <w:sz w:val="24"/>
              </w:rPr>
              <w:t>提供的证明材料均不得遮挡涂黑</w:t>
            </w:r>
            <w:r>
              <w:rPr>
                <w:bCs/>
                <w:sz w:val="24"/>
              </w:rPr>
              <w:t>，否则不予认定加分。</w:t>
            </w:r>
          </w:p>
          <w:p w:rsidR="00DC02DB" w:rsidRDefault="008178A3">
            <w:pPr>
              <w:snapToGrid w:val="0"/>
              <w:rPr>
                <w:bCs/>
                <w:sz w:val="24"/>
              </w:rPr>
            </w:pPr>
            <w:r>
              <w:rPr>
                <w:rFonts w:hint="eastAsia"/>
                <w:bCs/>
                <w:sz w:val="24"/>
              </w:rPr>
              <w:t xml:space="preserve">A. </w:t>
            </w:r>
            <w:r>
              <w:rPr>
                <w:rFonts w:hint="eastAsia"/>
                <w:sz w:val="24"/>
              </w:rPr>
              <w:t>合同原件扫描件。</w:t>
            </w:r>
            <w:r>
              <w:rPr>
                <w:bCs/>
                <w:sz w:val="24"/>
              </w:rPr>
              <w:t>包括买卖双方名称及盖章、合同清单</w:t>
            </w:r>
            <w:r>
              <w:rPr>
                <w:rFonts w:hint="eastAsia"/>
                <w:bCs/>
                <w:sz w:val="24"/>
              </w:rPr>
              <w:t>、合同签订日期</w:t>
            </w:r>
            <w:r>
              <w:rPr>
                <w:rFonts w:hint="eastAsia"/>
                <w:sz w:val="24"/>
              </w:rPr>
              <w:t>（应为</w:t>
            </w:r>
            <w:r>
              <w:rPr>
                <w:sz w:val="24"/>
              </w:rPr>
              <w:t>20</w:t>
            </w:r>
            <w:r>
              <w:rPr>
                <w:rFonts w:hint="eastAsia"/>
                <w:sz w:val="24"/>
              </w:rPr>
              <w:t>22</w:t>
            </w:r>
            <w:r>
              <w:rPr>
                <w:rFonts w:hint="eastAsia"/>
                <w:sz w:val="24"/>
              </w:rPr>
              <w:t>年</w:t>
            </w:r>
            <w:r>
              <w:rPr>
                <w:sz w:val="24"/>
              </w:rPr>
              <w:t>1</w:t>
            </w:r>
            <w:r>
              <w:rPr>
                <w:rFonts w:hint="eastAsia"/>
                <w:sz w:val="24"/>
              </w:rPr>
              <w:t>月</w:t>
            </w:r>
            <w:r>
              <w:rPr>
                <w:sz w:val="24"/>
              </w:rPr>
              <w:t>1</w:t>
            </w:r>
            <w:r>
              <w:rPr>
                <w:rFonts w:hint="eastAsia"/>
                <w:sz w:val="24"/>
              </w:rPr>
              <w:t>日至今）</w:t>
            </w:r>
            <w:r>
              <w:rPr>
                <w:bCs/>
                <w:sz w:val="24"/>
              </w:rPr>
              <w:t>。</w:t>
            </w:r>
          </w:p>
          <w:p w:rsidR="00DC02DB" w:rsidRDefault="008178A3">
            <w:pPr>
              <w:snapToGrid w:val="0"/>
              <w:rPr>
                <w:sz w:val="24"/>
              </w:rPr>
            </w:pPr>
            <w:r>
              <w:rPr>
                <w:sz w:val="24"/>
              </w:rPr>
              <w:t>B.</w:t>
            </w:r>
            <w:r>
              <w:rPr>
                <w:rFonts w:hint="eastAsia"/>
                <w:sz w:val="24"/>
              </w:rPr>
              <w:t xml:space="preserve"> </w:t>
            </w:r>
            <w:r>
              <w:rPr>
                <w:rFonts w:hint="eastAsia"/>
                <w:sz w:val="24"/>
              </w:rPr>
              <w:t>上述</w:t>
            </w:r>
            <w:r>
              <w:rPr>
                <w:sz w:val="24"/>
              </w:rPr>
              <w:t>合同履行</w:t>
            </w:r>
            <w:r>
              <w:rPr>
                <w:rFonts w:hint="eastAsia"/>
                <w:sz w:val="24"/>
              </w:rPr>
              <w:t>良好</w:t>
            </w:r>
            <w:r>
              <w:rPr>
                <w:sz w:val="24"/>
              </w:rPr>
              <w:t>的相关证明材料</w:t>
            </w:r>
            <w:r>
              <w:rPr>
                <w:rFonts w:hint="eastAsia"/>
                <w:sz w:val="24"/>
              </w:rPr>
              <w:t>原件</w:t>
            </w:r>
            <w:r>
              <w:rPr>
                <w:sz w:val="24"/>
              </w:rPr>
              <w:t>扫描件</w:t>
            </w:r>
            <w:r>
              <w:rPr>
                <w:rFonts w:hint="eastAsia"/>
                <w:sz w:val="24"/>
              </w:rPr>
              <w:t>（加盖上述合同甲方单位公章或上述合同中所盖的甲方印章）</w:t>
            </w:r>
            <w:r>
              <w:rPr>
                <w:sz w:val="24"/>
              </w:rPr>
              <w:t>。</w:t>
            </w:r>
          </w:p>
          <w:p w:rsidR="00DC02DB" w:rsidRDefault="008178A3">
            <w:pPr>
              <w:widowControl/>
              <w:snapToGrid w:val="0"/>
              <w:rPr>
                <w:sz w:val="24"/>
              </w:rPr>
            </w:pPr>
            <w:r>
              <w:rPr>
                <w:rFonts w:hint="eastAsia"/>
                <w:bCs/>
                <w:sz w:val="24"/>
              </w:rPr>
              <w:t>1</w:t>
            </w:r>
            <w:r>
              <w:rPr>
                <w:rFonts w:hint="eastAsia"/>
                <w:bCs/>
                <w:sz w:val="24"/>
              </w:rPr>
              <w:t>个业绩</w:t>
            </w:r>
            <w:r>
              <w:rPr>
                <w:rFonts w:hint="eastAsia"/>
                <w:bCs/>
                <w:sz w:val="24"/>
              </w:rPr>
              <w:t>1</w:t>
            </w:r>
            <w:r>
              <w:rPr>
                <w:rFonts w:hint="eastAsia"/>
                <w:bCs/>
                <w:sz w:val="24"/>
              </w:rPr>
              <w:t>分，最多</w:t>
            </w:r>
            <w:r>
              <w:rPr>
                <w:rFonts w:hint="eastAsia"/>
                <w:bCs/>
                <w:sz w:val="24"/>
              </w:rPr>
              <w:t>6</w:t>
            </w:r>
            <w:r>
              <w:rPr>
                <w:rFonts w:hint="eastAsia"/>
                <w:bCs/>
                <w:sz w:val="24"/>
              </w:rPr>
              <w:t>分</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6</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5</w:t>
            </w:r>
          </w:p>
        </w:tc>
        <w:tc>
          <w:tcPr>
            <w:tcW w:w="1655"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产品参数证明评价</w:t>
            </w:r>
          </w:p>
        </w:tc>
        <w:tc>
          <w:tcPr>
            <w:tcW w:w="7087" w:type="dxa"/>
            <w:shd w:val="clear" w:color="auto" w:fill="auto"/>
            <w:vAlign w:val="center"/>
          </w:tcPr>
          <w:p w:rsidR="00DC02DB" w:rsidRDefault="008178A3">
            <w:pPr>
              <w:snapToGrid w:val="0"/>
              <w:rPr>
                <w:bCs/>
                <w:sz w:val="24"/>
              </w:rPr>
            </w:pPr>
            <w:r>
              <w:rPr>
                <w:rFonts w:hint="eastAsia"/>
                <w:bCs/>
                <w:sz w:val="24"/>
              </w:rPr>
              <w:t>（</w:t>
            </w:r>
            <w:r>
              <w:rPr>
                <w:rFonts w:hint="eastAsia"/>
                <w:bCs/>
                <w:sz w:val="24"/>
              </w:rPr>
              <w:t>1</w:t>
            </w:r>
            <w:r>
              <w:rPr>
                <w:rFonts w:hint="eastAsia"/>
                <w:bCs/>
                <w:sz w:val="24"/>
              </w:rPr>
              <w:t>）提供所投</w:t>
            </w:r>
            <w:r>
              <w:rPr>
                <w:rFonts w:hint="eastAsia"/>
                <w:bCs/>
                <w:sz w:val="24"/>
              </w:rPr>
              <w:t>6550</w:t>
            </w:r>
            <w:r>
              <w:rPr>
                <w:rFonts w:hint="eastAsia"/>
                <w:bCs/>
                <w:sz w:val="24"/>
              </w:rPr>
              <w:t>智能安检机的技术支撑材料扫描件，上述技术支撑材料能证明所投产品标注“●”的参数满足招标文件要求，</w:t>
            </w:r>
            <w:proofErr w:type="gramStart"/>
            <w:r>
              <w:rPr>
                <w:rFonts w:hint="eastAsia"/>
                <w:bCs/>
                <w:sz w:val="24"/>
              </w:rPr>
              <w:t>每证明</w:t>
            </w:r>
            <w:proofErr w:type="gramEnd"/>
            <w:r>
              <w:rPr>
                <w:rFonts w:hint="eastAsia"/>
                <w:bCs/>
                <w:sz w:val="24"/>
              </w:rPr>
              <w:t>1</w:t>
            </w:r>
            <w:r>
              <w:rPr>
                <w:rFonts w:hint="eastAsia"/>
                <w:bCs/>
                <w:sz w:val="24"/>
              </w:rPr>
              <w:t>条得</w:t>
            </w:r>
            <w:r>
              <w:rPr>
                <w:rFonts w:hint="eastAsia"/>
                <w:bCs/>
                <w:sz w:val="24"/>
              </w:rPr>
              <w:t>1</w:t>
            </w:r>
            <w:r>
              <w:rPr>
                <w:rFonts w:hint="eastAsia"/>
                <w:bCs/>
                <w:sz w:val="24"/>
              </w:rPr>
              <w:t>分，最多</w:t>
            </w:r>
            <w:r>
              <w:rPr>
                <w:rFonts w:hint="eastAsia"/>
                <w:bCs/>
                <w:sz w:val="24"/>
              </w:rPr>
              <w:t xml:space="preserve"> 7 </w:t>
            </w:r>
            <w:r>
              <w:rPr>
                <w:rFonts w:hint="eastAsia"/>
                <w:bCs/>
                <w:sz w:val="24"/>
              </w:rPr>
              <w:t>分。</w:t>
            </w:r>
          </w:p>
          <w:p w:rsidR="00DC02DB" w:rsidRDefault="008178A3">
            <w:pPr>
              <w:snapToGrid w:val="0"/>
              <w:rPr>
                <w:bCs/>
                <w:sz w:val="24"/>
              </w:rPr>
            </w:pPr>
            <w:r>
              <w:rPr>
                <w:rFonts w:hint="eastAsia"/>
                <w:bCs/>
                <w:sz w:val="24"/>
              </w:rPr>
              <w:t>（</w:t>
            </w:r>
            <w:r>
              <w:rPr>
                <w:rFonts w:hint="eastAsia"/>
                <w:bCs/>
                <w:sz w:val="24"/>
              </w:rPr>
              <w:t>2</w:t>
            </w:r>
            <w:r>
              <w:rPr>
                <w:rFonts w:hint="eastAsia"/>
                <w:bCs/>
                <w:sz w:val="24"/>
              </w:rPr>
              <w:t>）提供所投</w:t>
            </w:r>
            <w:r>
              <w:rPr>
                <w:rFonts w:asciiTheme="minorEastAsia" w:eastAsiaTheme="minorEastAsia" w:hAnsiTheme="minorEastAsia" w:cs="宋体" w:hint="eastAsia"/>
                <w:kern w:val="0"/>
                <w:sz w:val="24"/>
                <w:szCs w:val="24"/>
              </w:rPr>
              <w:t>智能安检门</w:t>
            </w:r>
            <w:r>
              <w:rPr>
                <w:rFonts w:hint="eastAsia"/>
                <w:bCs/>
                <w:sz w:val="24"/>
              </w:rPr>
              <w:t>的技术支撑材料扫描件，上述技术支撑材料能证明所投产品标注“●”的参数满足招标文件要求，</w:t>
            </w:r>
            <w:proofErr w:type="gramStart"/>
            <w:r>
              <w:rPr>
                <w:rFonts w:hint="eastAsia"/>
                <w:bCs/>
                <w:sz w:val="24"/>
              </w:rPr>
              <w:t>每证明</w:t>
            </w:r>
            <w:proofErr w:type="gramEnd"/>
            <w:r>
              <w:rPr>
                <w:rFonts w:hint="eastAsia"/>
                <w:bCs/>
                <w:sz w:val="24"/>
              </w:rPr>
              <w:t>1</w:t>
            </w:r>
            <w:r>
              <w:rPr>
                <w:rFonts w:hint="eastAsia"/>
                <w:bCs/>
                <w:sz w:val="24"/>
              </w:rPr>
              <w:t>条得</w:t>
            </w:r>
            <w:r>
              <w:rPr>
                <w:rFonts w:hint="eastAsia"/>
                <w:bCs/>
                <w:sz w:val="24"/>
              </w:rPr>
              <w:t>1</w:t>
            </w:r>
            <w:r>
              <w:rPr>
                <w:rFonts w:hint="eastAsia"/>
                <w:bCs/>
                <w:sz w:val="24"/>
              </w:rPr>
              <w:t>分，最多</w:t>
            </w:r>
            <w:r>
              <w:rPr>
                <w:rFonts w:hint="eastAsia"/>
                <w:bCs/>
                <w:sz w:val="24"/>
              </w:rPr>
              <w:t>5</w:t>
            </w:r>
            <w:r>
              <w:rPr>
                <w:rFonts w:hint="eastAsia"/>
                <w:bCs/>
                <w:sz w:val="24"/>
              </w:rPr>
              <w:t>分。</w:t>
            </w:r>
          </w:p>
          <w:p w:rsidR="00DC02DB" w:rsidRDefault="008178A3">
            <w:pPr>
              <w:snapToGrid w:val="0"/>
              <w:rPr>
                <w:bCs/>
                <w:sz w:val="24"/>
              </w:rPr>
            </w:pPr>
            <w:r>
              <w:rPr>
                <w:rFonts w:hint="eastAsia"/>
                <w:bCs/>
                <w:sz w:val="24"/>
              </w:rPr>
              <w:t>（</w:t>
            </w:r>
            <w:r>
              <w:rPr>
                <w:rFonts w:hint="eastAsia"/>
                <w:bCs/>
                <w:sz w:val="24"/>
              </w:rPr>
              <w:t>3</w:t>
            </w:r>
            <w:r>
              <w:rPr>
                <w:rFonts w:hint="eastAsia"/>
                <w:bCs/>
                <w:sz w:val="24"/>
              </w:rPr>
              <w:t>）提供所投边缘计算主机的技术支撑材料扫描件，上述技术支撑材料能证明所投产品标注“●”的参数满足招标文件要求，</w:t>
            </w:r>
            <w:proofErr w:type="gramStart"/>
            <w:r>
              <w:rPr>
                <w:rFonts w:hint="eastAsia"/>
                <w:bCs/>
                <w:sz w:val="24"/>
              </w:rPr>
              <w:t>每证明</w:t>
            </w:r>
            <w:proofErr w:type="gramEnd"/>
            <w:r>
              <w:rPr>
                <w:rFonts w:hint="eastAsia"/>
                <w:bCs/>
                <w:sz w:val="24"/>
              </w:rPr>
              <w:t>1</w:t>
            </w:r>
            <w:r>
              <w:rPr>
                <w:rFonts w:hint="eastAsia"/>
                <w:bCs/>
                <w:sz w:val="24"/>
              </w:rPr>
              <w:t>条得</w:t>
            </w:r>
            <w:r>
              <w:rPr>
                <w:rFonts w:hint="eastAsia"/>
                <w:bCs/>
                <w:sz w:val="24"/>
              </w:rPr>
              <w:t>1</w:t>
            </w:r>
            <w:r>
              <w:rPr>
                <w:rFonts w:hint="eastAsia"/>
                <w:bCs/>
                <w:sz w:val="24"/>
              </w:rPr>
              <w:t>分，最</w:t>
            </w:r>
            <w:r>
              <w:rPr>
                <w:rFonts w:hint="eastAsia"/>
                <w:bCs/>
                <w:sz w:val="24"/>
              </w:rPr>
              <w:t>3</w:t>
            </w:r>
            <w:r>
              <w:rPr>
                <w:rFonts w:hint="eastAsia"/>
                <w:bCs/>
                <w:sz w:val="24"/>
              </w:rPr>
              <w:t>分。</w:t>
            </w:r>
          </w:p>
          <w:p w:rsidR="00DC02DB" w:rsidRDefault="008178A3">
            <w:pPr>
              <w:snapToGrid w:val="0"/>
              <w:rPr>
                <w:bCs/>
                <w:sz w:val="24"/>
              </w:rPr>
            </w:pPr>
            <w:r>
              <w:rPr>
                <w:rFonts w:hint="eastAsia"/>
                <w:bCs/>
                <w:sz w:val="24"/>
              </w:rPr>
              <w:t>（</w:t>
            </w:r>
            <w:r>
              <w:rPr>
                <w:rFonts w:hint="eastAsia"/>
                <w:bCs/>
                <w:sz w:val="24"/>
              </w:rPr>
              <w:t>4</w:t>
            </w:r>
            <w:r>
              <w:rPr>
                <w:rFonts w:hint="eastAsia"/>
                <w:bCs/>
                <w:sz w:val="24"/>
              </w:rPr>
              <w:t>）提供所投台式液体探测仪的技术支撑材料扫描件，上述技术支撑材料能证明所投产品标注“●”的参数满足招标文件要求，</w:t>
            </w:r>
            <w:proofErr w:type="gramStart"/>
            <w:r>
              <w:rPr>
                <w:rFonts w:hint="eastAsia"/>
                <w:bCs/>
                <w:sz w:val="24"/>
              </w:rPr>
              <w:t>每证明</w:t>
            </w:r>
            <w:proofErr w:type="gramEnd"/>
            <w:r>
              <w:rPr>
                <w:rFonts w:hint="eastAsia"/>
                <w:bCs/>
                <w:sz w:val="24"/>
              </w:rPr>
              <w:t>1</w:t>
            </w:r>
            <w:r>
              <w:rPr>
                <w:rFonts w:hint="eastAsia"/>
                <w:bCs/>
                <w:sz w:val="24"/>
              </w:rPr>
              <w:t>条得</w:t>
            </w:r>
            <w:r>
              <w:rPr>
                <w:rFonts w:hint="eastAsia"/>
                <w:bCs/>
                <w:sz w:val="24"/>
              </w:rPr>
              <w:t>1</w:t>
            </w:r>
            <w:r>
              <w:rPr>
                <w:rFonts w:hint="eastAsia"/>
                <w:bCs/>
                <w:sz w:val="24"/>
              </w:rPr>
              <w:t>分，最</w:t>
            </w:r>
            <w:r>
              <w:rPr>
                <w:rFonts w:hint="eastAsia"/>
                <w:bCs/>
                <w:sz w:val="24"/>
              </w:rPr>
              <w:t>5</w:t>
            </w:r>
            <w:r>
              <w:rPr>
                <w:rFonts w:hint="eastAsia"/>
                <w:bCs/>
                <w:sz w:val="24"/>
              </w:rPr>
              <w:t>分。</w:t>
            </w:r>
          </w:p>
          <w:p w:rsidR="00DC02DB" w:rsidRDefault="00DC02DB">
            <w:pPr>
              <w:snapToGrid w:val="0"/>
              <w:rPr>
                <w:bCs/>
                <w:sz w:val="24"/>
              </w:rPr>
            </w:pPr>
          </w:p>
          <w:p w:rsidR="00DC02DB" w:rsidRDefault="008178A3">
            <w:pPr>
              <w:snapToGrid w:val="0"/>
              <w:rPr>
                <w:sz w:val="24"/>
              </w:rPr>
            </w:pPr>
            <w:r>
              <w:rPr>
                <w:rFonts w:hint="eastAsia"/>
                <w:sz w:val="24"/>
              </w:rPr>
              <w:t>技术支撑材料是指具有</w:t>
            </w:r>
            <w:r>
              <w:rPr>
                <w:rFonts w:hint="eastAsia"/>
                <w:sz w:val="24"/>
              </w:rPr>
              <w:t>CMA</w:t>
            </w:r>
            <w:r>
              <w:rPr>
                <w:rFonts w:hint="eastAsia"/>
                <w:sz w:val="24"/>
              </w:rPr>
              <w:t>标识的检测</w:t>
            </w:r>
            <w:r>
              <w:rPr>
                <w:rFonts w:hint="eastAsia"/>
                <w:sz w:val="24"/>
              </w:rPr>
              <w:t>/</w:t>
            </w:r>
            <w:r>
              <w:rPr>
                <w:rFonts w:hint="eastAsia"/>
                <w:sz w:val="24"/>
              </w:rPr>
              <w:t>检验</w:t>
            </w:r>
            <w:r>
              <w:rPr>
                <w:rFonts w:hint="eastAsia"/>
                <w:sz w:val="24"/>
              </w:rPr>
              <w:t>/</w:t>
            </w:r>
            <w:r>
              <w:rPr>
                <w:rFonts w:hint="eastAsia"/>
                <w:sz w:val="24"/>
              </w:rPr>
              <w:t>试验</w:t>
            </w:r>
            <w:r>
              <w:rPr>
                <w:rFonts w:hint="eastAsia"/>
                <w:sz w:val="24"/>
              </w:rPr>
              <w:t>/</w:t>
            </w:r>
            <w:r>
              <w:rPr>
                <w:rFonts w:hint="eastAsia"/>
                <w:sz w:val="24"/>
              </w:rPr>
              <w:t>测试报告。</w:t>
            </w:r>
          </w:p>
          <w:p w:rsidR="00DC02DB" w:rsidRDefault="008178A3">
            <w:pPr>
              <w:snapToGrid w:val="0"/>
              <w:rPr>
                <w:sz w:val="24"/>
              </w:rPr>
            </w:pPr>
            <w:r>
              <w:rPr>
                <w:rFonts w:hint="eastAsia"/>
                <w:sz w:val="24"/>
              </w:rPr>
              <w:t>注：上述技术支撑材料自身须具备所检测</w:t>
            </w:r>
            <w:r>
              <w:rPr>
                <w:rFonts w:hint="eastAsia"/>
                <w:sz w:val="24"/>
              </w:rPr>
              <w:t>/</w:t>
            </w:r>
            <w:r>
              <w:rPr>
                <w:rFonts w:hint="eastAsia"/>
                <w:sz w:val="24"/>
              </w:rPr>
              <w:t>检验</w:t>
            </w:r>
            <w:r>
              <w:rPr>
                <w:rFonts w:hint="eastAsia"/>
                <w:sz w:val="24"/>
              </w:rPr>
              <w:t>/</w:t>
            </w:r>
            <w:r>
              <w:rPr>
                <w:rFonts w:hint="eastAsia"/>
                <w:sz w:val="24"/>
              </w:rPr>
              <w:t>试验</w:t>
            </w:r>
            <w:r>
              <w:rPr>
                <w:rFonts w:hint="eastAsia"/>
                <w:sz w:val="24"/>
              </w:rPr>
              <w:t>/</w:t>
            </w:r>
            <w:r>
              <w:rPr>
                <w:rFonts w:hint="eastAsia"/>
                <w:sz w:val="24"/>
              </w:rPr>
              <w:t>测试设备对应的实物照片或在投标文件中提供所投设备对应的实物照片，否则不予认定加分。</w:t>
            </w:r>
          </w:p>
          <w:p w:rsidR="00DC02DB" w:rsidRDefault="008178A3">
            <w:pPr>
              <w:snapToGrid w:val="0"/>
              <w:rPr>
                <w:bCs/>
                <w:sz w:val="24"/>
              </w:rPr>
            </w:pPr>
            <w:r>
              <w:rPr>
                <w:rFonts w:hint="eastAsia"/>
                <w:bCs/>
                <w:sz w:val="24"/>
              </w:rPr>
              <w:t>若上述技术支撑材料证明所投产品不能满足招标文件中</w:t>
            </w:r>
            <w:r>
              <w:rPr>
                <w:rFonts w:hint="eastAsia"/>
                <w:kern w:val="0"/>
                <w:sz w:val="24"/>
                <w:szCs w:val="24"/>
              </w:rPr>
              <w:t>“★”</w:t>
            </w:r>
            <w:r>
              <w:rPr>
                <w:bCs/>
                <w:sz w:val="24"/>
              </w:rPr>
              <w:t>技术要求</w:t>
            </w:r>
            <w:r>
              <w:rPr>
                <w:rFonts w:hint="eastAsia"/>
                <w:bCs/>
                <w:sz w:val="24"/>
              </w:rPr>
              <w:t>的，则视为无效投标。</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20</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6</w:t>
            </w:r>
          </w:p>
        </w:tc>
        <w:tc>
          <w:tcPr>
            <w:tcW w:w="1655"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非“★”技术要求（不含上述产品参数证明评价中的参数要求）响应性评价</w:t>
            </w:r>
          </w:p>
        </w:tc>
        <w:tc>
          <w:tcPr>
            <w:tcW w:w="7087" w:type="dxa"/>
            <w:shd w:val="clear" w:color="auto" w:fill="auto"/>
            <w:vAlign w:val="center"/>
          </w:tcPr>
          <w:p w:rsidR="00DC02DB" w:rsidRDefault="008178A3">
            <w:pPr>
              <w:widowControl/>
              <w:snapToGrid w:val="0"/>
              <w:rPr>
                <w:kern w:val="0"/>
                <w:sz w:val="24"/>
                <w:szCs w:val="24"/>
              </w:rPr>
            </w:pPr>
            <w:r>
              <w:rPr>
                <w:rFonts w:hint="eastAsia"/>
                <w:kern w:val="0"/>
                <w:sz w:val="24"/>
                <w:szCs w:val="24"/>
              </w:rPr>
              <w:t>完全满足</w:t>
            </w:r>
            <w:r>
              <w:rPr>
                <w:rFonts w:hint="eastAsia"/>
                <w:kern w:val="0"/>
                <w:sz w:val="24"/>
                <w:szCs w:val="24"/>
              </w:rPr>
              <w:t>无偏离的得</w:t>
            </w:r>
            <w:r>
              <w:rPr>
                <w:rFonts w:hint="eastAsia"/>
                <w:kern w:val="0"/>
                <w:sz w:val="24"/>
                <w:szCs w:val="24"/>
              </w:rPr>
              <w:t>16</w:t>
            </w:r>
            <w:r>
              <w:rPr>
                <w:rFonts w:hint="eastAsia"/>
                <w:kern w:val="0"/>
                <w:sz w:val="24"/>
                <w:szCs w:val="24"/>
              </w:rPr>
              <w:t>分；</w:t>
            </w:r>
          </w:p>
          <w:p w:rsidR="00DC02DB" w:rsidRDefault="008178A3">
            <w:pPr>
              <w:widowControl/>
              <w:snapToGrid w:val="0"/>
              <w:rPr>
                <w:kern w:val="0"/>
                <w:sz w:val="24"/>
                <w:szCs w:val="24"/>
              </w:rPr>
            </w:pPr>
            <w:r>
              <w:rPr>
                <w:rFonts w:hint="eastAsia"/>
                <w:kern w:val="0"/>
                <w:sz w:val="24"/>
                <w:szCs w:val="24"/>
              </w:rPr>
              <w:t>非“★”</w:t>
            </w:r>
            <w:r>
              <w:rPr>
                <w:bCs/>
                <w:sz w:val="24"/>
              </w:rPr>
              <w:t>技术要求</w:t>
            </w:r>
            <w:r>
              <w:rPr>
                <w:rFonts w:hint="eastAsia"/>
                <w:kern w:val="0"/>
                <w:sz w:val="24"/>
                <w:szCs w:val="24"/>
              </w:rPr>
              <w:t>劣于招标文件要求或未做应答的不足</w:t>
            </w:r>
            <w:r>
              <w:rPr>
                <w:rFonts w:hint="eastAsia"/>
                <w:kern w:val="0"/>
                <w:sz w:val="24"/>
                <w:szCs w:val="24"/>
              </w:rPr>
              <w:t>8</w:t>
            </w:r>
            <w:r>
              <w:rPr>
                <w:rFonts w:hint="eastAsia"/>
                <w:kern w:val="0"/>
                <w:sz w:val="24"/>
                <w:szCs w:val="24"/>
              </w:rPr>
              <w:t>条的，每出现</w:t>
            </w:r>
            <w:r>
              <w:rPr>
                <w:rFonts w:hint="eastAsia"/>
                <w:kern w:val="0"/>
                <w:sz w:val="24"/>
                <w:szCs w:val="24"/>
              </w:rPr>
              <w:t>1</w:t>
            </w:r>
            <w:r>
              <w:rPr>
                <w:rFonts w:hint="eastAsia"/>
                <w:kern w:val="0"/>
                <w:sz w:val="24"/>
                <w:szCs w:val="24"/>
              </w:rPr>
              <w:t>条以上情形减</w:t>
            </w:r>
            <w:r>
              <w:rPr>
                <w:rFonts w:hint="eastAsia"/>
                <w:kern w:val="0"/>
                <w:sz w:val="24"/>
                <w:szCs w:val="24"/>
              </w:rPr>
              <w:t>2</w:t>
            </w:r>
            <w:r>
              <w:rPr>
                <w:rFonts w:hint="eastAsia"/>
                <w:kern w:val="0"/>
                <w:sz w:val="24"/>
                <w:szCs w:val="24"/>
              </w:rPr>
              <w:t>分</w:t>
            </w:r>
          </w:p>
          <w:p w:rsidR="00DC02DB" w:rsidRDefault="008178A3">
            <w:pPr>
              <w:widowControl/>
              <w:snapToGrid w:val="0"/>
              <w:rPr>
                <w:kern w:val="0"/>
                <w:sz w:val="24"/>
                <w:szCs w:val="24"/>
              </w:rPr>
            </w:pPr>
            <w:r>
              <w:rPr>
                <w:rFonts w:hint="eastAsia"/>
                <w:kern w:val="0"/>
                <w:sz w:val="24"/>
                <w:szCs w:val="24"/>
              </w:rPr>
              <w:t>非“★”</w:t>
            </w:r>
            <w:r>
              <w:rPr>
                <w:bCs/>
                <w:sz w:val="24"/>
              </w:rPr>
              <w:t>技术要求</w:t>
            </w:r>
            <w:r>
              <w:rPr>
                <w:rFonts w:hint="eastAsia"/>
                <w:kern w:val="0"/>
                <w:sz w:val="24"/>
                <w:szCs w:val="24"/>
              </w:rPr>
              <w:t>劣于招标文件要求或未做应答≥</w:t>
            </w:r>
            <w:r>
              <w:rPr>
                <w:rFonts w:hint="eastAsia"/>
                <w:kern w:val="0"/>
                <w:sz w:val="24"/>
                <w:szCs w:val="24"/>
              </w:rPr>
              <w:t>8</w:t>
            </w:r>
            <w:r>
              <w:rPr>
                <w:rFonts w:hint="eastAsia"/>
                <w:kern w:val="0"/>
                <w:sz w:val="24"/>
                <w:szCs w:val="24"/>
              </w:rPr>
              <w:t>条的，本项得</w:t>
            </w:r>
            <w:r>
              <w:rPr>
                <w:rFonts w:hint="eastAsia"/>
                <w:kern w:val="0"/>
                <w:sz w:val="24"/>
                <w:szCs w:val="24"/>
              </w:rPr>
              <w:t>0</w:t>
            </w:r>
            <w:r>
              <w:rPr>
                <w:rFonts w:hint="eastAsia"/>
                <w:kern w:val="0"/>
                <w:sz w:val="24"/>
                <w:szCs w:val="24"/>
              </w:rPr>
              <w:t>分</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16</w:t>
            </w:r>
          </w:p>
        </w:tc>
      </w:tr>
      <w:tr w:rsidR="00DC02DB">
        <w:trPr>
          <w:jc w:val="center"/>
        </w:trPr>
        <w:tc>
          <w:tcPr>
            <w:tcW w:w="9250" w:type="dxa"/>
            <w:gridSpan w:val="3"/>
            <w:shd w:val="clear" w:color="auto" w:fill="auto"/>
            <w:noWrap/>
            <w:vAlign w:val="center"/>
          </w:tcPr>
          <w:p w:rsidR="00DC02DB" w:rsidRDefault="008178A3">
            <w:pPr>
              <w:snapToGrid w:val="0"/>
              <w:jc w:val="center"/>
              <w:rPr>
                <w:bCs/>
                <w:sz w:val="24"/>
              </w:rPr>
            </w:pPr>
            <w:r>
              <w:rPr>
                <w:kern w:val="0"/>
                <w:sz w:val="24"/>
                <w:szCs w:val="24"/>
              </w:rPr>
              <w:t>第</w:t>
            </w:r>
            <w:r>
              <w:rPr>
                <w:rFonts w:hint="eastAsia"/>
                <w:kern w:val="0"/>
                <w:sz w:val="24"/>
                <w:szCs w:val="24"/>
              </w:rPr>
              <w:t>三</w:t>
            </w:r>
            <w:r>
              <w:rPr>
                <w:kern w:val="0"/>
                <w:sz w:val="24"/>
                <w:szCs w:val="24"/>
              </w:rPr>
              <w:t>部分</w:t>
            </w:r>
            <w:r>
              <w:rPr>
                <w:kern w:val="0"/>
                <w:sz w:val="24"/>
                <w:szCs w:val="24"/>
              </w:rPr>
              <w:t xml:space="preserve"> </w:t>
            </w:r>
            <w:r>
              <w:rPr>
                <w:rFonts w:hint="eastAsia"/>
                <w:kern w:val="0"/>
                <w:sz w:val="24"/>
                <w:szCs w:val="24"/>
              </w:rPr>
              <w:t>主观分</w:t>
            </w:r>
            <w:r>
              <w:rPr>
                <w:kern w:val="0"/>
                <w:sz w:val="24"/>
                <w:szCs w:val="24"/>
              </w:rPr>
              <w:t>（</w:t>
            </w:r>
            <w:r>
              <w:rPr>
                <w:rFonts w:hint="eastAsia"/>
                <w:kern w:val="0"/>
                <w:sz w:val="24"/>
                <w:szCs w:val="24"/>
              </w:rPr>
              <w:t>21</w:t>
            </w:r>
            <w:r>
              <w:rPr>
                <w:kern w:val="0"/>
                <w:sz w:val="24"/>
                <w:szCs w:val="24"/>
              </w:rPr>
              <w:t>分）</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分值</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1</w:t>
            </w:r>
          </w:p>
        </w:tc>
        <w:tc>
          <w:tcPr>
            <w:tcW w:w="1655"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产品整体性能</w:t>
            </w:r>
            <w:r>
              <w:rPr>
                <w:rFonts w:hint="eastAsia"/>
                <w:kern w:val="0"/>
                <w:sz w:val="24"/>
                <w:szCs w:val="24"/>
              </w:rPr>
              <w:t>/</w:t>
            </w:r>
            <w:r>
              <w:rPr>
                <w:rFonts w:hint="eastAsia"/>
                <w:kern w:val="0"/>
                <w:sz w:val="24"/>
                <w:szCs w:val="24"/>
              </w:rPr>
              <w:t>关键零部件评价</w:t>
            </w:r>
          </w:p>
        </w:tc>
        <w:tc>
          <w:tcPr>
            <w:tcW w:w="7087" w:type="dxa"/>
            <w:shd w:val="clear" w:color="auto" w:fill="auto"/>
            <w:vAlign w:val="center"/>
          </w:tcPr>
          <w:p w:rsidR="00DC02DB" w:rsidRDefault="008178A3">
            <w:pPr>
              <w:widowControl/>
              <w:snapToGrid w:val="0"/>
              <w:rPr>
                <w:kern w:val="0"/>
                <w:sz w:val="24"/>
                <w:szCs w:val="24"/>
              </w:rPr>
            </w:pPr>
            <w:r>
              <w:rPr>
                <w:rFonts w:hint="eastAsia"/>
                <w:kern w:val="0"/>
                <w:sz w:val="24"/>
                <w:szCs w:val="24"/>
              </w:rPr>
              <w:t>至少包含产品整体</w:t>
            </w:r>
            <w:r>
              <w:rPr>
                <w:rFonts w:hint="eastAsia"/>
                <w:kern w:val="0"/>
                <w:sz w:val="24"/>
                <w:szCs w:val="24"/>
              </w:rPr>
              <w:t>/</w:t>
            </w:r>
            <w:r>
              <w:rPr>
                <w:rFonts w:hint="eastAsia"/>
                <w:kern w:val="0"/>
                <w:sz w:val="24"/>
                <w:szCs w:val="24"/>
              </w:rPr>
              <w:t>关键零部件设计理念、性能描述、安全耐用性描述等</w:t>
            </w:r>
          </w:p>
          <w:p w:rsidR="00DC02DB" w:rsidRDefault="008178A3">
            <w:pPr>
              <w:widowControl/>
              <w:adjustRightInd w:val="0"/>
              <w:snapToGrid w:val="0"/>
              <w:rPr>
                <w:kern w:val="0"/>
                <w:sz w:val="24"/>
                <w:szCs w:val="24"/>
              </w:rPr>
            </w:pPr>
            <w:r>
              <w:rPr>
                <w:rFonts w:hint="eastAsia"/>
                <w:kern w:val="0"/>
                <w:sz w:val="24"/>
                <w:szCs w:val="24"/>
              </w:rPr>
              <w:t>满足</w:t>
            </w:r>
            <w:r>
              <w:rPr>
                <w:kern w:val="0"/>
                <w:sz w:val="24"/>
                <w:szCs w:val="24"/>
              </w:rPr>
              <w:t>招标文件要求，无瑕疵：</w:t>
            </w:r>
            <w:r>
              <w:rPr>
                <w:rFonts w:hint="eastAsia"/>
                <w:kern w:val="0"/>
                <w:sz w:val="24"/>
                <w:szCs w:val="24"/>
              </w:rPr>
              <w:t>9</w:t>
            </w:r>
            <w:r>
              <w:rPr>
                <w:kern w:val="0"/>
                <w:sz w:val="24"/>
                <w:szCs w:val="24"/>
              </w:rPr>
              <w:t>分；</w:t>
            </w:r>
          </w:p>
          <w:p w:rsidR="00DC02DB" w:rsidRDefault="008178A3">
            <w:pPr>
              <w:widowControl/>
              <w:adjustRightInd w:val="0"/>
              <w:snapToGrid w:val="0"/>
              <w:rPr>
                <w:kern w:val="0"/>
                <w:sz w:val="24"/>
                <w:szCs w:val="24"/>
              </w:rPr>
            </w:pPr>
            <w:r>
              <w:rPr>
                <w:rFonts w:hint="eastAsia"/>
                <w:kern w:val="0"/>
                <w:sz w:val="24"/>
                <w:szCs w:val="24"/>
              </w:rPr>
              <w:t>方案</w:t>
            </w:r>
            <w:r>
              <w:rPr>
                <w:kern w:val="0"/>
                <w:sz w:val="24"/>
                <w:szCs w:val="24"/>
              </w:rPr>
              <w:t>内容存在</w:t>
            </w:r>
            <w:r>
              <w:rPr>
                <w:rFonts w:hint="eastAsia"/>
                <w:kern w:val="0"/>
                <w:sz w:val="24"/>
                <w:szCs w:val="24"/>
              </w:rPr>
              <w:t>1</w:t>
            </w:r>
            <w:r>
              <w:rPr>
                <w:rFonts w:hint="eastAsia"/>
                <w:kern w:val="0"/>
                <w:sz w:val="24"/>
                <w:szCs w:val="24"/>
              </w:rPr>
              <w:t>处瑕疵</w:t>
            </w:r>
            <w:r>
              <w:rPr>
                <w:kern w:val="0"/>
                <w:sz w:val="24"/>
                <w:szCs w:val="24"/>
              </w:rPr>
              <w:t>：</w:t>
            </w:r>
            <w:r>
              <w:rPr>
                <w:rFonts w:hint="eastAsia"/>
                <w:kern w:val="0"/>
                <w:sz w:val="24"/>
                <w:szCs w:val="24"/>
              </w:rPr>
              <w:t>6</w:t>
            </w:r>
            <w:r>
              <w:rPr>
                <w:kern w:val="0"/>
                <w:sz w:val="24"/>
                <w:szCs w:val="24"/>
              </w:rPr>
              <w:t>分；</w:t>
            </w:r>
          </w:p>
          <w:p w:rsidR="00DC02DB" w:rsidRDefault="008178A3">
            <w:pPr>
              <w:widowControl/>
              <w:adjustRightInd w:val="0"/>
              <w:snapToGrid w:val="0"/>
              <w:rPr>
                <w:kern w:val="0"/>
                <w:sz w:val="24"/>
                <w:szCs w:val="24"/>
              </w:rPr>
            </w:pPr>
            <w:r>
              <w:rPr>
                <w:rFonts w:hint="eastAsia"/>
                <w:kern w:val="0"/>
                <w:sz w:val="24"/>
                <w:szCs w:val="24"/>
              </w:rPr>
              <w:t>方案</w:t>
            </w:r>
            <w:r>
              <w:rPr>
                <w:kern w:val="0"/>
                <w:sz w:val="24"/>
                <w:szCs w:val="24"/>
              </w:rPr>
              <w:t>内容存在</w:t>
            </w:r>
            <w:r>
              <w:rPr>
                <w:rFonts w:hint="eastAsia"/>
                <w:kern w:val="0"/>
                <w:sz w:val="24"/>
                <w:szCs w:val="24"/>
              </w:rPr>
              <w:t>2</w:t>
            </w:r>
            <w:r>
              <w:rPr>
                <w:rFonts w:hint="eastAsia"/>
                <w:kern w:val="0"/>
                <w:sz w:val="24"/>
                <w:szCs w:val="24"/>
              </w:rPr>
              <w:t>处瑕疵</w:t>
            </w:r>
            <w:r>
              <w:rPr>
                <w:kern w:val="0"/>
                <w:sz w:val="24"/>
                <w:szCs w:val="24"/>
              </w:rPr>
              <w:t>：</w:t>
            </w:r>
            <w:r>
              <w:rPr>
                <w:rFonts w:hint="eastAsia"/>
                <w:kern w:val="0"/>
                <w:sz w:val="24"/>
                <w:szCs w:val="24"/>
              </w:rPr>
              <w:t>3</w:t>
            </w:r>
            <w:r>
              <w:rPr>
                <w:kern w:val="0"/>
                <w:sz w:val="24"/>
                <w:szCs w:val="24"/>
              </w:rPr>
              <w:t>分；</w:t>
            </w:r>
          </w:p>
          <w:p w:rsidR="00DC02DB" w:rsidRDefault="008178A3">
            <w:pPr>
              <w:widowControl/>
              <w:adjustRightInd w:val="0"/>
              <w:snapToGrid w:val="0"/>
              <w:rPr>
                <w:kern w:val="0"/>
                <w:sz w:val="24"/>
                <w:szCs w:val="24"/>
              </w:rPr>
            </w:pPr>
            <w:r>
              <w:rPr>
                <w:kern w:val="0"/>
                <w:sz w:val="24"/>
                <w:szCs w:val="24"/>
              </w:rPr>
              <w:t>未提供方案或不满足招标文件要求或内容存在</w:t>
            </w:r>
            <w:r>
              <w:rPr>
                <w:rFonts w:hint="eastAsia"/>
                <w:kern w:val="0"/>
                <w:sz w:val="24"/>
                <w:szCs w:val="24"/>
              </w:rPr>
              <w:t>3</w:t>
            </w:r>
            <w:r>
              <w:rPr>
                <w:rFonts w:hint="eastAsia"/>
                <w:kern w:val="0"/>
                <w:sz w:val="24"/>
                <w:szCs w:val="24"/>
              </w:rPr>
              <w:t>处及以上瑕疵</w:t>
            </w:r>
            <w:r>
              <w:rPr>
                <w:kern w:val="0"/>
                <w:sz w:val="24"/>
                <w:szCs w:val="24"/>
              </w:rPr>
              <w:t>：</w:t>
            </w:r>
            <w:r>
              <w:rPr>
                <w:kern w:val="0"/>
                <w:sz w:val="24"/>
                <w:szCs w:val="24"/>
              </w:rPr>
              <w:t>0</w:t>
            </w:r>
            <w:r>
              <w:rPr>
                <w:kern w:val="0"/>
                <w:sz w:val="24"/>
                <w:szCs w:val="24"/>
              </w:rPr>
              <w:t>分；</w:t>
            </w:r>
          </w:p>
          <w:p w:rsidR="00DC02DB" w:rsidRDefault="008178A3">
            <w:pPr>
              <w:widowControl/>
              <w:snapToGrid w:val="0"/>
              <w:rPr>
                <w:kern w:val="0"/>
                <w:sz w:val="24"/>
                <w:szCs w:val="24"/>
              </w:rPr>
            </w:pPr>
            <w:r>
              <w:rPr>
                <w:rFonts w:hint="eastAsia"/>
                <w:kern w:val="0"/>
                <w:sz w:val="24"/>
                <w:szCs w:val="24"/>
              </w:rPr>
              <w:t>（本项所称“瑕疵”是指内容缺项、不完整或缺少关键点；非专门针对本项目或不适用本项目特性、套用其他项目内容；对同一问题前后表述矛盾；存在逻辑漏洞、科学原理或常识错误；不利于本项目目标的实现、现有技术条件下不可能出现的情形等任意一种情</w:t>
            </w:r>
            <w:r>
              <w:rPr>
                <w:rFonts w:hint="eastAsia"/>
                <w:kern w:val="0"/>
                <w:sz w:val="24"/>
                <w:szCs w:val="24"/>
              </w:rPr>
              <w:lastRenderedPageBreak/>
              <w:t>形）</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lastRenderedPageBreak/>
              <w:t>9</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lastRenderedPageBreak/>
              <w:t>2</w:t>
            </w:r>
          </w:p>
        </w:tc>
        <w:tc>
          <w:tcPr>
            <w:tcW w:w="1655" w:type="dxa"/>
            <w:shd w:val="clear" w:color="auto" w:fill="auto"/>
            <w:vAlign w:val="center"/>
          </w:tcPr>
          <w:p w:rsidR="00DC02DB" w:rsidRDefault="008178A3">
            <w:pPr>
              <w:widowControl/>
              <w:snapToGrid w:val="0"/>
              <w:jc w:val="center"/>
              <w:rPr>
                <w:kern w:val="0"/>
                <w:sz w:val="24"/>
                <w:szCs w:val="24"/>
              </w:rPr>
            </w:pPr>
            <w:r>
              <w:rPr>
                <w:rFonts w:hint="eastAsia"/>
                <w:sz w:val="24"/>
              </w:rPr>
              <w:t>安装实施方案评价</w:t>
            </w:r>
          </w:p>
        </w:tc>
        <w:tc>
          <w:tcPr>
            <w:tcW w:w="7087" w:type="dxa"/>
            <w:shd w:val="clear" w:color="auto" w:fill="auto"/>
            <w:vAlign w:val="center"/>
          </w:tcPr>
          <w:p w:rsidR="00DC02DB" w:rsidRDefault="008178A3">
            <w:pPr>
              <w:widowControl/>
              <w:snapToGrid w:val="0"/>
              <w:rPr>
                <w:kern w:val="0"/>
                <w:sz w:val="24"/>
                <w:szCs w:val="24"/>
              </w:rPr>
            </w:pPr>
            <w:r>
              <w:rPr>
                <w:rFonts w:hint="eastAsia"/>
                <w:kern w:val="0"/>
                <w:sz w:val="24"/>
                <w:szCs w:val="24"/>
              </w:rPr>
              <w:t>至少包含人员安排、进度计划、安装方法、施工安全保障措施等</w:t>
            </w:r>
          </w:p>
          <w:p w:rsidR="00DC02DB" w:rsidRDefault="008178A3">
            <w:pPr>
              <w:widowControl/>
              <w:adjustRightInd w:val="0"/>
              <w:snapToGrid w:val="0"/>
              <w:rPr>
                <w:kern w:val="0"/>
                <w:sz w:val="24"/>
                <w:szCs w:val="24"/>
              </w:rPr>
            </w:pPr>
            <w:r>
              <w:rPr>
                <w:rFonts w:hint="eastAsia"/>
                <w:kern w:val="0"/>
                <w:sz w:val="24"/>
                <w:szCs w:val="24"/>
              </w:rPr>
              <w:t>满足</w:t>
            </w:r>
            <w:r>
              <w:rPr>
                <w:kern w:val="0"/>
                <w:sz w:val="24"/>
                <w:szCs w:val="24"/>
              </w:rPr>
              <w:t>招标文件要求，无瑕疵：</w:t>
            </w:r>
            <w:r>
              <w:rPr>
                <w:rFonts w:hint="eastAsia"/>
                <w:kern w:val="0"/>
                <w:sz w:val="24"/>
                <w:szCs w:val="24"/>
              </w:rPr>
              <w:t>6</w:t>
            </w:r>
            <w:r>
              <w:rPr>
                <w:kern w:val="0"/>
                <w:sz w:val="24"/>
                <w:szCs w:val="24"/>
              </w:rPr>
              <w:t>分；</w:t>
            </w:r>
          </w:p>
          <w:p w:rsidR="00DC02DB" w:rsidRDefault="008178A3">
            <w:pPr>
              <w:widowControl/>
              <w:adjustRightInd w:val="0"/>
              <w:snapToGrid w:val="0"/>
              <w:rPr>
                <w:kern w:val="0"/>
                <w:sz w:val="24"/>
                <w:szCs w:val="24"/>
              </w:rPr>
            </w:pPr>
            <w:r>
              <w:rPr>
                <w:rFonts w:hint="eastAsia"/>
                <w:kern w:val="0"/>
                <w:sz w:val="24"/>
                <w:szCs w:val="24"/>
              </w:rPr>
              <w:t>方案</w:t>
            </w:r>
            <w:r>
              <w:rPr>
                <w:kern w:val="0"/>
                <w:sz w:val="24"/>
                <w:szCs w:val="24"/>
              </w:rPr>
              <w:t>内容存在</w:t>
            </w:r>
            <w:r>
              <w:rPr>
                <w:rFonts w:hint="eastAsia"/>
                <w:kern w:val="0"/>
                <w:sz w:val="24"/>
                <w:szCs w:val="24"/>
              </w:rPr>
              <w:t>1</w:t>
            </w:r>
            <w:r>
              <w:rPr>
                <w:rFonts w:hint="eastAsia"/>
                <w:kern w:val="0"/>
                <w:sz w:val="24"/>
                <w:szCs w:val="24"/>
              </w:rPr>
              <w:t>处瑕疵</w:t>
            </w:r>
            <w:r>
              <w:rPr>
                <w:kern w:val="0"/>
                <w:sz w:val="24"/>
                <w:szCs w:val="24"/>
              </w:rPr>
              <w:t>：</w:t>
            </w:r>
            <w:r>
              <w:rPr>
                <w:rFonts w:hint="eastAsia"/>
                <w:kern w:val="0"/>
                <w:sz w:val="24"/>
                <w:szCs w:val="24"/>
              </w:rPr>
              <w:t>4</w:t>
            </w:r>
            <w:r>
              <w:rPr>
                <w:kern w:val="0"/>
                <w:sz w:val="24"/>
                <w:szCs w:val="24"/>
              </w:rPr>
              <w:t>分；</w:t>
            </w:r>
          </w:p>
          <w:p w:rsidR="00DC02DB" w:rsidRDefault="008178A3">
            <w:pPr>
              <w:widowControl/>
              <w:adjustRightInd w:val="0"/>
              <w:snapToGrid w:val="0"/>
              <w:rPr>
                <w:kern w:val="0"/>
                <w:sz w:val="24"/>
                <w:szCs w:val="24"/>
              </w:rPr>
            </w:pPr>
            <w:r>
              <w:rPr>
                <w:rFonts w:hint="eastAsia"/>
                <w:kern w:val="0"/>
                <w:sz w:val="24"/>
                <w:szCs w:val="24"/>
              </w:rPr>
              <w:t>方案</w:t>
            </w:r>
            <w:r>
              <w:rPr>
                <w:kern w:val="0"/>
                <w:sz w:val="24"/>
                <w:szCs w:val="24"/>
              </w:rPr>
              <w:t>内容存在</w:t>
            </w:r>
            <w:r>
              <w:rPr>
                <w:rFonts w:hint="eastAsia"/>
                <w:kern w:val="0"/>
                <w:sz w:val="24"/>
                <w:szCs w:val="24"/>
              </w:rPr>
              <w:t>2</w:t>
            </w:r>
            <w:r>
              <w:rPr>
                <w:rFonts w:hint="eastAsia"/>
                <w:kern w:val="0"/>
                <w:sz w:val="24"/>
                <w:szCs w:val="24"/>
              </w:rPr>
              <w:t>处瑕疵</w:t>
            </w:r>
            <w:r>
              <w:rPr>
                <w:kern w:val="0"/>
                <w:sz w:val="24"/>
                <w:szCs w:val="24"/>
              </w:rPr>
              <w:t>：</w:t>
            </w:r>
            <w:r>
              <w:rPr>
                <w:rFonts w:hint="eastAsia"/>
                <w:kern w:val="0"/>
                <w:sz w:val="24"/>
                <w:szCs w:val="24"/>
              </w:rPr>
              <w:t>2</w:t>
            </w:r>
            <w:r>
              <w:rPr>
                <w:kern w:val="0"/>
                <w:sz w:val="24"/>
                <w:szCs w:val="24"/>
              </w:rPr>
              <w:t>分；</w:t>
            </w:r>
          </w:p>
          <w:p w:rsidR="00DC02DB" w:rsidRDefault="008178A3">
            <w:pPr>
              <w:widowControl/>
              <w:adjustRightInd w:val="0"/>
              <w:snapToGrid w:val="0"/>
              <w:rPr>
                <w:kern w:val="0"/>
                <w:sz w:val="24"/>
                <w:szCs w:val="24"/>
              </w:rPr>
            </w:pPr>
            <w:r>
              <w:rPr>
                <w:kern w:val="0"/>
                <w:sz w:val="24"/>
                <w:szCs w:val="24"/>
              </w:rPr>
              <w:t>未提供方案或不满足招标文件要求或内容存在</w:t>
            </w:r>
            <w:r>
              <w:rPr>
                <w:rFonts w:hint="eastAsia"/>
                <w:kern w:val="0"/>
                <w:sz w:val="24"/>
                <w:szCs w:val="24"/>
              </w:rPr>
              <w:t>3</w:t>
            </w:r>
            <w:r>
              <w:rPr>
                <w:rFonts w:hint="eastAsia"/>
                <w:kern w:val="0"/>
                <w:sz w:val="24"/>
                <w:szCs w:val="24"/>
              </w:rPr>
              <w:t>处及以上瑕疵</w:t>
            </w:r>
            <w:r>
              <w:rPr>
                <w:kern w:val="0"/>
                <w:sz w:val="24"/>
                <w:szCs w:val="24"/>
              </w:rPr>
              <w:t>：</w:t>
            </w:r>
            <w:r>
              <w:rPr>
                <w:kern w:val="0"/>
                <w:sz w:val="24"/>
                <w:szCs w:val="24"/>
              </w:rPr>
              <w:t>0</w:t>
            </w:r>
            <w:r>
              <w:rPr>
                <w:kern w:val="0"/>
                <w:sz w:val="24"/>
                <w:szCs w:val="24"/>
              </w:rPr>
              <w:t>分；</w:t>
            </w:r>
          </w:p>
          <w:p w:rsidR="00DC02DB" w:rsidRDefault="008178A3">
            <w:pPr>
              <w:widowControl/>
              <w:snapToGrid w:val="0"/>
              <w:rPr>
                <w:kern w:val="0"/>
                <w:sz w:val="24"/>
                <w:szCs w:val="24"/>
              </w:rPr>
            </w:pPr>
            <w:r>
              <w:rPr>
                <w:rFonts w:hint="eastAsia"/>
                <w:kern w:val="0"/>
                <w:sz w:val="24"/>
                <w:szCs w:val="24"/>
              </w:rPr>
              <w:t>（本项所称“瑕疵”是指内容缺项、不完整或缺少关键点；非专门针对本项目或不适用本项目特性、套用其他项目内容；对同一问题前后表述矛盾；存在逻辑漏洞、科学原理或常识错误；不利于本项目目标的实现、现有技术条件下不可能出现的情形等任意一种情形）</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6</w:t>
            </w:r>
          </w:p>
        </w:tc>
      </w:tr>
      <w:tr w:rsidR="00DC02DB">
        <w:trPr>
          <w:jc w:val="center"/>
        </w:trPr>
        <w:tc>
          <w:tcPr>
            <w:tcW w:w="508" w:type="dxa"/>
            <w:shd w:val="clear" w:color="auto" w:fill="auto"/>
            <w:noWrap/>
            <w:vAlign w:val="center"/>
          </w:tcPr>
          <w:p w:rsidR="00DC02DB" w:rsidRDefault="008178A3">
            <w:pPr>
              <w:widowControl/>
              <w:snapToGrid w:val="0"/>
              <w:jc w:val="center"/>
              <w:rPr>
                <w:kern w:val="0"/>
                <w:sz w:val="24"/>
                <w:szCs w:val="24"/>
              </w:rPr>
            </w:pPr>
            <w:r>
              <w:rPr>
                <w:rFonts w:hint="eastAsia"/>
                <w:kern w:val="0"/>
                <w:sz w:val="24"/>
                <w:szCs w:val="24"/>
              </w:rPr>
              <w:t>3</w:t>
            </w:r>
          </w:p>
        </w:tc>
        <w:tc>
          <w:tcPr>
            <w:tcW w:w="1655" w:type="dxa"/>
            <w:shd w:val="clear" w:color="auto" w:fill="auto"/>
            <w:vAlign w:val="center"/>
          </w:tcPr>
          <w:p w:rsidR="00DC02DB" w:rsidRDefault="008178A3">
            <w:pPr>
              <w:widowControl/>
              <w:snapToGrid w:val="0"/>
              <w:jc w:val="center"/>
              <w:rPr>
                <w:sz w:val="24"/>
              </w:rPr>
            </w:pPr>
            <w:r>
              <w:rPr>
                <w:rFonts w:hint="eastAsia"/>
                <w:sz w:val="24"/>
              </w:rPr>
              <w:t>售后服务方案评价</w:t>
            </w:r>
          </w:p>
        </w:tc>
        <w:tc>
          <w:tcPr>
            <w:tcW w:w="7087" w:type="dxa"/>
            <w:shd w:val="clear" w:color="auto" w:fill="auto"/>
            <w:vAlign w:val="center"/>
          </w:tcPr>
          <w:p w:rsidR="00DC02DB" w:rsidRDefault="008178A3">
            <w:pPr>
              <w:widowControl/>
              <w:snapToGrid w:val="0"/>
              <w:rPr>
                <w:kern w:val="0"/>
                <w:sz w:val="24"/>
                <w:szCs w:val="24"/>
              </w:rPr>
            </w:pPr>
            <w:r>
              <w:rPr>
                <w:rFonts w:hint="eastAsia"/>
                <w:kern w:val="0"/>
                <w:sz w:val="24"/>
                <w:szCs w:val="24"/>
              </w:rPr>
              <w:t>至少包含制造商服务承诺、投标人服务承诺、免费保修期时间、服务响应时间、培训方案等</w:t>
            </w:r>
          </w:p>
          <w:p w:rsidR="00DC02DB" w:rsidRDefault="008178A3">
            <w:pPr>
              <w:widowControl/>
              <w:adjustRightInd w:val="0"/>
              <w:snapToGrid w:val="0"/>
              <w:rPr>
                <w:kern w:val="0"/>
                <w:sz w:val="24"/>
                <w:szCs w:val="24"/>
              </w:rPr>
            </w:pPr>
            <w:r>
              <w:rPr>
                <w:rFonts w:hint="eastAsia"/>
                <w:kern w:val="0"/>
                <w:sz w:val="24"/>
                <w:szCs w:val="24"/>
              </w:rPr>
              <w:t>满足</w:t>
            </w:r>
            <w:r>
              <w:rPr>
                <w:kern w:val="0"/>
                <w:sz w:val="24"/>
                <w:szCs w:val="24"/>
              </w:rPr>
              <w:t>招标文件要求，无瑕疵：</w:t>
            </w:r>
            <w:r>
              <w:rPr>
                <w:rFonts w:hint="eastAsia"/>
                <w:kern w:val="0"/>
                <w:sz w:val="24"/>
                <w:szCs w:val="24"/>
              </w:rPr>
              <w:t>6</w:t>
            </w:r>
            <w:r>
              <w:rPr>
                <w:kern w:val="0"/>
                <w:sz w:val="24"/>
                <w:szCs w:val="24"/>
              </w:rPr>
              <w:t>分；</w:t>
            </w:r>
          </w:p>
          <w:p w:rsidR="00DC02DB" w:rsidRDefault="008178A3">
            <w:pPr>
              <w:widowControl/>
              <w:adjustRightInd w:val="0"/>
              <w:snapToGrid w:val="0"/>
              <w:rPr>
                <w:kern w:val="0"/>
                <w:sz w:val="24"/>
                <w:szCs w:val="24"/>
              </w:rPr>
            </w:pPr>
            <w:r>
              <w:rPr>
                <w:rFonts w:hint="eastAsia"/>
                <w:kern w:val="0"/>
                <w:sz w:val="24"/>
                <w:szCs w:val="24"/>
              </w:rPr>
              <w:t>方案</w:t>
            </w:r>
            <w:r>
              <w:rPr>
                <w:kern w:val="0"/>
                <w:sz w:val="24"/>
                <w:szCs w:val="24"/>
              </w:rPr>
              <w:t>内容存在</w:t>
            </w:r>
            <w:r>
              <w:rPr>
                <w:rFonts w:hint="eastAsia"/>
                <w:kern w:val="0"/>
                <w:sz w:val="24"/>
                <w:szCs w:val="24"/>
              </w:rPr>
              <w:t>1</w:t>
            </w:r>
            <w:r>
              <w:rPr>
                <w:rFonts w:hint="eastAsia"/>
                <w:kern w:val="0"/>
                <w:sz w:val="24"/>
                <w:szCs w:val="24"/>
              </w:rPr>
              <w:t>处瑕疵</w:t>
            </w:r>
            <w:r>
              <w:rPr>
                <w:kern w:val="0"/>
                <w:sz w:val="24"/>
                <w:szCs w:val="24"/>
              </w:rPr>
              <w:t>：</w:t>
            </w:r>
            <w:r>
              <w:rPr>
                <w:rFonts w:hint="eastAsia"/>
                <w:kern w:val="0"/>
                <w:sz w:val="24"/>
                <w:szCs w:val="24"/>
              </w:rPr>
              <w:t>4</w:t>
            </w:r>
            <w:r>
              <w:rPr>
                <w:kern w:val="0"/>
                <w:sz w:val="24"/>
                <w:szCs w:val="24"/>
              </w:rPr>
              <w:t>分；</w:t>
            </w:r>
          </w:p>
          <w:p w:rsidR="00DC02DB" w:rsidRDefault="008178A3">
            <w:pPr>
              <w:widowControl/>
              <w:adjustRightInd w:val="0"/>
              <w:snapToGrid w:val="0"/>
              <w:rPr>
                <w:kern w:val="0"/>
                <w:sz w:val="24"/>
                <w:szCs w:val="24"/>
              </w:rPr>
            </w:pPr>
            <w:r>
              <w:rPr>
                <w:rFonts w:hint="eastAsia"/>
                <w:kern w:val="0"/>
                <w:sz w:val="24"/>
                <w:szCs w:val="24"/>
              </w:rPr>
              <w:t>方案</w:t>
            </w:r>
            <w:r>
              <w:rPr>
                <w:kern w:val="0"/>
                <w:sz w:val="24"/>
                <w:szCs w:val="24"/>
              </w:rPr>
              <w:t>内容存在</w:t>
            </w:r>
            <w:r>
              <w:rPr>
                <w:rFonts w:hint="eastAsia"/>
                <w:kern w:val="0"/>
                <w:sz w:val="24"/>
                <w:szCs w:val="24"/>
              </w:rPr>
              <w:t>2</w:t>
            </w:r>
            <w:r>
              <w:rPr>
                <w:rFonts w:hint="eastAsia"/>
                <w:kern w:val="0"/>
                <w:sz w:val="24"/>
                <w:szCs w:val="24"/>
              </w:rPr>
              <w:t>处瑕疵</w:t>
            </w:r>
            <w:r>
              <w:rPr>
                <w:kern w:val="0"/>
                <w:sz w:val="24"/>
                <w:szCs w:val="24"/>
              </w:rPr>
              <w:t>：</w:t>
            </w:r>
            <w:r>
              <w:rPr>
                <w:rFonts w:hint="eastAsia"/>
                <w:kern w:val="0"/>
                <w:sz w:val="24"/>
                <w:szCs w:val="24"/>
              </w:rPr>
              <w:t>2</w:t>
            </w:r>
            <w:r>
              <w:rPr>
                <w:kern w:val="0"/>
                <w:sz w:val="24"/>
                <w:szCs w:val="24"/>
              </w:rPr>
              <w:t>分；</w:t>
            </w:r>
          </w:p>
          <w:p w:rsidR="00DC02DB" w:rsidRDefault="008178A3">
            <w:pPr>
              <w:widowControl/>
              <w:adjustRightInd w:val="0"/>
              <w:snapToGrid w:val="0"/>
              <w:rPr>
                <w:kern w:val="0"/>
                <w:sz w:val="24"/>
                <w:szCs w:val="24"/>
              </w:rPr>
            </w:pPr>
            <w:r>
              <w:rPr>
                <w:kern w:val="0"/>
                <w:sz w:val="24"/>
                <w:szCs w:val="24"/>
              </w:rPr>
              <w:t>未提供方案或不满足招标文件要求或内容存在</w:t>
            </w:r>
            <w:r>
              <w:rPr>
                <w:rFonts w:hint="eastAsia"/>
                <w:kern w:val="0"/>
                <w:sz w:val="24"/>
                <w:szCs w:val="24"/>
              </w:rPr>
              <w:t>3</w:t>
            </w:r>
            <w:r>
              <w:rPr>
                <w:rFonts w:hint="eastAsia"/>
                <w:kern w:val="0"/>
                <w:sz w:val="24"/>
                <w:szCs w:val="24"/>
              </w:rPr>
              <w:t>处及以上瑕疵</w:t>
            </w:r>
            <w:r>
              <w:rPr>
                <w:kern w:val="0"/>
                <w:sz w:val="24"/>
                <w:szCs w:val="24"/>
              </w:rPr>
              <w:t>：</w:t>
            </w:r>
            <w:r>
              <w:rPr>
                <w:kern w:val="0"/>
                <w:sz w:val="24"/>
                <w:szCs w:val="24"/>
              </w:rPr>
              <w:t>0</w:t>
            </w:r>
            <w:r>
              <w:rPr>
                <w:kern w:val="0"/>
                <w:sz w:val="24"/>
                <w:szCs w:val="24"/>
              </w:rPr>
              <w:t>分；</w:t>
            </w:r>
          </w:p>
          <w:p w:rsidR="00DC02DB" w:rsidRDefault="008178A3">
            <w:pPr>
              <w:widowControl/>
              <w:snapToGrid w:val="0"/>
              <w:rPr>
                <w:kern w:val="0"/>
                <w:sz w:val="24"/>
                <w:szCs w:val="24"/>
              </w:rPr>
            </w:pPr>
            <w:r>
              <w:rPr>
                <w:rFonts w:hint="eastAsia"/>
                <w:kern w:val="0"/>
                <w:sz w:val="24"/>
                <w:szCs w:val="24"/>
              </w:rPr>
              <w:t>（本项所称“瑕疵”是指内容缺项、不完整或缺少关键点；非专门针对本项目或不适用本项目特性、套用其他项目内容；对同一问题前后表述矛盾；存在逻辑漏洞、科学原理或常识错误；不利于本项目目标的实现、现有技术条件下不可能出现的情形等任意一种情形）</w:t>
            </w:r>
          </w:p>
        </w:tc>
        <w:tc>
          <w:tcPr>
            <w:tcW w:w="1010" w:type="dxa"/>
            <w:shd w:val="clear" w:color="auto" w:fill="auto"/>
            <w:vAlign w:val="center"/>
          </w:tcPr>
          <w:p w:rsidR="00DC02DB" w:rsidRDefault="008178A3">
            <w:pPr>
              <w:widowControl/>
              <w:snapToGrid w:val="0"/>
              <w:jc w:val="center"/>
              <w:rPr>
                <w:kern w:val="0"/>
                <w:sz w:val="24"/>
                <w:szCs w:val="24"/>
              </w:rPr>
            </w:pPr>
            <w:r>
              <w:rPr>
                <w:rFonts w:hint="eastAsia"/>
                <w:kern w:val="0"/>
                <w:sz w:val="24"/>
                <w:szCs w:val="24"/>
              </w:rPr>
              <w:t>6</w:t>
            </w:r>
          </w:p>
        </w:tc>
      </w:tr>
    </w:tbl>
    <w:p w:rsidR="00DC02DB" w:rsidRDefault="008178A3">
      <w:pPr>
        <w:spacing w:line="360" w:lineRule="auto"/>
        <w:ind w:firstLineChars="200" w:firstLine="480"/>
        <w:outlineLvl w:val="0"/>
        <w:rPr>
          <w:sz w:val="24"/>
        </w:rPr>
      </w:pPr>
      <w:r>
        <w:rPr>
          <w:rFonts w:hint="eastAsia"/>
          <w:sz w:val="24"/>
        </w:rPr>
        <w:t>五、投标文件内容要求</w:t>
      </w:r>
    </w:p>
    <w:p w:rsidR="00DC02DB" w:rsidRDefault="008178A3">
      <w:pPr>
        <w:spacing w:line="360" w:lineRule="auto"/>
        <w:ind w:firstLineChars="200" w:firstLine="480"/>
        <w:outlineLvl w:val="0"/>
        <w:rPr>
          <w:sz w:val="24"/>
        </w:rPr>
      </w:pPr>
      <w:r>
        <w:rPr>
          <w:rFonts w:hint="eastAsia"/>
          <w:sz w:val="24"/>
        </w:rPr>
        <w:t>（一）</w:t>
      </w:r>
      <w:r>
        <w:rPr>
          <w:sz w:val="24"/>
        </w:rPr>
        <w:t>投标人须按照《投标须知》</w:t>
      </w:r>
      <w:r>
        <w:rPr>
          <w:sz w:val="24"/>
        </w:rPr>
        <w:t xml:space="preserve">“C </w:t>
      </w:r>
      <w:r>
        <w:rPr>
          <w:sz w:val="24"/>
        </w:rPr>
        <w:t>投标文件的编制</w:t>
      </w:r>
      <w:r>
        <w:rPr>
          <w:sz w:val="24"/>
        </w:rPr>
        <w:t>”</w:t>
      </w:r>
      <w:r>
        <w:rPr>
          <w:sz w:val="24"/>
        </w:rPr>
        <w:t>中的相关要求编制投标文件</w:t>
      </w:r>
      <w:r>
        <w:rPr>
          <w:rFonts w:hint="eastAsia"/>
          <w:sz w:val="24"/>
        </w:rPr>
        <w:t>。</w:t>
      </w:r>
    </w:p>
    <w:p w:rsidR="00DC02DB" w:rsidRDefault="008178A3">
      <w:pPr>
        <w:spacing w:line="360" w:lineRule="auto"/>
        <w:ind w:firstLineChars="200" w:firstLine="480"/>
        <w:outlineLvl w:val="0"/>
        <w:rPr>
          <w:sz w:val="24"/>
        </w:rPr>
      </w:pPr>
      <w:r>
        <w:rPr>
          <w:rFonts w:hint="eastAsia"/>
          <w:sz w:val="24"/>
        </w:rPr>
        <w:t>（二）</w:t>
      </w:r>
      <w:r>
        <w:rPr>
          <w:sz w:val="24"/>
        </w:rPr>
        <w:t>投标文件</w:t>
      </w:r>
      <w:r>
        <w:rPr>
          <w:rFonts w:hint="eastAsia"/>
          <w:sz w:val="24"/>
        </w:rPr>
        <w:t>格式参照第五部分“投标文件格式”。</w:t>
      </w:r>
      <w:r>
        <w:rPr>
          <w:sz w:val="24"/>
          <w:u w:val="single"/>
        </w:rPr>
        <w:br w:type="page"/>
      </w:r>
    </w:p>
    <w:p w:rsidR="00DC02DB" w:rsidRDefault="008178A3">
      <w:pPr>
        <w:pStyle w:val="ab"/>
        <w:rPr>
          <w:rFonts w:ascii="Times New Roman" w:hAnsi="Times New Roman"/>
        </w:rPr>
      </w:pPr>
      <w:r>
        <w:rPr>
          <w:rFonts w:ascii="Times New Roman" w:hAnsi="Times New Roman" w:hint="eastAsia"/>
        </w:rPr>
        <w:lastRenderedPageBreak/>
        <w:t>第三部分</w:t>
      </w:r>
      <w:r>
        <w:rPr>
          <w:rFonts w:ascii="Times New Roman" w:hAnsi="Times New Roman" w:hint="eastAsia"/>
        </w:rPr>
        <w:t xml:space="preserve">  </w:t>
      </w:r>
      <w:r>
        <w:rPr>
          <w:rFonts w:ascii="Times New Roman" w:hAnsi="Times New Roman" w:hint="eastAsia"/>
        </w:rPr>
        <w:t>投标须知</w:t>
      </w:r>
    </w:p>
    <w:p w:rsidR="00DC02DB" w:rsidRDefault="008178A3">
      <w:pPr>
        <w:pStyle w:val="Default"/>
        <w:spacing w:line="360" w:lineRule="auto"/>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A  </w:t>
      </w:r>
      <w:r>
        <w:rPr>
          <w:rFonts w:ascii="Times New Roman" w:eastAsia="宋体" w:hAnsi="Times New Roman" w:cs="Times New Roman" w:hint="eastAsia"/>
          <w:color w:val="auto"/>
        </w:rPr>
        <w:t>说明</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 </w:t>
      </w:r>
      <w:r>
        <w:rPr>
          <w:rFonts w:ascii="Times New Roman" w:eastAsia="宋体" w:hAnsi="Times New Roman" w:cs="Times New Roman" w:hint="eastAsia"/>
          <w:color w:val="auto"/>
        </w:rPr>
        <w:t>概述</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 </w:t>
      </w:r>
      <w:r>
        <w:rPr>
          <w:rFonts w:ascii="Times New Roman" w:eastAsia="宋体" w:hAnsi="Times New Roman" w:cs="Times New Roman" w:hint="eastAsia"/>
          <w:color w:val="auto"/>
        </w:rPr>
        <w:t>根据《中华人民共和国政府采购法》、《中华人民共和国政府采购法实施条例》等有关法律、法规和规章的规定，本采购项目已具备招标条件。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 </w:t>
      </w:r>
      <w:r>
        <w:rPr>
          <w:rFonts w:ascii="Times New Roman" w:eastAsia="宋体" w:hAnsi="Times New Roman" w:cs="Times New Roman" w:hint="eastAsia"/>
          <w:color w:val="auto"/>
        </w:rPr>
        <w:t>本招标文件仅适用于投标邀请函中所叙述项目货物和服务的采购。</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 </w:t>
      </w:r>
      <w:r>
        <w:rPr>
          <w:rFonts w:ascii="Times New Roman" w:eastAsia="宋体" w:hAnsi="Times New Roman" w:cs="Times New Roman" w:hint="eastAsia"/>
          <w:color w:val="auto"/>
        </w:rPr>
        <w:t>参与招标投标活动的所有各方，对在参与招标投标过程中获悉的国家、商业和技术秘密以及其它依法应当保密的内容，均负有保密义务，违者应对由此造成的后果承担全部法律责任。</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定义</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 </w:t>
      </w:r>
      <w:r>
        <w:rPr>
          <w:rFonts w:ascii="Times New Roman" w:eastAsia="宋体" w:hAnsi="Times New Roman" w:cs="Times New Roman" w:hint="eastAsia"/>
          <w:color w:val="auto"/>
        </w:rPr>
        <w:t>“采购人”系指本次招标活动的采购单位。“采购代理机构”系指组织本次招标活动的机构，即“天津市政府采购中心”。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2.2 </w:t>
      </w:r>
      <w:r>
        <w:rPr>
          <w:rFonts w:ascii="Times New Roman" w:eastAsia="宋体" w:hAnsi="Times New Roman" w:cs="Times New Roman" w:hint="eastAsia"/>
          <w:color w:val="auto"/>
        </w:rPr>
        <w:t>“投标人</w:t>
      </w:r>
      <w:r>
        <w:rPr>
          <w:rFonts w:ascii="Times New Roman" w:eastAsia="宋体" w:hAnsi="Times New Roman" w:cs="Times New Roman" w:hint="eastAsia"/>
          <w:color w:val="auto"/>
        </w:rPr>
        <w:t>”系指响应招标、参加投标竞争的法人、其他组织或者自然人。</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2.3 </w:t>
      </w:r>
      <w:r>
        <w:rPr>
          <w:rFonts w:ascii="Times New Roman" w:eastAsia="宋体" w:hAnsi="Times New Roman" w:cs="Times New Roman" w:hint="eastAsia"/>
          <w:color w:val="auto"/>
        </w:rPr>
        <w:t>“货物”系指投标人按招标文件规定，须向采购人提供的各种形态和种类的物品（包括原材料、燃料、设备、产品等）、备品备件、工具、手册及其它有关技术资料和材料。</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2.4 </w:t>
      </w:r>
      <w:r>
        <w:rPr>
          <w:rFonts w:ascii="Times New Roman" w:eastAsia="宋体" w:hAnsi="Times New Roman" w:cs="Times New Roman" w:hint="eastAsia"/>
          <w:color w:val="auto"/>
        </w:rPr>
        <w:t>“服务”系指招标文件规定投标人须承担的运输、安装、调试、技术协助、校准、培训、维修以及其它类似的义务。</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 </w:t>
      </w:r>
      <w:r>
        <w:rPr>
          <w:rFonts w:ascii="Times New Roman" w:eastAsia="宋体" w:hAnsi="Times New Roman" w:cs="Times New Roman" w:hint="eastAsia"/>
          <w:color w:val="auto"/>
        </w:rPr>
        <w:t>解释权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 </w:t>
      </w:r>
      <w:r>
        <w:rPr>
          <w:rFonts w:ascii="Times New Roman" w:eastAsia="宋体" w:hAnsi="Times New Roman" w:cs="Times New Roman" w:hint="eastAsia"/>
          <w:color w:val="auto"/>
        </w:rPr>
        <w:t>本次招投标的最终解释权归为采购人、采购代理机构。</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 </w:t>
      </w:r>
      <w:r>
        <w:rPr>
          <w:rFonts w:ascii="Times New Roman" w:eastAsia="宋体" w:hAnsi="Times New Roman" w:cs="Times New Roman" w:hint="eastAsia"/>
          <w:color w:val="auto"/>
        </w:rPr>
        <w:t>本文件未作须知明示，而又有相关法律、法规规定的，采购人、采购代理机构将对此解释为依据有关法律、法规的</w:t>
      </w:r>
      <w:r>
        <w:rPr>
          <w:rFonts w:ascii="Times New Roman" w:eastAsia="宋体" w:hAnsi="Times New Roman" w:cs="Times New Roman" w:hint="eastAsia"/>
          <w:color w:val="auto"/>
        </w:rPr>
        <w:t>规定。</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4. </w:t>
      </w:r>
      <w:r>
        <w:rPr>
          <w:rFonts w:ascii="Times New Roman" w:eastAsia="宋体" w:hAnsi="Times New Roman" w:cs="Times New Roman" w:hint="eastAsia"/>
          <w:color w:val="auto"/>
        </w:rPr>
        <w:t>合格的投标人</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4.1 </w:t>
      </w:r>
      <w:r>
        <w:rPr>
          <w:rFonts w:ascii="Times New Roman" w:eastAsia="宋体" w:hAnsi="Times New Roman" w:cs="Times New Roman" w:hint="eastAsia"/>
          <w:color w:val="auto"/>
        </w:rPr>
        <w:t>符合《中华人民共和国政府采购法》第二十二条供应商参加政府采购活动应当具备的条件及其他有关法律、法规关于供应商的有关规定，有能力提供招标采购货物及服务的供应商。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4.2 </w:t>
      </w:r>
      <w:r>
        <w:rPr>
          <w:rFonts w:ascii="Times New Roman" w:eastAsia="宋体" w:hAnsi="Times New Roman" w:cs="Times New Roman" w:hint="eastAsia"/>
          <w:color w:val="auto"/>
        </w:rPr>
        <w:t>符合《投标邀请函》中关于供应商资格要求（实质性要求）的规定。</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4.3 </w:t>
      </w:r>
      <w:r>
        <w:rPr>
          <w:rFonts w:ascii="Times New Roman" w:eastAsia="宋体" w:hAnsi="Times New Roman" w:cs="Times New Roman" w:hint="eastAsia"/>
          <w:color w:val="auto"/>
        </w:rPr>
        <w:t>关于联合体投标</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若《投标邀请函》接受联合体投标的：</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lastRenderedPageBreak/>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）两个以上的自然人、法人或者其他组织可以组成一个联合体，以一个供应商的身份共同参加政府采购。</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）联合体各方均应当符合《政府采购法》第二十二条第一款规定的条件，根据采购项目的特殊要</w:t>
      </w:r>
      <w:r>
        <w:rPr>
          <w:rFonts w:ascii="Times New Roman" w:eastAsia="宋体" w:hAnsi="Times New Roman" w:cs="Times New Roman" w:hint="eastAsia"/>
          <w:color w:val="auto"/>
        </w:rPr>
        <w:t>求规定投标人特定条件的，联合体各方中至少应当有一方符合《投标邀请函》规定的供应商资格条件（实质性要求）。</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）联合体各方之间应当签订共同投标协议并在投标文件内提交，明确约定联合体主体及联合体各方承担的工作和相应的责任。联合体各方签订共同投标协议后，</w:t>
      </w:r>
      <w:r>
        <w:rPr>
          <w:rFonts w:ascii="Times New Roman" w:eastAsia="宋体" w:hAnsi="Times New Roman" w:cs="Times New Roman"/>
          <w:color w:val="auto"/>
        </w:rPr>
        <w:t>不得再以自己名义单独在</w:t>
      </w:r>
      <w:r>
        <w:rPr>
          <w:rFonts w:ascii="Times New Roman" w:eastAsia="宋体" w:hAnsi="Times New Roman" w:cs="Times New Roman" w:hint="eastAsia"/>
          <w:color w:val="auto"/>
        </w:rPr>
        <w:t>同一合同项下</w:t>
      </w:r>
      <w:r>
        <w:rPr>
          <w:rFonts w:ascii="Times New Roman" w:eastAsia="宋体" w:hAnsi="Times New Roman" w:cs="Times New Roman"/>
          <w:color w:val="auto"/>
        </w:rPr>
        <w:t>投标，也不得组成新的联合体参加同一</w:t>
      </w:r>
      <w:r>
        <w:rPr>
          <w:rFonts w:ascii="Times New Roman" w:eastAsia="宋体" w:hAnsi="Times New Roman" w:cs="Times New Roman" w:hint="eastAsia"/>
          <w:color w:val="auto"/>
        </w:rPr>
        <w:t>合同</w:t>
      </w:r>
      <w:r>
        <w:rPr>
          <w:rFonts w:ascii="Times New Roman" w:eastAsia="宋体" w:hAnsi="Times New Roman" w:cs="Times New Roman"/>
          <w:color w:val="auto"/>
        </w:rPr>
        <w:t>项下的投标。</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）下载招标文件</w:t>
      </w:r>
      <w:r>
        <w:rPr>
          <w:rFonts w:ascii="Times New Roman" w:eastAsia="宋体" w:hAnsi="Times New Roman" w:cs="Times New Roman"/>
          <w:color w:val="auto"/>
        </w:rPr>
        <w:t>时，应以联合体协议中确定的主体方名义</w:t>
      </w:r>
      <w:r>
        <w:rPr>
          <w:rFonts w:ascii="Times New Roman" w:eastAsia="宋体" w:hAnsi="Times New Roman" w:cs="Times New Roman" w:hint="eastAsia"/>
          <w:color w:val="auto"/>
        </w:rPr>
        <w:t>下载</w:t>
      </w:r>
      <w:r>
        <w:rPr>
          <w:rFonts w:ascii="Times New Roman" w:eastAsia="宋体" w:hAnsi="Times New Roman" w:cs="Times New Roman"/>
          <w:color w:val="auto"/>
        </w:rPr>
        <w:t>。</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）联合体投标的，应以主体方名义提交投标保证金（如有），对联合体各方均具有约束力。</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由同一专业的单位组成的联合体，按照同一项资质等级较低的单位确定资质等级。业绩等有关打分内容根据共同投标协议约定的各方承担的工作和相应责任，确定一方打分，不累加打分；评审标准无明确或难以明确</w:t>
      </w:r>
      <w:proofErr w:type="gramStart"/>
      <w:r>
        <w:rPr>
          <w:rFonts w:ascii="Times New Roman" w:eastAsia="宋体" w:hAnsi="Times New Roman" w:cs="Times New Roman" w:hint="eastAsia"/>
          <w:color w:val="auto"/>
        </w:rPr>
        <w:t>对应哪</w:t>
      </w:r>
      <w:proofErr w:type="gramEnd"/>
      <w:r>
        <w:rPr>
          <w:rFonts w:ascii="Times New Roman" w:eastAsia="宋体" w:hAnsi="Times New Roman" w:cs="Times New Roman" w:hint="eastAsia"/>
          <w:color w:val="auto"/>
        </w:rPr>
        <w:t>一方的打分内容按主体方打分。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7</w:t>
      </w:r>
      <w:r>
        <w:rPr>
          <w:rFonts w:ascii="Times New Roman" w:eastAsia="宋体" w:hAnsi="Times New Roman" w:cs="Times New Roman" w:hint="eastAsia"/>
          <w:color w:val="auto"/>
        </w:rPr>
        <w:t>）联合体中任意一方为中小企业的，该方应提供《中小企业声明函》。</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8</w:t>
      </w:r>
      <w:r>
        <w:rPr>
          <w:rFonts w:ascii="Times New Roman" w:eastAsia="宋体" w:hAnsi="Times New Roman" w:cs="Times New Roman" w:hint="eastAsia"/>
          <w:color w:val="auto"/>
        </w:rPr>
        <w:t>）联合体各方应当共同与采购人签订采购合同，就采购合同约定的事项对采购人承担连带责任。</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4.4 </w:t>
      </w:r>
      <w:r>
        <w:rPr>
          <w:rFonts w:ascii="Times New Roman" w:eastAsia="宋体" w:hAnsi="Times New Roman" w:cs="Times New Roman" w:hint="eastAsia"/>
          <w:color w:val="auto"/>
        </w:rPr>
        <w:t>关于关联企业</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除联合体外，法定代表人或单位负责人为同一个人或者存在直接控股、管理关系的不同供应商，</w:t>
      </w:r>
      <w:r>
        <w:rPr>
          <w:rFonts w:ascii="Times New Roman" w:eastAsia="宋体" w:hAnsi="Times New Roman" w:cs="Times New Roman"/>
          <w:color w:val="auto"/>
        </w:rPr>
        <w:t>不得同时参加同一</w:t>
      </w:r>
      <w:r>
        <w:rPr>
          <w:rFonts w:ascii="Times New Roman" w:eastAsia="宋体" w:hAnsi="Times New Roman" w:cs="Times New Roman" w:hint="eastAsia"/>
          <w:color w:val="auto"/>
        </w:rPr>
        <w:t>合</w:t>
      </w:r>
      <w:r>
        <w:rPr>
          <w:rFonts w:ascii="Times New Roman" w:eastAsia="宋体" w:hAnsi="Times New Roman" w:cs="Times New Roman" w:hint="eastAsia"/>
          <w:color w:val="auto"/>
        </w:rPr>
        <w:t>同</w:t>
      </w:r>
      <w:r>
        <w:rPr>
          <w:rFonts w:ascii="Times New Roman" w:eastAsia="宋体" w:hAnsi="Times New Roman" w:cs="Times New Roman"/>
          <w:color w:val="auto"/>
        </w:rPr>
        <w:t>项下的投标</w:t>
      </w:r>
      <w:r>
        <w:rPr>
          <w:rFonts w:ascii="Times New Roman" w:eastAsia="宋体" w:hAnsi="Times New Roman" w:cs="Times New Roman" w:hint="eastAsia"/>
          <w:color w:val="auto"/>
        </w:rPr>
        <w:t>。如同时参加，则评审时将同时被拒绝。</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4.5 </w:t>
      </w:r>
      <w:r>
        <w:rPr>
          <w:rFonts w:ascii="Times New Roman" w:eastAsia="宋体" w:hAnsi="Times New Roman" w:cs="Times New Roman" w:hint="eastAsia"/>
          <w:color w:val="auto"/>
        </w:rPr>
        <w:t>关于分公司投标</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分公司作为投标人参与本项目政府采购活动的，应提供具有法人资格的总公司的营业执照副本扫描件及法人企业授权书，法人企业授权书须加盖总公司公章。总公司可就本项目或此类项目在一定范围或时间内出具法人企业授权书。已由总公司授权的，总公司取得的相关资质证书对分公司有效，法律法规或者行业另有规定的除外。</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4.6 </w:t>
      </w:r>
      <w:r>
        <w:rPr>
          <w:rFonts w:ascii="Times New Roman" w:eastAsia="宋体" w:hAnsi="Times New Roman" w:cs="Times New Roman" w:hint="eastAsia"/>
          <w:color w:val="auto"/>
        </w:rPr>
        <w:t>关于提供前期服务的供应商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为采购项目提供整体设计、规范编制或者项目管理、监理、检测等服务的供应商，不得再参加该采购项目的其他采购活动。</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4</w:t>
      </w:r>
      <w:r>
        <w:rPr>
          <w:rFonts w:ascii="Times New Roman" w:eastAsia="宋体" w:hAnsi="Times New Roman" w:cs="Times New Roman" w:hint="eastAsia"/>
          <w:color w:val="auto"/>
        </w:rPr>
        <w:t xml:space="preserve">.7 </w:t>
      </w:r>
      <w:r>
        <w:rPr>
          <w:rFonts w:ascii="Times New Roman" w:eastAsia="宋体" w:hAnsi="Times New Roman" w:cs="Times New Roman" w:hint="eastAsia"/>
          <w:color w:val="auto"/>
        </w:rPr>
        <w:t>关于中小</w:t>
      </w:r>
      <w:proofErr w:type="gramStart"/>
      <w:r>
        <w:rPr>
          <w:rFonts w:ascii="Times New Roman" w:eastAsia="宋体" w:hAnsi="Times New Roman" w:cs="Times New Roman" w:hint="eastAsia"/>
          <w:color w:val="auto"/>
        </w:rPr>
        <w:t>微企业</w:t>
      </w:r>
      <w:proofErr w:type="gramEnd"/>
      <w:r>
        <w:rPr>
          <w:rFonts w:ascii="Times New Roman" w:eastAsia="宋体" w:hAnsi="Times New Roman" w:cs="Times New Roman" w:hint="eastAsia"/>
          <w:color w:val="auto"/>
        </w:rPr>
        <w:t>参与投标</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中小</w:t>
      </w:r>
      <w:proofErr w:type="gramStart"/>
      <w:r>
        <w:rPr>
          <w:rFonts w:ascii="Times New Roman" w:eastAsia="宋体" w:hAnsi="Times New Roman" w:cs="Times New Roman" w:hint="eastAsia"/>
          <w:color w:val="auto"/>
        </w:rPr>
        <w:t>微企业</w:t>
      </w:r>
      <w:proofErr w:type="gramEnd"/>
      <w:r>
        <w:rPr>
          <w:rFonts w:ascii="Times New Roman" w:eastAsia="宋体" w:hAnsi="Times New Roman" w:cs="Times New Roman" w:hint="eastAsia"/>
          <w:color w:val="auto"/>
        </w:rPr>
        <w:t>是指符合《政府采购促进中小企业发展管理办法》（财库</w:t>
      </w:r>
      <w:r>
        <w:rPr>
          <w:rFonts w:ascii="Times New Roman" w:eastAsia="宋体" w:hAnsi="Times New Roman" w:cs="Times New Roman" w:hint="eastAsia"/>
          <w:color w:val="auto"/>
        </w:rPr>
        <w:t>[2020]46</w:t>
      </w:r>
      <w:r>
        <w:rPr>
          <w:rFonts w:ascii="Times New Roman" w:eastAsia="宋体" w:hAnsi="Times New Roman" w:cs="Times New Roman" w:hint="eastAsia"/>
          <w:color w:val="auto"/>
        </w:rPr>
        <w:t>号）规定的供应商。中小</w:t>
      </w:r>
      <w:proofErr w:type="gramStart"/>
      <w:r>
        <w:rPr>
          <w:rFonts w:ascii="Times New Roman" w:eastAsia="宋体" w:hAnsi="Times New Roman" w:cs="Times New Roman" w:hint="eastAsia"/>
          <w:color w:val="auto"/>
        </w:rPr>
        <w:t>微企业</w:t>
      </w:r>
      <w:proofErr w:type="gramEnd"/>
      <w:r>
        <w:rPr>
          <w:rFonts w:ascii="Times New Roman" w:eastAsia="宋体" w:hAnsi="Times New Roman" w:cs="Times New Roman" w:hint="eastAsia"/>
          <w:color w:val="auto"/>
        </w:rPr>
        <w:t>参与投标应提供《中小企业声明函》。</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根据财库〔</w:t>
      </w:r>
      <w:r>
        <w:rPr>
          <w:rFonts w:ascii="Times New Roman" w:eastAsia="宋体" w:hAnsi="Times New Roman" w:cs="Times New Roman" w:hint="eastAsia"/>
          <w:color w:val="auto"/>
        </w:rPr>
        <w:t>2014</w:t>
      </w:r>
      <w:r>
        <w:rPr>
          <w:rFonts w:ascii="Times New Roman" w:eastAsia="宋体" w:hAnsi="Times New Roman" w:cs="Times New Roman" w:hint="eastAsia"/>
          <w:color w:val="auto"/>
        </w:rPr>
        <w:t>〕</w:t>
      </w:r>
      <w:r>
        <w:rPr>
          <w:rFonts w:ascii="Times New Roman" w:eastAsia="宋体" w:hAnsi="Times New Roman" w:cs="Times New Roman" w:hint="eastAsia"/>
          <w:color w:val="auto"/>
        </w:rPr>
        <w:t>68</w:t>
      </w:r>
      <w:r>
        <w:rPr>
          <w:rFonts w:ascii="Times New Roman" w:eastAsia="宋体" w:hAnsi="Times New Roman" w:cs="Times New Roman" w:hint="eastAsia"/>
          <w:color w:val="auto"/>
        </w:rPr>
        <w:t>号《财政部</w:t>
      </w:r>
      <w:r>
        <w:rPr>
          <w:rFonts w:ascii="Times New Roman" w:eastAsia="宋体" w:hAnsi="Times New Roman" w:cs="Times New Roman" w:hint="eastAsia"/>
          <w:color w:val="auto"/>
        </w:rPr>
        <w:t xml:space="preserve"> </w:t>
      </w:r>
      <w:r>
        <w:rPr>
          <w:rFonts w:ascii="Times New Roman" w:eastAsia="宋体" w:hAnsi="Times New Roman" w:cs="Times New Roman" w:hint="eastAsia"/>
          <w:color w:val="auto"/>
        </w:rPr>
        <w:t>司法部关于政府采购支持监狱企业发展有关问题的通知》，监狱企业视同小微企业。监狱企业是指由司法部认定的为罪犯、戒毒人员提供生产项目和劳动对象，且全部产权属于司法部监狱管理局、戒毒管理局、直属煤矿管理局，各省、自治区、直辖市监狱管理局、戒毒管理局，各地</w:t>
      </w:r>
      <w:r>
        <w:rPr>
          <w:rFonts w:ascii="Times New Roman" w:eastAsia="宋体" w:hAnsi="Times New Roman" w:cs="Times New Roman" w:hint="eastAsia"/>
          <w:color w:val="auto"/>
        </w:rPr>
        <w:t>(</w:t>
      </w:r>
      <w:r>
        <w:rPr>
          <w:rFonts w:ascii="Times New Roman" w:eastAsia="宋体" w:hAnsi="Times New Roman" w:cs="Times New Roman" w:hint="eastAsia"/>
          <w:color w:val="auto"/>
        </w:rPr>
        <w:t>设区的市</w:t>
      </w:r>
      <w:r>
        <w:rPr>
          <w:rFonts w:ascii="Times New Roman" w:eastAsia="宋体" w:hAnsi="Times New Roman" w:cs="Times New Roman" w:hint="eastAsia"/>
          <w:color w:val="auto"/>
        </w:rPr>
        <w:t>)</w:t>
      </w:r>
      <w:r>
        <w:rPr>
          <w:rFonts w:ascii="Times New Roman" w:eastAsia="宋体" w:hAnsi="Times New Roman" w:cs="Times New Roman" w:hint="eastAsia"/>
          <w:color w:val="auto"/>
        </w:rPr>
        <w:t>监狱、强制隔离戒毒所、戒毒康复所，以及新疆生产</w:t>
      </w:r>
      <w:r>
        <w:rPr>
          <w:rFonts w:ascii="Times New Roman" w:eastAsia="宋体" w:hAnsi="Times New Roman" w:cs="Times New Roman" w:hint="eastAsia"/>
          <w:color w:val="auto"/>
        </w:rPr>
        <w:t>建设兵团监狱管理局、戒毒管理局的企业。监狱企业投标时，提供由省级以上监狱管理局、戒毒管理局（含新疆生产建设兵团）出具的属于监狱企业的证明文件，不再提供《中小企业声明函》。</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hAnsi="Times New Roman" w:cs="Times New Roman"/>
          <w:color w:val="auto"/>
          <w:szCs w:val="21"/>
        </w:rPr>
        <w:t>根据《财政部</w:t>
      </w:r>
      <w:r>
        <w:rPr>
          <w:rFonts w:ascii="Times New Roman" w:hAnsi="Times New Roman" w:cs="Times New Roman"/>
          <w:color w:val="auto"/>
          <w:szCs w:val="21"/>
        </w:rPr>
        <w:t xml:space="preserve"> </w:t>
      </w:r>
      <w:r>
        <w:rPr>
          <w:rFonts w:ascii="Times New Roman" w:hAnsi="Times New Roman" w:cs="Times New Roman"/>
          <w:color w:val="auto"/>
          <w:szCs w:val="21"/>
        </w:rPr>
        <w:t>民政部</w:t>
      </w:r>
      <w:r>
        <w:rPr>
          <w:rFonts w:ascii="Times New Roman" w:hAnsi="Times New Roman" w:cs="Times New Roman"/>
          <w:color w:val="auto"/>
          <w:szCs w:val="21"/>
        </w:rPr>
        <w:t xml:space="preserve"> </w:t>
      </w:r>
      <w:r>
        <w:rPr>
          <w:rFonts w:ascii="Times New Roman" w:hAnsi="Times New Roman" w:cs="Times New Roman"/>
          <w:color w:val="auto"/>
          <w:szCs w:val="21"/>
        </w:rPr>
        <w:t>中国残疾人联合会关于促进残疾人就业政府采购政策的通知》（财库〔</w:t>
      </w:r>
      <w:r>
        <w:rPr>
          <w:rFonts w:ascii="Times New Roman" w:hAnsi="Times New Roman" w:cs="Times New Roman"/>
          <w:color w:val="auto"/>
          <w:szCs w:val="21"/>
        </w:rPr>
        <w:t>2017</w:t>
      </w:r>
      <w:r>
        <w:rPr>
          <w:rFonts w:ascii="Times New Roman" w:hAnsi="Times New Roman" w:cs="Times New Roman"/>
          <w:color w:val="auto"/>
          <w:szCs w:val="21"/>
        </w:rPr>
        <w:t>〕</w:t>
      </w:r>
      <w:r>
        <w:rPr>
          <w:rFonts w:ascii="Times New Roman" w:hAnsi="Times New Roman" w:cs="Times New Roman"/>
          <w:color w:val="auto"/>
          <w:szCs w:val="21"/>
        </w:rPr>
        <w:t>141</w:t>
      </w:r>
      <w:r>
        <w:rPr>
          <w:rFonts w:ascii="Times New Roman" w:hAnsi="Times New Roman" w:cs="Times New Roman"/>
          <w:color w:val="auto"/>
          <w:szCs w:val="21"/>
        </w:rPr>
        <w:t>号）的规定，残疾人福利性单位视同为小型、微型企业。</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 </w:t>
      </w:r>
      <w:r>
        <w:rPr>
          <w:rFonts w:ascii="Times New Roman" w:eastAsia="宋体" w:hAnsi="Times New Roman" w:cs="Times New Roman" w:hint="eastAsia"/>
          <w:color w:val="auto"/>
        </w:rPr>
        <w:t>合格的货物和相关服务</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5.1 </w:t>
      </w:r>
      <w:r>
        <w:rPr>
          <w:rFonts w:ascii="Times New Roman" w:eastAsia="宋体" w:hAnsi="Times New Roman" w:cs="Times New Roman" w:hint="eastAsia"/>
          <w:color w:val="auto"/>
        </w:rPr>
        <w:t>投标人对所提供的货物应当享有合法的所有权，没有侵犯任何第三方的知识产权、技术秘密等权利，而且不存在任何抵押、留置、查封等产权瑕疵。如有第三方向采购人提出侵犯其专利权、商标权或其它知识产权的主张，该责任应由投标人承担。</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5.2 </w:t>
      </w:r>
      <w:r>
        <w:rPr>
          <w:rFonts w:ascii="Times New Roman" w:eastAsia="宋体" w:hAnsi="Times New Roman" w:cs="Times New Roman" w:hint="eastAsia"/>
          <w:color w:val="auto"/>
        </w:rPr>
        <w:t>投标人提供的货物质量应当完全符合现行的国家标准、行业标准或地方标准。除《招标项目需求》有特殊规定外，投标人提供的货物应当是全新的、未使用过的，货物和相关服务应当符合招标文件的要求。</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5.3 </w:t>
      </w:r>
      <w:r>
        <w:rPr>
          <w:rFonts w:ascii="Times New Roman" w:eastAsia="宋体" w:hAnsi="Times New Roman" w:cs="Times New Roman" w:hint="eastAsia"/>
          <w:color w:val="auto"/>
        </w:rPr>
        <w:t>投标人应当说明投标货物的来源地，如投标的货物非投标人生产或制造的，则交货时有义务提供其从合法途径</w:t>
      </w:r>
      <w:r>
        <w:rPr>
          <w:rFonts w:ascii="Times New Roman" w:eastAsia="宋体" w:hAnsi="Times New Roman" w:cs="Times New Roman" w:hint="eastAsia"/>
          <w:color w:val="auto"/>
        </w:rPr>
        <w:t>获得该货物的相关证明。</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5.4 </w:t>
      </w:r>
      <w:r>
        <w:rPr>
          <w:rFonts w:ascii="Times New Roman" w:eastAsia="宋体" w:hAnsi="Times New Roman" w:cs="Times New Roman" w:hint="eastAsia"/>
          <w:color w:val="auto"/>
        </w:rPr>
        <w:t>系统软件、通用软件必须是具有在中国境内的合法使用权或版权的正版软件，涉及到第三方提出侵权或知识产权的起诉及支付版税等费用由投标人承担</w:t>
      </w:r>
      <w:r>
        <w:rPr>
          <w:rFonts w:ascii="Times New Roman" w:eastAsia="宋体" w:hAnsi="Times New Roman" w:cs="Times New Roman" w:hint="eastAsia"/>
          <w:color w:val="auto"/>
        </w:rPr>
        <w:lastRenderedPageBreak/>
        <w:t>所有责任及费用。</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6. </w:t>
      </w:r>
      <w:r>
        <w:rPr>
          <w:rFonts w:ascii="Times New Roman" w:eastAsia="宋体" w:hAnsi="Times New Roman" w:cs="Times New Roman" w:hint="eastAsia"/>
          <w:color w:val="auto"/>
        </w:rPr>
        <w:t>投标费用</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无论投标过程中的做法和结果如何，投标人自行承担所有与参加投标有关的费用。</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7. </w:t>
      </w:r>
      <w:r>
        <w:rPr>
          <w:rFonts w:ascii="Times New Roman" w:eastAsia="宋体" w:hAnsi="Times New Roman" w:cs="Times New Roman" w:hint="eastAsia"/>
          <w:color w:val="auto"/>
        </w:rPr>
        <w:t>信息发布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本项目需要公开的有关信息，包括招标公告、更正公告、中标公告、终止公告等与招标活动有关的通知，采购人、采购代理机构均将通过“</w:t>
      </w:r>
      <w:r>
        <w:rPr>
          <w:rFonts w:ascii="Times New Roman" w:eastAsia="宋体" w:hAnsi="Times New Roman" w:cs="Times New Roman"/>
          <w:color w:val="auto"/>
        </w:rPr>
        <w:t>天津市政府采购网（</w:t>
      </w:r>
      <w:r>
        <w:rPr>
          <w:rFonts w:ascii="Times New Roman" w:eastAsia="宋体" w:hAnsi="Times New Roman" w:cs="Times New Roman"/>
          <w:color w:val="auto"/>
        </w:rPr>
        <w:t>www.tjgp.gov.cn</w:t>
      </w:r>
      <w:r>
        <w:rPr>
          <w:rFonts w:ascii="Times New Roman" w:eastAsia="宋体" w:hAnsi="Times New Roman" w:cs="Times New Roman"/>
          <w:color w:val="auto"/>
        </w:rPr>
        <w:t>）</w:t>
      </w:r>
      <w:r>
        <w:rPr>
          <w:rFonts w:ascii="Times New Roman" w:eastAsia="宋体" w:hAnsi="Times New Roman" w:cs="Times New Roman" w:hint="eastAsia"/>
          <w:color w:val="auto"/>
        </w:rPr>
        <w:t>”和“</w:t>
      </w:r>
      <w:r>
        <w:rPr>
          <w:rFonts w:ascii="Times New Roman" w:eastAsia="宋体" w:hAnsi="Times New Roman" w:cs="Times New Roman"/>
          <w:color w:val="auto"/>
        </w:rPr>
        <w:t>天津市政府采购</w:t>
      </w:r>
      <w:r>
        <w:rPr>
          <w:rFonts w:ascii="Times New Roman" w:eastAsia="宋体" w:hAnsi="Times New Roman" w:cs="Times New Roman" w:hint="eastAsia"/>
          <w:color w:val="auto"/>
        </w:rPr>
        <w:t>中心</w:t>
      </w:r>
      <w:r>
        <w:rPr>
          <w:rFonts w:ascii="Times New Roman" w:eastAsia="宋体" w:hAnsi="Times New Roman" w:cs="Times New Roman"/>
          <w:color w:val="auto"/>
        </w:rPr>
        <w:t>网（</w:t>
      </w:r>
      <w:r>
        <w:rPr>
          <w:rFonts w:ascii="Times New Roman" w:eastAsia="宋体" w:hAnsi="Times New Roman" w:cs="Times New Roman"/>
          <w:color w:val="auto"/>
        </w:rPr>
        <w:t>http://tjgpc</w:t>
      </w:r>
      <w:r>
        <w:rPr>
          <w:rFonts w:ascii="Times New Roman" w:eastAsia="宋体" w:hAnsi="Times New Roman" w:cs="Times New Roman"/>
          <w:color w:val="auto"/>
        </w:rPr>
        <w:t>.zwfwb.tj.gov.cn</w:t>
      </w:r>
      <w:r>
        <w:rPr>
          <w:rFonts w:ascii="Times New Roman" w:eastAsia="宋体" w:hAnsi="Times New Roman" w:cs="Times New Roman"/>
          <w:color w:val="auto"/>
        </w:rPr>
        <w:t>）</w:t>
      </w:r>
      <w:r>
        <w:rPr>
          <w:rFonts w:ascii="Times New Roman" w:eastAsia="宋体" w:hAnsi="Times New Roman" w:cs="Times New Roman" w:hint="eastAsia"/>
          <w:color w:val="auto"/>
        </w:rPr>
        <w:t>”公开发布。投标人在参与本采购项目招投标活动期间，请及时关注上述媒体和天津市政府采购中心招投标系统“查看项目文件”的相关信息。因没有及时关注而未能如期获取相关信息，投标人自行</w:t>
      </w:r>
      <w:r>
        <w:rPr>
          <w:rFonts w:ascii="Times New Roman" w:eastAsia="宋体" w:hAnsi="Times New Roman" w:cs="Times New Roman"/>
          <w:color w:val="auto"/>
        </w:rPr>
        <w:t>承担由此可能产生的风险。</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8. </w:t>
      </w:r>
      <w:r>
        <w:rPr>
          <w:rFonts w:ascii="Times New Roman" w:eastAsia="宋体" w:hAnsi="Times New Roman" w:cs="Times New Roman" w:hint="eastAsia"/>
          <w:color w:val="auto"/>
        </w:rPr>
        <w:t>询问与质疑</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8.1 </w:t>
      </w:r>
      <w:r>
        <w:rPr>
          <w:rFonts w:ascii="Times New Roman" w:eastAsia="宋体" w:hAnsi="Times New Roman" w:cs="Times New Roman" w:hint="eastAsia"/>
          <w:color w:val="auto"/>
        </w:rPr>
        <w:t>根据《政府采购质疑和投诉办法》（财政部令第</w:t>
      </w:r>
      <w:r>
        <w:rPr>
          <w:rFonts w:ascii="Times New Roman" w:eastAsia="宋体" w:hAnsi="Times New Roman" w:cs="Times New Roman" w:hint="eastAsia"/>
          <w:color w:val="auto"/>
        </w:rPr>
        <w:t>94</w:t>
      </w:r>
      <w:r>
        <w:rPr>
          <w:rFonts w:ascii="Times New Roman" w:eastAsia="宋体" w:hAnsi="Times New Roman" w:cs="Times New Roman" w:hint="eastAsia"/>
          <w:color w:val="auto"/>
        </w:rPr>
        <w:t>号）、《天津市财政局关于转发</w:t>
      </w:r>
      <w:r>
        <w:rPr>
          <w:rFonts w:ascii="Times New Roman" w:eastAsia="宋体" w:hAnsi="Times New Roman" w:cs="Times New Roman" w:hint="eastAsia"/>
          <w:color w:val="auto"/>
        </w:rPr>
        <w:t>&lt;</w:t>
      </w:r>
      <w:r>
        <w:rPr>
          <w:rFonts w:ascii="Times New Roman" w:eastAsia="宋体" w:hAnsi="Times New Roman" w:cs="Times New Roman" w:hint="eastAsia"/>
          <w:color w:val="auto"/>
        </w:rPr>
        <w:t>财政部关于进一步加强政府采购需求和履约验收管理的指导意见</w:t>
      </w:r>
      <w:r>
        <w:rPr>
          <w:rFonts w:ascii="Times New Roman" w:eastAsia="宋体" w:hAnsi="Times New Roman" w:cs="Times New Roman" w:hint="eastAsia"/>
          <w:color w:val="auto"/>
        </w:rPr>
        <w:t>&gt;</w:t>
      </w:r>
      <w:r>
        <w:rPr>
          <w:rFonts w:ascii="Times New Roman" w:eastAsia="宋体" w:hAnsi="Times New Roman" w:cs="Times New Roman" w:hint="eastAsia"/>
          <w:color w:val="auto"/>
        </w:rPr>
        <w:t>的通知》（</w:t>
      </w:r>
      <w:proofErr w:type="gramStart"/>
      <w:r>
        <w:rPr>
          <w:rFonts w:ascii="Times New Roman" w:eastAsia="宋体" w:hAnsi="Times New Roman" w:cs="Times New Roman" w:hint="eastAsia"/>
          <w:color w:val="auto"/>
        </w:rPr>
        <w:t>津财采</w:t>
      </w:r>
      <w:proofErr w:type="gramEnd"/>
      <w:r>
        <w:rPr>
          <w:rFonts w:ascii="Times New Roman" w:eastAsia="宋体" w:hAnsi="Times New Roman" w:cs="Times New Roman" w:hint="eastAsia"/>
          <w:color w:val="auto"/>
        </w:rPr>
        <w:t>[2017]4</w:t>
      </w:r>
      <w:r>
        <w:rPr>
          <w:rFonts w:ascii="Times New Roman" w:eastAsia="宋体" w:hAnsi="Times New Roman" w:cs="Times New Roman" w:hint="eastAsia"/>
          <w:color w:val="auto"/>
        </w:rPr>
        <w:t>号）的要求及委托代理协议的授权范围，针对采购文件的询问、质疑应当向采购人提出；针对采购过程、采购结果的询问、质疑应当向天津市政府采购中心提出。</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8.2 </w:t>
      </w:r>
      <w:r>
        <w:rPr>
          <w:rFonts w:ascii="Times New Roman" w:eastAsia="宋体" w:hAnsi="Times New Roman" w:cs="Times New Roman" w:hint="eastAsia"/>
          <w:color w:val="auto"/>
        </w:rPr>
        <w:t>询问</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）询问可以采取电话、当面或书面等形式。</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）采购人应当自收到供应商询问之日起</w:t>
      </w:r>
      <w:r>
        <w:rPr>
          <w:rFonts w:ascii="Times New Roman" w:eastAsia="宋体" w:hAnsi="Times New Roman" w:cs="Times New Roman" w:hint="eastAsia"/>
          <w:color w:val="auto"/>
        </w:rPr>
        <w:t>3</w:t>
      </w:r>
      <w:r>
        <w:rPr>
          <w:rFonts w:ascii="Times New Roman" w:eastAsia="宋体" w:hAnsi="Times New Roman" w:cs="Times New Roman" w:hint="eastAsia"/>
          <w:color w:val="auto"/>
        </w:rPr>
        <w:t>个工作日内</w:t>
      </w:r>
      <w:proofErr w:type="gramStart"/>
      <w:r>
        <w:rPr>
          <w:rFonts w:ascii="Times New Roman" w:eastAsia="宋体" w:hAnsi="Times New Roman" w:cs="Times New Roman" w:hint="eastAsia"/>
          <w:color w:val="auto"/>
        </w:rPr>
        <w:t>作出</w:t>
      </w:r>
      <w:proofErr w:type="gramEnd"/>
      <w:r>
        <w:rPr>
          <w:rFonts w:ascii="Times New Roman" w:eastAsia="宋体" w:hAnsi="Times New Roman" w:cs="Times New Roman" w:hint="eastAsia"/>
          <w:color w:val="auto"/>
        </w:rPr>
        <w:t>答复，但答复的内容不得涉及商业秘密或者依法应当保密的内容。</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8.3 </w:t>
      </w:r>
      <w:r>
        <w:rPr>
          <w:rFonts w:ascii="Times New Roman" w:eastAsia="宋体" w:hAnsi="Times New Roman" w:cs="Times New Roman" w:hint="eastAsia"/>
          <w:color w:val="auto"/>
        </w:rPr>
        <w:t>质疑</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）提出质疑的供应商应当是参与所质疑项目采购活动的供应商。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）供应商认为采购文件、采购过程和采购结果使自己的权益受到损害的，可以在知道或者应知其权</w:t>
      </w:r>
      <w:r>
        <w:rPr>
          <w:rFonts w:ascii="Times New Roman" w:eastAsia="宋体" w:hAnsi="Times New Roman" w:cs="Times New Roman" w:hint="eastAsia"/>
          <w:color w:val="auto"/>
        </w:rPr>
        <w:t>益受到损害之日起七个工作日内，以书面原件形式针对同一采购程序环节一次性提出质疑，否则不予受理。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针对采购结果的质疑，供应商可通过天津市政府采购中心招投标系统“质疑”模块在线提出。</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）质疑</w:t>
      </w:r>
      <w:proofErr w:type="gramStart"/>
      <w:r>
        <w:rPr>
          <w:rFonts w:ascii="Times New Roman" w:eastAsia="宋体" w:hAnsi="Times New Roman" w:cs="Times New Roman" w:hint="eastAsia"/>
          <w:color w:val="auto"/>
        </w:rPr>
        <w:t>函应当</w:t>
      </w:r>
      <w:proofErr w:type="gramEnd"/>
      <w:r>
        <w:rPr>
          <w:rFonts w:ascii="Times New Roman" w:eastAsia="宋体" w:hAnsi="Times New Roman" w:cs="Times New Roman" w:hint="eastAsia"/>
          <w:color w:val="auto"/>
        </w:rPr>
        <w:t>符合《政府采购质疑和投诉办法》（财政部令第</w:t>
      </w:r>
      <w:r>
        <w:rPr>
          <w:rFonts w:ascii="Times New Roman" w:eastAsia="宋体" w:hAnsi="Times New Roman" w:cs="Times New Roman" w:hint="eastAsia"/>
          <w:color w:val="auto"/>
        </w:rPr>
        <w:t>94</w:t>
      </w:r>
      <w:r>
        <w:rPr>
          <w:rFonts w:ascii="Times New Roman" w:eastAsia="宋体" w:hAnsi="Times New Roman" w:cs="Times New Roman" w:hint="eastAsia"/>
          <w:color w:val="auto"/>
        </w:rPr>
        <w:t>号）第</w:t>
      </w:r>
      <w:r>
        <w:rPr>
          <w:rFonts w:ascii="Times New Roman" w:eastAsia="宋体" w:hAnsi="Times New Roman" w:cs="Times New Roman" w:hint="eastAsia"/>
          <w:color w:val="auto"/>
        </w:rPr>
        <w:lastRenderedPageBreak/>
        <w:t>十二条的规定，并按照统一格式提出（具体格式可参照天津市政府采购网（</w:t>
      </w:r>
      <w:r>
        <w:rPr>
          <w:rFonts w:ascii="Times New Roman" w:eastAsia="宋体" w:hAnsi="Times New Roman" w:cs="Times New Roman" w:hint="eastAsia"/>
          <w:color w:val="auto"/>
        </w:rPr>
        <w:t>www.tjgp.gov.cn</w:t>
      </w:r>
      <w:r>
        <w:rPr>
          <w:rFonts w:ascii="Times New Roman" w:eastAsia="宋体" w:hAnsi="Times New Roman" w:cs="Times New Roman" w:hint="eastAsia"/>
          <w:color w:val="auto"/>
        </w:rPr>
        <w:t>）“下载专区”中的“质疑函格式文本”）。质疑</w:t>
      </w:r>
      <w:proofErr w:type="gramStart"/>
      <w:r>
        <w:rPr>
          <w:rFonts w:ascii="Times New Roman" w:eastAsia="宋体" w:hAnsi="Times New Roman" w:cs="Times New Roman" w:hint="eastAsia"/>
          <w:color w:val="auto"/>
        </w:rPr>
        <w:t>函应当</w:t>
      </w:r>
      <w:proofErr w:type="gramEnd"/>
      <w:r>
        <w:rPr>
          <w:rFonts w:ascii="Times New Roman" w:eastAsia="宋体" w:hAnsi="Times New Roman" w:cs="Times New Roman" w:hint="eastAsia"/>
          <w:color w:val="auto"/>
        </w:rPr>
        <w:t>明确阐述采购文件、采购过程、采购结果使自己的合法权益受到损害的法律依据、事实依据、相关证明材料及证据来源，以便于有关单</w:t>
      </w:r>
      <w:r>
        <w:rPr>
          <w:rFonts w:ascii="Times New Roman" w:eastAsia="宋体" w:hAnsi="Times New Roman" w:cs="Times New Roman" w:hint="eastAsia"/>
          <w:color w:val="auto"/>
        </w:rPr>
        <w:t>位调查、答复和处理。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供应商质疑应当有明确的请求和必要的证明材料。质疑内容不得含有虚假、恶意成份。依照谁主张谁举证的原则，提出质疑者必须同时提交相关确凿的证据材料和注明证据的确切来源，证据来源必须合法，采购人或天津市政府采购中心有权将质疑函转发质疑事项各关联方，请其</w:t>
      </w:r>
      <w:proofErr w:type="gramStart"/>
      <w:r>
        <w:rPr>
          <w:rFonts w:ascii="Times New Roman" w:eastAsia="宋体" w:hAnsi="Times New Roman" w:cs="Times New Roman" w:hint="eastAsia"/>
          <w:color w:val="auto"/>
        </w:rPr>
        <w:t>作出</w:t>
      </w:r>
      <w:proofErr w:type="gramEnd"/>
      <w:r>
        <w:rPr>
          <w:rFonts w:ascii="Times New Roman" w:eastAsia="宋体" w:hAnsi="Times New Roman" w:cs="Times New Roman" w:hint="eastAsia"/>
          <w:color w:val="auto"/>
        </w:rPr>
        <w:t>解释说明。对捏造事实、滥用维权扰乱采购秩序的恶意质疑者，将上报天津市财政局政府采购处依法处理。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8.4 </w:t>
      </w:r>
      <w:r>
        <w:rPr>
          <w:rFonts w:ascii="Times New Roman" w:eastAsia="宋体" w:hAnsi="Times New Roman" w:cs="Times New Roman" w:hint="eastAsia"/>
          <w:color w:val="auto"/>
        </w:rPr>
        <w:t>针对询问或质疑的答复内容需要修改采购文件的，其修改内容应当以天津市政府采购网发布的更正公告为准。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9. </w:t>
      </w:r>
      <w:r>
        <w:rPr>
          <w:rFonts w:ascii="Times New Roman" w:eastAsia="宋体" w:hAnsi="Times New Roman" w:cs="Times New Roman" w:hint="eastAsia"/>
          <w:color w:val="auto"/>
        </w:rPr>
        <w:t>其他</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本《投标须知》的条款如</w:t>
      </w:r>
      <w:r>
        <w:rPr>
          <w:rFonts w:ascii="Times New Roman" w:eastAsia="宋体" w:hAnsi="Times New Roman" w:cs="Times New Roman" w:hint="eastAsia"/>
          <w:color w:val="auto"/>
        </w:rPr>
        <w:t>与《投标邀请函》、《招标项目需求》就同一内容的表述不一致的，以《投标邀请函》、《招标项目需求》中规定的内容为准。</w:t>
      </w:r>
    </w:p>
    <w:p w:rsidR="00DC02DB" w:rsidRDefault="00DC02DB">
      <w:pPr>
        <w:pStyle w:val="Default"/>
        <w:spacing w:line="360" w:lineRule="auto"/>
        <w:ind w:firstLineChars="200" w:firstLine="480"/>
        <w:jc w:val="both"/>
        <w:rPr>
          <w:rFonts w:ascii="Times New Roman" w:eastAsia="宋体" w:hAnsi="Times New Roman" w:cs="Times New Roman"/>
          <w:color w:val="auto"/>
        </w:rPr>
      </w:pPr>
    </w:p>
    <w:p w:rsidR="00DC02DB" w:rsidRDefault="008178A3">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B  </w:t>
      </w:r>
      <w:r>
        <w:rPr>
          <w:rFonts w:ascii="Times New Roman" w:eastAsia="宋体" w:hAnsi="Times New Roman" w:cs="Times New Roman" w:hint="eastAsia"/>
          <w:color w:val="auto"/>
        </w:rPr>
        <w:t>招标文件说明</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 </w:t>
      </w:r>
      <w:r>
        <w:rPr>
          <w:rFonts w:ascii="Times New Roman" w:eastAsia="宋体" w:hAnsi="Times New Roman" w:cs="Times New Roman" w:hint="eastAsia"/>
          <w:color w:val="auto"/>
        </w:rPr>
        <w:t>招标文件的构成</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10.1 </w:t>
      </w:r>
      <w:r>
        <w:rPr>
          <w:rFonts w:ascii="Times New Roman" w:eastAsia="宋体" w:hAnsi="Times New Roman" w:cs="Times New Roman" w:hint="eastAsia"/>
          <w:color w:val="auto"/>
        </w:rPr>
        <w:t>招标文件由下述部分组成：</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）投标邀请函</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）招标项目需求</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）投标须知</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）合同条款</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）投标文件格式</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）本项目招标文件的更正公告内容（如有）</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10.2 </w:t>
      </w:r>
      <w:r>
        <w:rPr>
          <w:rFonts w:ascii="Times New Roman" w:eastAsia="宋体" w:hAnsi="Times New Roman" w:cs="Times New Roman" w:hint="eastAsia"/>
          <w:color w:val="auto"/>
        </w:rPr>
        <w:t>除非有特殊要求，招标文件不单独提供招标项目使用地的自然环境、气候条件、公用设施等情况，投标人被视为熟悉上述与履行合同有关的一切情况。</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10.3 </w:t>
      </w:r>
      <w:r>
        <w:rPr>
          <w:rFonts w:ascii="Times New Roman" w:eastAsia="宋体" w:hAnsi="Times New Roman" w:cs="Times New Roman" w:hint="eastAsia"/>
          <w:color w:val="auto"/>
        </w:rPr>
        <w:t>加注“★”号条款为实质性条款</w:t>
      </w:r>
      <w:r>
        <w:rPr>
          <w:rFonts w:ascii="Times New Roman" w:eastAsia="宋体" w:hAnsi="Times New Roman" w:cs="Times New Roman" w:hint="eastAsia"/>
          <w:color w:val="auto"/>
        </w:rPr>
        <w:t>，不得出现负偏离，发生负偏离即做无效标处理。加注“▲”号的产品为核心产品（如未明确核心产品，则视为全部产品均为核心产品），任意一种核心产品为同一品牌时，按照本部分第</w:t>
      </w:r>
      <w:r>
        <w:rPr>
          <w:rFonts w:ascii="Times New Roman" w:eastAsia="宋体" w:hAnsi="Times New Roman" w:cs="Times New Roman"/>
          <w:color w:val="auto"/>
        </w:rPr>
        <w:t>32.4</w:t>
      </w:r>
      <w:r>
        <w:rPr>
          <w:rFonts w:ascii="Times New Roman" w:eastAsia="宋体" w:hAnsi="Times New Roman" w:cs="Times New Roman" w:hint="eastAsia"/>
          <w:color w:val="auto"/>
        </w:rPr>
        <w:t>条款</w:t>
      </w:r>
      <w:r>
        <w:rPr>
          <w:rFonts w:ascii="Times New Roman" w:eastAsia="宋体" w:hAnsi="Times New Roman" w:cs="Times New Roman" w:hint="eastAsia"/>
          <w:color w:val="auto"/>
        </w:rPr>
        <w:lastRenderedPageBreak/>
        <w:t>执行。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10.4 </w:t>
      </w:r>
      <w:r>
        <w:rPr>
          <w:rFonts w:ascii="Times New Roman" w:eastAsia="宋体" w:hAnsi="Times New Roman" w:cs="Times New Roman" w:hint="eastAsia"/>
          <w:color w:val="auto"/>
        </w:rPr>
        <w:t>招标文件中涉及的参照品牌、型号仅</w:t>
      </w:r>
      <w:proofErr w:type="gramStart"/>
      <w:r>
        <w:rPr>
          <w:rFonts w:ascii="Times New Roman" w:eastAsia="宋体" w:hAnsi="Times New Roman" w:cs="Times New Roman" w:hint="eastAsia"/>
          <w:color w:val="auto"/>
        </w:rPr>
        <w:t>起说明</w:t>
      </w:r>
      <w:proofErr w:type="gramEnd"/>
      <w:r>
        <w:rPr>
          <w:rFonts w:ascii="Times New Roman" w:eastAsia="宋体" w:hAnsi="Times New Roman" w:cs="Times New Roman" w:hint="eastAsia"/>
          <w:color w:val="auto"/>
        </w:rPr>
        <w:t>作用，并没有任何限制性，投标人在投标中可以选用其他替代品牌或型号，但这些替代要实质上优于或相当于招标要求。</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10.5 </w:t>
      </w:r>
      <w:r>
        <w:rPr>
          <w:rFonts w:ascii="Times New Roman" w:eastAsia="宋体" w:hAnsi="Times New Roman" w:cs="Times New Roman" w:hint="eastAsia"/>
          <w:color w:val="auto"/>
        </w:rPr>
        <w:t>除招标文件另有规定外，招标文件中要求的每一项产品只允许一种产品投标，每一项产品的采购数量不允许变更。</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 </w:t>
      </w:r>
      <w:r>
        <w:rPr>
          <w:rFonts w:ascii="Times New Roman" w:eastAsia="宋体" w:hAnsi="Times New Roman" w:cs="Times New Roman" w:hint="eastAsia"/>
          <w:color w:val="auto"/>
        </w:rPr>
        <w:t>招标文件的澄清和修改</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11.1 </w:t>
      </w:r>
      <w:r>
        <w:rPr>
          <w:rFonts w:ascii="Times New Roman" w:eastAsia="宋体" w:hAnsi="Times New Roman" w:cs="Times New Roman" w:hint="eastAsia"/>
          <w:color w:val="auto"/>
        </w:rPr>
        <w:t>投标截止前，采购人、采购代理机构需要对招标文件进行补充或修改的，采购人、采购代理机构将会通过“天津市政府采购网”、“天津市政府采购中心网”以更正公告形式发布。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11.2 </w:t>
      </w:r>
      <w:r>
        <w:rPr>
          <w:rFonts w:ascii="Times New Roman" w:eastAsia="宋体" w:hAnsi="Times New Roman" w:cs="Times New Roman" w:hint="eastAsia"/>
          <w:color w:val="auto"/>
        </w:rPr>
        <w:t>更正公告一经在“天津市政府采购网”、“天津市政府采购中心网”发布，天津市政府采购中心招投标系统将自动发送通知至已获取招标文件供应商的“查看项目文件”，视同已书面通知所有招标文件的收受人。请参与项目的供应商及时关注更正公告，由此导致的风险由投标人自行承担，采购人、采购代理机构不承担任何责任。</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11.3 </w:t>
      </w:r>
      <w:r>
        <w:rPr>
          <w:rFonts w:ascii="Times New Roman" w:eastAsia="宋体" w:hAnsi="Times New Roman" w:cs="Times New Roman" w:hint="eastAsia"/>
          <w:color w:val="auto"/>
        </w:rPr>
        <w:t>更正公告的内容为招标文件的组成部分。当招</w:t>
      </w:r>
      <w:r>
        <w:rPr>
          <w:rFonts w:ascii="Times New Roman" w:eastAsia="宋体" w:hAnsi="Times New Roman" w:cs="Times New Roman" w:hint="eastAsia"/>
          <w:color w:val="auto"/>
        </w:rPr>
        <w:t>标文件与更正公告就同一内容的表述不一致时，以最后发出的更正公告内容为准。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11.4 </w:t>
      </w:r>
      <w:r>
        <w:rPr>
          <w:rFonts w:ascii="Times New Roman" w:eastAsia="宋体" w:hAnsi="Times New Roman" w:cs="Times New Roman" w:hint="eastAsia"/>
          <w:color w:val="auto"/>
        </w:rPr>
        <w:t>招标文件的澄清、答复、修改或补充都应由采购代理机构以更正公告形式发布，除此以外的其他任何澄清、修改方式及澄清、修改内容均属无效，不得作为投标的依据，由此导致的风险由投标人自行承担，采购人、采购代理机构不承担任何责任。</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 </w:t>
      </w:r>
      <w:r>
        <w:rPr>
          <w:rFonts w:ascii="Times New Roman" w:eastAsia="宋体" w:hAnsi="Times New Roman" w:cs="Times New Roman" w:hint="eastAsia"/>
          <w:color w:val="auto"/>
        </w:rPr>
        <w:t>答疑会和踏勘现场</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12.1 </w:t>
      </w:r>
      <w:r>
        <w:rPr>
          <w:rFonts w:ascii="Times New Roman" w:eastAsia="宋体" w:hAnsi="Times New Roman" w:cs="Times New Roman" w:hint="eastAsia"/>
          <w:color w:val="auto"/>
        </w:rPr>
        <w:t>采购人、采购代理机构召开答疑会的，所有投标人应按《投标邀请函》规定的时间、地点参加答疑会。投标人如不参加，其风险由投标人自行承担，采购人、采购代理机构不承担任何责任。</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12.</w:t>
      </w: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采购人、采购代理机构组织踏勘现场的，所有投标人按《投标邀请函》规定的时间、地点参加踏勘现场活动。投标人如不参加，其风险由投标人自行承担，采购人、采购代理机构不承担任何责任。</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12.3 </w:t>
      </w:r>
      <w:r>
        <w:rPr>
          <w:rFonts w:ascii="Times New Roman" w:eastAsia="宋体" w:hAnsi="Times New Roman" w:cs="Times New Roman" w:hint="eastAsia"/>
          <w:color w:val="auto"/>
        </w:rPr>
        <w:t>采购人、采购代理机构在答疑会或踏勘现场中口头介绍的情况，除经</w:t>
      </w:r>
      <w:r>
        <w:rPr>
          <w:rFonts w:ascii="Times New Roman" w:eastAsia="宋体" w:hAnsi="Times New Roman" w:cs="Times New Roman" w:hint="eastAsia"/>
          <w:color w:val="auto"/>
        </w:rPr>
        <w:lastRenderedPageBreak/>
        <w:t>“天津市政府采购网”、“天津市政府采购中心网”以更正公告的形式发布外，不构成对招标文件的修改，不作为投标人编制投标文件的依据。</w:t>
      </w:r>
    </w:p>
    <w:p w:rsidR="00DC02DB" w:rsidRDefault="00DC02DB">
      <w:pPr>
        <w:pStyle w:val="Default"/>
        <w:spacing w:line="360" w:lineRule="auto"/>
        <w:ind w:firstLineChars="200" w:firstLine="480"/>
        <w:jc w:val="both"/>
        <w:rPr>
          <w:rFonts w:ascii="Times New Roman" w:eastAsia="宋体" w:hAnsi="Times New Roman" w:cs="Times New Roman"/>
          <w:color w:val="auto"/>
        </w:rPr>
      </w:pPr>
    </w:p>
    <w:p w:rsidR="00DC02DB" w:rsidRDefault="008178A3">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C  </w:t>
      </w:r>
      <w:r>
        <w:rPr>
          <w:rFonts w:ascii="Times New Roman" w:eastAsia="宋体" w:hAnsi="Times New Roman" w:cs="Times New Roman" w:hint="eastAsia"/>
          <w:color w:val="auto"/>
        </w:rPr>
        <w:t>投标文件的编制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 </w:t>
      </w:r>
      <w:r>
        <w:rPr>
          <w:rFonts w:ascii="Times New Roman" w:eastAsia="宋体" w:hAnsi="Times New Roman" w:cs="Times New Roman" w:hint="eastAsia"/>
          <w:color w:val="auto"/>
        </w:rPr>
        <w:t>要求</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13.1 </w:t>
      </w:r>
      <w:r>
        <w:rPr>
          <w:rFonts w:ascii="Times New Roman" w:eastAsia="宋体" w:hAnsi="Times New Roman" w:cs="Times New Roman" w:hint="eastAsia"/>
          <w:color w:val="auto"/>
        </w:rPr>
        <w:t>投标人应仔细阅读招标文件的所有内容，按招标文件要求编制投标文件，以使其投标对招标文件做出</w:t>
      </w:r>
      <w:r>
        <w:rPr>
          <w:rFonts w:ascii="Times New Roman" w:eastAsia="宋体" w:hAnsi="Times New Roman" w:cs="Times New Roman" w:hint="eastAsia"/>
          <w:color w:val="auto"/>
        </w:rPr>
        <w:t>实质性响应。否则，其投标文件可能被拒绝，投标人须自行承担由此引起的风险和责任。</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13.2 </w:t>
      </w:r>
      <w:r>
        <w:rPr>
          <w:rFonts w:ascii="Times New Roman" w:eastAsia="宋体" w:hAnsi="Times New Roman" w:cs="Times New Roman" w:hint="eastAsia"/>
          <w:color w:val="auto"/>
        </w:rPr>
        <w:t>投标人应根据招标项目需求和投标文件格式编制投标文件，保证其真实有效，并承担相应的法律责任。</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13.3 </w:t>
      </w:r>
      <w:r>
        <w:rPr>
          <w:rFonts w:ascii="Times New Roman" w:eastAsia="宋体" w:hAnsi="Times New Roman" w:cs="Times New Roman" w:hint="eastAsia"/>
          <w:color w:val="auto"/>
        </w:rPr>
        <w:t>投标人应对投标文件所提供的全部资料的真实性承担法律责任，并无条件接受采购人、采购代理机构对其中任何资料进行核实（核对原件）的要求。采购人、采购代理机构核对发现有不一致或</w:t>
      </w:r>
      <w:proofErr w:type="gramStart"/>
      <w:r>
        <w:rPr>
          <w:rFonts w:ascii="Times New Roman" w:eastAsia="宋体" w:hAnsi="Times New Roman" w:cs="Times New Roman" w:hint="eastAsia"/>
          <w:color w:val="auto"/>
        </w:rPr>
        <w:t>供应商无正当</w:t>
      </w:r>
      <w:proofErr w:type="gramEnd"/>
      <w:r>
        <w:rPr>
          <w:rFonts w:ascii="Times New Roman" w:eastAsia="宋体" w:hAnsi="Times New Roman" w:cs="Times New Roman" w:hint="eastAsia"/>
          <w:color w:val="auto"/>
        </w:rPr>
        <w:t>理由不按时提供原件的，按有关规定执行。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14. </w:t>
      </w:r>
      <w:r>
        <w:rPr>
          <w:rFonts w:ascii="Times New Roman" w:eastAsia="宋体" w:hAnsi="Times New Roman" w:cs="Times New Roman" w:hint="eastAsia"/>
          <w:color w:val="auto"/>
        </w:rPr>
        <w:t>投标语言及计量单位</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14.1 </w:t>
      </w:r>
      <w:r>
        <w:rPr>
          <w:rFonts w:ascii="Times New Roman" w:eastAsia="宋体" w:hAnsi="Times New Roman" w:cs="Times New Roman" w:hint="eastAsia"/>
          <w:color w:val="auto"/>
        </w:rPr>
        <w:t>投标人和采购代理机构就投标交换的文件和来往信件，应以中文书写，</w:t>
      </w:r>
      <w:r>
        <w:rPr>
          <w:rFonts w:ascii="Times New Roman" w:eastAsia="宋体" w:hAnsi="Times New Roman" w:cs="Times New Roman" w:hint="eastAsia"/>
          <w:color w:val="auto"/>
        </w:rPr>
        <w:t>全部辅助材料及证明材料均应有中文文本，并以中文文本为准。外文资料必须提供中文译文，并保证与原文内容一致，否则投标人将承担相应法律责任。除签名、盖章、专用名称等特殊情形外，以中文以外的文字表述的投标文件，评标委员会有权拒绝其投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14.2 </w:t>
      </w:r>
      <w:r>
        <w:rPr>
          <w:rFonts w:ascii="Times New Roman" w:eastAsia="宋体" w:hAnsi="Times New Roman" w:cs="Times New Roman" w:hint="eastAsia"/>
          <w:color w:val="auto"/>
        </w:rPr>
        <w:t>除招标文件中另有规定外，投标文件所使用的计量单位均应使用中华人民共和国法定计量单位。</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 </w:t>
      </w:r>
      <w:r>
        <w:rPr>
          <w:rFonts w:ascii="Times New Roman" w:eastAsia="宋体" w:hAnsi="Times New Roman" w:cs="Times New Roman" w:hint="eastAsia"/>
          <w:color w:val="auto"/>
        </w:rPr>
        <w:t>投标文件格式</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15.1 </w:t>
      </w:r>
      <w:r>
        <w:rPr>
          <w:rFonts w:ascii="Times New Roman" w:eastAsia="宋体" w:hAnsi="Times New Roman" w:cs="Times New Roman" w:hint="eastAsia"/>
          <w:color w:val="auto"/>
        </w:rPr>
        <w:t>投标人应按招标文件中提供的投标文件格式完整填写。因不按要求编制而引起系统无法检索、读取相关信息时，其后果由投标人自行承担。</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15.2 </w:t>
      </w:r>
      <w:r>
        <w:rPr>
          <w:rFonts w:ascii="Times New Roman" w:eastAsia="宋体" w:hAnsi="Times New Roman" w:cs="Times New Roman" w:hint="eastAsia"/>
          <w:color w:val="auto"/>
        </w:rPr>
        <w:t>投标人可对本招标文件</w:t>
      </w:r>
      <w:r>
        <w:rPr>
          <w:rFonts w:ascii="Times New Roman" w:eastAsia="宋体" w:hAnsi="Times New Roman" w:cs="Times New Roman" w:hint="eastAsia"/>
          <w:color w:val="auto"/>
        </w:rPr>
        <w:t>“招标项目要求”所列的所有货物进行投标，也可只对其中一包或几包的货物投标；若无特殊说明，每一包的内容不得分项投标，原则上按照整包确定中标供应商。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15.3 </w:t>
      </w:r>
      <w:r>
        <w:rPr>
          <w:rFonts w:ascii="Times New Roman" w:eastAsia="宋体" w:hAnsi="Times New Roman" w:cs="Times New Roman" w:hint="eastAsia"/>
          <w:color w:val="auto"/>
        </w:rPr>
        <w:t>投标人根据招标文件的规定和采购项目的实际情况，拟在中标后将中</w:t>
      </w:r>
      <w:r>
        <w:rPr>
          <w:rFonts w:ascii="Times New Roman" w:eastAsia="宋体" w:hAnsi="Times New Roman" w:cs="Times New Roman" w:hint="eastAsia"/>
          <w:color w:val="auto"/>
        </w:rPr>
        <w:lastRenderedPageBreak/>
        <w:t>标项目的非主体、非关键性工作分包的，应当在投标文件中载明分包承担主体，分包承担主体应当具备相应资质条件且不得再次分包。</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15.4 </w:t>
      </w:r>
      <w:r>
        <w:rPr>
          <w:rFonts w:ascii="Times New Roman" w:eastAsia="宋体" w:hAnsi="Times New Roman" w:cs="Times New Roman" w:hint="eastAsia"/>
          <w:color w:val="auto"/>
        </w:rPr>
        <w:t>如投标多个包的，要求</w:t>
      </w:r>
      <w:proofErr w:type="gramStart"/>
      <w:r>
        <w:rPr>
          <w:rFonts w:ascii="Times New Roman" w:eastAsia="宋体" w:hAnsi="Times New Roman" w:cs="Times New Roman" w:hint="eastAsia"/>
          <w:color w:val="auto"/>
        </w:rPr>
        <w:t>按包分别</w:t>
      </w:r>
      <w:proofErr w:type="gramEnd"/>
      <w:r>
        <w:rPr>
          <w:rFonts w:ascii="Times New Roman" w:eastAsia="宋体" w:hAnsi="Times New Roman" w:cs="Times New Roman" w:hint="eastAsia"/>
          <w:color w:val="auto"/>
        </w:rPr>
        <w:t>独立制作投标文件。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15.5 </w:t>
      </w:r>
      <w:r>
        <w:rPr>
          <w:rFonts w:ascii="Times New Roman" w:eastAsia="宋体" w:hAnsi="Times New Roman" w:cs="Times New Roman" w:hint="eastAsia"/>
          <w:color w:val="auto"/>
        </w:rPr>
        <w:t>投标文件（包括封面和目录）的每一页，从封面开始按阿拉伯数字</w:t>
      </w:r>
      <w:r>
        <w:rPr>
          <w:rFonts w:ascii="Times New Roman" w:eastAsia="宋体" w:hAnsi="Times New Roman" w:cs="Times New Roman" w:hint="eastAsia"/>
          <w:color w:val="auto"/>
        </w:rPr>
        <w:t>1</w:t>
      </w: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宋体" w:eastAsia="宋体" w:hAnsi="宋体" w:cs="Times New Roman" w:hint="eastAsia"/>
          <w:color w:val="auto"/>
        </w:rPr>
        <w:t>…</w:t>
      </w:r>
      <w:r>
        <w:rPr>
          <w:rFonts w:ascii="Times New Roman" w:eastAsia="宋体" w:hAnsi="Times New Roman" w:cs="Times New Roman" w:hint="eastAsia"/>
          <w:color w:val="auto"/>
        </w:rPr>
        <w:t>顺序编制页码。</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 </w:t>
      </w:r>
      <w:r>
        <w:rPr>
          <w:rFonts w:ascii="Times New Roman" w:eastAsia="宋体" w:hAnsi="Times New Roman" w:cs="Times New Roman" w:hint="eastAsia"/>
          <w:color w:val="auto"/>
        </w:rPr>
        <w:t>投标报价</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16.1 </w:t>
      </w:r>
      <w:r>
        <w:rPr>
          <w:rFonts w:ascii="Times New Roman" w:eastAsia="宋体" w:hAnsi="Times New Roman" w:cs="Times New Roman" w:hint="eastAsia"/>
          <w:color w:val="auto"/>
        </w:rPr>
        <w:t>投标书、开标一览表等各表中的报价，若无特殊说明应采用人民币填报。</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16.2 </w:t>
      </w:r>
      <w:r>
        <w:rPr>
          <w:rFonts w:ascii="Times New Roman" w:eastAsia="宋体" w:hAnsi="Times New Roman" w:cs="Times New Roman" w:hint="eastAsia"/>
          <w:color w:val="auto"/>
        </w:rPr>
        <w:t>投标报价是</w:t>
      </w:r>
      <w:r>
        <w:rPr>
          <w:rFonts w:hint="eastAsia"/>
          <w:color w:val="auto"/>
        </w:rPr>
        <w:t>为完成招标文件规定的一切工作所需的全部费用的最终优惠价格。</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16.3 </w:t>
      </w:r>
      <w:r>
        <w:rPr>
          <w:rFonts w:ascii="Times New Roman" w:eastAsia="宋体" w:hAnsi="Times New Roman" w:cs="Times New Roman" w:hint="eastAsia"/>
          <w:color w:val="auto"/>
        </w:rPr>
        <w:t>除《招标项目需求》中说明并允许外，投标的每一个货物、服务的单项报价以及采购项目的投标总价均只允许有一个报价，任何有选择的报价，采购人、采购代理机构均将予以拒绝。</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17. </w:t>
      </w:r>
      <w:r>
        <w:rPr>
          <w:rFonts w:ascii="Times New Roman" w:eastAsia="宋体" w:hAnsi="Times New Roman" w:cs="Times New Roman" w:hint="eastAsia"/>
          <w:color w:val="auto"/>
        </w:rPr>
        <w:t>投标人资格证明文件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投标人必须提交证明其有资格进行投标和有能力履行合同的文件，作为投标文件的一部分。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）《投标邀请函》中规定的供应商资格要求（实质性要求）证明文件；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w:t>
      </w:r>
      <w:r>
        <w:rPr>
          <w:rFonts w:ascii="Times New Roman" w:eastAsia="宋体" w:hAnsi="Times New Roman" w:cs="Times New Roman" w:hint="eastAsia"/>
          <w:color w:val="auto"/>
        </w:rPr>
        <w:t>若国家及行业对投标项目有特殊资格要求的，还须提供特殊资格证明文件；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）涉及本须知中“</w:t>
      </w:r>
      <w:r>
        <w:rPr>
          <w:rFonts w:ascii="Times New Roman" w:eastAsia="宋体" w:hAnsi="Times New Roman" w:cs="Times New Roman" w:hint="eastAsia"/>
          <w:color w:val="auto"/>
        </w:rPr>
        <w:t xml:space="preserve">4. </w:t>
      </w:r>
      <w:r>
        <w:rPr>
          <w:rFonts w:ascii="Times New Roman" w:eastAsia="宋体" w:hAnsi="Times New Roman" w:cs="Times New Roman" w:hint="eastAsia"/>
          <w:color w:val="auto"/>
        </w:rPr>
        <w:t>合格的投标人”相关要求的，按其要求执行。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 </w:t>
      </w:r>
      <w:r>
        <w:rPr>
          <w:rFonts w:ascii="Times New Roman" w:eastAsia="宋体" w:hAnsi="Times New Roman" w:cs="Times New Roman" w:hint="eastAsia"/>
          <w:color w:val="auto"/>
        </w:rPr>
        <w:t>技术投标文件</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18.1 </w:t>
      </w:r>
      <w:r>
        <w:rPr>
          <w:rFonts w:ascii="Times New Roman" w:eastAsia="宋体" w:hAnsi="Times New Roman" w:cs="Times New Roman" w:hint="eastAsia"/>
          <w:color w:val="auto"/>
        </w:rPr>
        <w:t>投标人须提交证明其拟供货物符合招标文件规定的技术投标文件，作为投标文件的一部分。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18.2 </w:t>
      </w:r>
      <w:r>
        <w:rPr>
          <w:rFonts w:ascii="Times New Roman" w:eastAsia="宋体" w:hAnsi="Times New Roman" w:cs="Times New Roman" w:hint="eastAsia"/>
          <w:color w:val="auto"/>
        </w:rPr>
        <w:t>上述文件可以是文字资料、图纸或数据，并须提供：</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）货物主要技术性能的详细描述；</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）保证货物从采购人开始使用至招标文件规定的保修期内正常和连续运转期间所需要的所有备件和专用工具的详细清单，包括其现行价格和供货来源资料；</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）逐条对招标文件要求的技术规格进行评议，并按招标文件所附格式完</w:t>
      </w:r>
      <w:r>
        <w:rPr>
          <w:rFonts w:ascii="Times New Roman" w:eastAsia="宋体" w:hAnsi="Times New Roman" w:cs="Times New Roman" w:hint="eastAsia"/>
          <w:color w:val="auto"/>
        </w:rPr>
        <w:lastRenderedPageBreak/>
        <w:t>整地填写《技术要求点对点应答表》，说明自己所投标的货物和相关服务内容与采购人、采购代理机构相应要求的偏离情况。</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18.3 </w:t>
      </w:r>
      <w:r>
        <w:rPr>
          <w:rFonts w:ascii="Times New Roman" w:eastAsia="宋体" w:hAnsi="Times New Roman" w:cs="Times New Roman" w:hint="eastAsia"/>
          <w:color w:val="auto"/>
        </w:rPr>
        <w:t>投标文件中设备的性能指标应达到或优于招标文件中所列技术指标。投标人应注意招标文件中所列技术指标仅列出了最低限度。投标人在《技术要求点对点应答表》“采购清单技术参数”的投标应答中必须列出具体数值或内容。如投标人未应答或只注明“符合”、“满足”等类似无具体内容的表述，将被视为不符合招标文件要求。投标人自行承担由此造成的一切后果</w:t>
      </w:r>
      <w:r>
        <w:rPr>
          <w:rFonts w:ascii="Times New Roman" w:eastAsia="宋体" w:hAnsi="Times New Roman" w:cs="Times New Roman" w:hint="eastAsia"/>
          <w:color w:val="auto"/>
        </w:rPr>
        <w:t>。</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19. </w:t>
      </w:r>
      <w:r>
        <w:rPr>
          <w:rFonts w:ascii="Times New Roman" w:eastAsia="宋体" w:hAnsi="Times New Roman" w:cs="Times New Roman" w:hint="eastAsia"/>
          <w:color w:val="auto"/>
        </w:rPr>
        <w:t>投标保证金</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19.1 </w:t>
      </w:r>
      <w:r>
        <w:rPr>
          <w:rFonts w:ascii="Times New Roman" w:eastAsia="宋体" w:hAnsi="Times New Roman" w:cs="Times New Roman" w:hint="eastAsia"/>
          <w:color w:val="auto"/>
        </w:rPr>
        <w:t>按照《招标项目要求》要求执行。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19.2 </w:t>
      </w:r>
      <w:r>
        <w:rPr>
          <w:rFonts w:ascii="Times New Roman" w:eastAsia="宋体" w:hAnsi="Times New Roman" w:cs="Times New Roman" w:hint="eastAsia"/>
          <w:color w:val="auto"/>
        </w:rPr>
        <w:t>符合《政府采购货物和服务招标投标管理办法》和《政府采购法实施条例》相关规定。</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20. </w:t>
      </w:r>
      <w:r>
        <w:rPr>
          <w:rFonts w:ascii="Times New Roman" w:eastAsia="宋体" w:hAnsi="Times New Roman" w:cs="Times New Roman" w:hint="eastAsia"/>
          <w:color w:val="auto"/>
        </w:rPr>
        <w:t>投标有效期</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20.1 </w:t>
      </w:r>
      <w:r>
        <w:rPr>
          <w:rFonts w:ascii="Times New Roman" w:eastAsia="宋体" w:hAnsi="Times New Roman" w:cs="Times New Roman" w:hint="eastAsia"/>
          <w:color w:val="auto"/>
        </w:rPr>
        <w:t>投标有效期为提交投标文件的截止之日起</w:t>
      </w:r>
      <w:r>
        <w:rPr>
          <w:rFonts w:ascii="Times New Roman" w:eastAsia="宋体" w:hAnsi="Times New Roman" w:cs="Times New Roman" w:hint="eastAsia"/>
          <w:color w:val="auto"/>
        </w:rPr>
        <w:t>60</w:t>
      </w:r>
      <w:r>
        <w:rPr>
          <w:rFonts w:ascii="Times New Roman" w:eastAsia="宋体" w:hAnsi="Times New Roman" w:cs="Times New Roman" w:hint="eastAsia"/>
          <w:color w:val="auto"/>
        </w:rPr>
        <w:t>天。投标书中规定的有效期短于招标文件规定的，其投标将被拒绝。</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20.2 </w:t>
      </w:r>
      <w:r>
        <w:rPr>
          <w:rFonts w:ascii="Times New Roman" w:eastAsia="宋体" w:hAnsi="Times New Roman" w:cs="Times New Roman" w:hint="eastAsia"/>
          <w:color w:val="auto"/>
        </w:rPr>
        <w:t>特殊情况下，采购代理机构可于投标有效期满之前，向投标人提出延长投标有效期的要求。答复应以书面形式进行。投标人可以拒绝上述要求，但不被没收投标保证金。对于同意该要求的投标人，既不要求也不允许其修改投标文件，但将要求其延</w:t>
      </w:r>
      <w:r>
        <w:rPr>
          <w:rFonts w:ascii="Times New Roman" w:eastAsia="宋体" w:hAnsi="Times New Roman" w:cs="Times New Roman" w:hint="eastAsia"/>
          <w:color w:val="auto"/>
        </w:rPr>
        <w:t>长投标保证金的有效期。</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 </w:t>
      </w:r>
      <w:r>
        <w:rPr>
          <w:rFonts w:ascii="Times New Roman" w:eastAsia="宋体" w:hAnsi="Times New Roman" w:cs="Times New Roman" w:hint="eastAsia"/>
          <w:color w:val="auto"/>
        </w:rPr>
        <w:t>投标文件的签署及规定</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21.1 </w:t>
      </w:r>
      <w:r>
        <w:rPr>
          <w:rFonts w:ascii="Times New Roman" w:eastAsia="宋体" w:hAnsi="Times New Roman" w:cs="Times New Roman" w:hint="eastAsia"/>
          <w:color w:val="auto"/>
        </w:rPr>
        <w:t>投标文件应按《招标项目要求》和《投标文件格式》如实编写，未尽事宜可自行补充。投标文件内容不完整、格式不符合导致投标文件被误读、漏读或者查找不到相关内容的，投标人自行承担由此产生的风险。</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21.2 </w:t>
      </w:r>
      <w:r>
        <w:rPr>
          <w:rFonts w:ascii="Times New Roman" w:eastAsia="宋体" w:hAnsi="Times New Roman" w:cs="Times New Roman" w:hint="eastAsia"/>
          <w:color w:val="auto"/>
        </w:rPr>
        <w:t>投标人按照《投标邀请函》的要求提交网上应答并</w:t>
      </w:r>
      <w:r>
        <w:rPr>
          <w:rFonts w:ascii="Times New Roman" w:eastAsiaTheme="minorEastAsia" w:hAnsi="Times New Roman" w:cs="Times New Roman" w:hint="eastAsia"/>
          <w:color w:val="auto"/>
          <w:szCs w:val="32"/>
        </w:rPr>
        <w:t>上传</w:t>
      </w:r>
      <w:r>
        <w:rPr>
          <w:rFonts w:ascii="Times New Roman" w:eastAsia="宋体" w:hAnsi="Times New Roman" w:cs="Times New Roman" w:hint="eastAsia"/>
          <w:color w:val="auto"/>
        </w:rPr>
        <w:t>加盖投标人电子签章的电子投标文件（以通过天津公共资源电子签章客户端正确读取签章信息为准）。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21.3 </w:t>
      </w:r>
      <w:r>
        <w:rPr>
          <w:rFonts w:ascii="Times New Roman" w:eastAsia="宋体" w:hAnsi="Times New Roman" w:cs="Times New Roman" w:hint="eastAsia"/>
          <w:color w:val="auto"/>
        </w:rPr>
        <w:t>若上传加盖投标人电子签章的电子投标文件有修改，须于规定时间内重新提交电子投标文件。电子投标文件因模糊不</w:t>
      </w:r>
      <w:r>
        <w:rPr>
          <w:rFonts w:ascii="Times New Roman" w:eastAsia="宋体" w:hAnsi="Times New Roman" w:cs="Times New Roman" w:hint="eastAsia"/>
          <w:color w:val="auto"/>
        </w:rPr>
        <w:t>清或表达不清所引起的后果由投标人自负。</w:t>
      </w:r>
    </w:p>
    <w:p w:rsidR="00DC02DB" w:rsidRDefault="00DC02DB">
      <w:pPr>
        <w:pStyle w:val="Default"/>
        <w:spacing w:line="360" w:lineRule="auto"/>
        <w:ind w:firstLineChars="200" w:firstLine="480"/>
        <w:jc w:val="both"/>
        <w:rPr>
          <w:rFonts w:ascii="Times New Roman" w:eastAsia="宋体" w:hAnsi="Times New Roman" w:cs="Times New Roman"/>
          <w:color w:val="auto"/>
        </w:rPr>
      </w:pPr>
    </w:p>
    <w:p w:rsidR="00DC02DB" w:rsidRDefault="008178A3">
      <w:pPr>
        <w:pStyle w:val="Default"/>
        <w:spacing w:line="360" w:lineRule="auto"/>
        <w:jc w:val="center"/>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D  </w:t>
      </w:r>
      <w:r>
        <w:rPr>
          <w:rFonts w:ascii="Times New Roman" w:eastAsia="宋体" w:hAnsi="Times New Roman" w:cs="Times New Roman" w:hint="eastAsia"/>
          <w:color w:val="auto"/>
        </w:rPr>
        <w:t>投标文件的网上应答和提交</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22. </w:t>
      </w:r>
      <w:r>
        <w:rPr>
          <w:rFonts w:ascii="Times New Roman" w:eastAsia="宋体" w:hAnsi="Times New Roman" w:cs="Times New Roman" w:hint="eastAsia"/>
          <w:color w:val="auto"/>
        </w:rPr>
        <w:t>投标人须按《投标邀请函》规定提交网上应答并上传加盖投标人电子签章的电子投标文件（以通过天津公共资源电子签章客户端正确读取签章信息为准）。具体方式：</w:t>
      </w:r>
      <w:r>
        <w:rPr>
          <w:rFonts w:ascii="Times New Roman" w:eastAsia="宋体" w:hAnsi="Times New Roman" w:cs="Times New Roman"/>
          <w:color w:val="auto"/>
        </w:rPr>
        <w:t>使用天津数字认证有限公司发出的</w:t>
      </w:r>
      <w:r>
        <w:rPr>
          <w:rFonts w:ascii="Times New Roman" w:eastAsia="宋体" w:hAnsi="Times New Roman" w:cs="Times New Roman"/>
          <w:color w:val="auto"/>
        </w:rPr>
        <w:t>CA</w:t>
      </w:r>
      <w:r>
        <w:rPr>
          <w:rFonts w:ascii="Times New Roman" w:eastAsia="宋体" w:hAnsi="Times New Roman" w:cs="Times New Roman"/>
          <w:color w:val="auto"/>
        </w:rPr>
        <w:t>数字证书（原天津市电子认证中心发出尚在有效期内的</w:t>
      </w:r>
      <w:r>
        <w:rPr>
          <w:rFonts w:ascii="Times New Roman" w:eastAsia="宋体" w:hAnsi="Times New Roman" w:cs="Times New Roman"/>
          <w:color w:val="auto"/>
        </w:rPr>
        <w:t>CA</w:t>
      </w:r>
      <w:r>
        <w:rPr>
          <w:rFonts w:ascii="Times New Roman" w:eastAsia="宋体" w:hAnsi="Times New Roman" w:cs="Times New Roman"/>
          <w:color w:val="auto"/>
        </w:rPr>
        <w:t>数字证书仍可使用）登录</w:t>
      </w:r>
      <w:r>
        <w:rPr>
          <w:rFonts w:ascii="Times New Roman" w:eastAsia="宋体" w:hAnsi="Times New Roman" w:cs="Times New Roman" w:hint="eastAsia"/>
          <w:color w:val="auto"/>
        </w:rPr>
        <w:t>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提交网上应答并上传加盖投标人电子签章的电子投标文件（以通过天津公共资源电子签章客户端正确读取签章信息为准）。如有需要，投标人可于工作时间且在招标文件规定的截止时间前到天津市河东区红星路</w:t>
      </w:r>
      <w:r>
        <w:rPr>
          <w:rFonts w:ascii="Times New Roman" w:eastAsia="宋体" w:hAnsi="Times New Roman" w:cs="Times New Roman" w:hint="eastAsia"/>
          <w:color w:val="auto"/>
        </w:rPr>
        <w:t>79</w:t>
      </w:r>
      <w:r>
        <w:rPr>
          <w:rFonts w:ascii="Times New Roman" w:eastAsia="宋体" w:hAnsi="Times New Roman" w:cs="Times New Roman" w:hint="eastAsia"/>
          <w:color w:val="auto"/>
        </w:rPr>
        <w:t>号天津市政府采购中心窗口完成上述操作。</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23. </w:t>
      </w:r>
      <w:r>
        <w:rPr>
          <w:rFonts w:ascii="Times New Roman" w:eastAsia="宋体" w:hAnsi="Times New Roman" w:cs="Times New Roman" w:hint="eastAsia"/>
          <w:color w:val="auto"/>
        </w:rPr>
        <w:t>制作和上传电子投标文件要求</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23.1 </w:t>
      </w:r>
      <w:r>
        <w:rPr>
          <w:rFonts w:ascii="Times New Roman" w:eastAsia="宋体" w:hAnsi="Times New Roman" w:cs="Times New Roman" w:hint="eastAsia"/>
          <w:color w:val="auto"/>
        </w:rPr>
        <w:t>投标人须下载天津市政府采购中心网</w:t>
      </w:r>
      <w:r>
        <w:rPr>
          <w:rFonts w:ascii="Times New Roman" w:eastAsia="宋体" w:hAnsi="Times New Roman" w:cs="Times New Roman" w:hint="eastAsia"/>
          <w:color w:val="auto"/>
        </w:rPr>
        <w:t>-</w:t>
      </w:r>
      <w:r>
        <w:rPr>
          <w:rFonts w:ascii="Times New Roman" w:eastAsia="宋体" w:hAnsi="Times New Roman" w:cs="Times New Roman" w:hint="eastAsia"/>
          <w:color w:val="auto"/>
        </w:rPr>
        <w:t>下载中心</w:t>
      </w:r>
      <w:r>
        <w:rPr>
          <w:rFonts w:ascii="Times New Roman" w:eastAsia="宋体" w:hAnsi="Times New Roman" w:cs="Times New Roman" w:hint="eastAsia"/>
          <w:color w:val="auto"/>
        </w:rPr>
        <w:t>-</w:t>
      </w:r>
      <w:r>
        <w:rPr>
          <w:rFonts w:ascii="Times New Roman" w:eastAsia="宋体" w:hAnsi="Times New Roman" w:cs="Times New Roman" w:hint="eastAsia"/>
          <w:color w:val="auto"/>
        </w:rPr>
        <w:t>《天津公共资源电子签章客户</w:t>
      </w:r>
      <w:proofErr w:type="gramStart"/>
      <w:r>
        <w:rPr>
          <w:rFonts w:ascii="Times New Roman" w:eastAsia="宋体" w:hAnsi="Times New Roman" w:cs="Times New Roman" w:hint="eastAsia"/>
          <w:color w:val="auto"/>
        </w:rPr>
        <w:t>端安</w:t>
      </w:r>
      <w:proofErr w:type="gramEnd"/>
      <w:r>
        <w:rPr>
          <w:rFonts w:ascii="Times New Roman" w:eastAsia="宋体" w:hAnsi="Times New Roman" w:cs="Times New Roman" w:hint="eastAsia"/>
          <w:color w:val="auto"/>
        </w:rPr>
        <w:t>装包及使用说明》。</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23</w:t>
      </w:r>
      <w:r>
        <w:rPr>
          <w:rFonts w:ascii="Times New Roman" w:eastAsia="宋体" w:hAnsi="Times New Roman" w:cs="Times New Roman" w:hint="eastAsia"/>
          <w:color w:val="auto"/>
        </w:rPr>
        <w:t xml:space="preserve">.2 </w:t>
      </w:r>
      <w:r>
        <w:rPr>
          <w:rFonts w:ascii="Times New Roman" w:eastAsia="宋体" w:hAnsi="Times New Roman" w:cs="Times New Roman" w:hint="eastAsia"/>
          <w:color w:val="auto"/>
        </w:rPr>
        <w:t>投标人须按照招标文件的规定制作电子投标文件，对所需提供的一切纸质材料进行扫描后加入电子投标文件，按照《天津公共资源电子签章客户</w:t>
      </w:r>
      <w:proofErr w:type="gramStart"/>
      <w:r>
        <w:rPr>
          <w:rFonts w:ascii="Times New Roman" w:eastAsia="宋体" w:hAnsi="Times New Roman" w:cs="Times New Roman" w:hint="eastAsia"/>
          <w:color w:val="auto"/>
        </w:rPr>
        <w:t>端安</w:t>
      </w:r>
      <w:proofErr w:type="gramEnd"/>
      <w:r>
        <w:rPr>
          <w:rFonts w:ascii="Times New Roman" w:eastAsia="宋体" w:hAnsi="Times New Roman" w:cs="Times New Roman" w:hint="eastAsia"/>
          <w:color w:val="auto"/>
        </w:rPr>
        <w:t>装包及使用说明》规定的要求制作加盖投标人电子签章的电子投标文件（以通过天津公共资源电子签章客户端正确读取签章信息为准），并于投标截止时间前上传至天津市政府采购中心招投标系统。</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特别提醒：</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）由于投标人网络接入速率不可控等网络传输风险，建议投标人在网上应答上传加盖电子签章的电子投标文件后，对上传文件进行下载，核对文件完整性，如是否缺页少页、图片是否显示完整、签章是否有效等</w:t>
      </w:r>
      <w:r>
        <w:rPr>
          <w:rFonts w:ascii="Times New Roman" w:eastAsia="宋体" w:hAnsi="Times New Roman" w:cs="Times New Roman" w:hint="eastAsia"/>
          <w:color w:val="auto"/>
        </w:rPr>
        <w:t>，并按照《天津公共资源电子签章客户</w:t>
      </w:r>
      <w:proofErr w:type="gramStart"/>
      <w:r>
        <w:rPr>
          <w:rFonts w:ascii="Times New Roman" w:eastAsia="宋体" w:hAnsi="Times New Roman" w:cs="Times New Roman" w:hint="eastAsia"/>
          <w:color w:val="auto"/>
        </w:rPr>
        <w:t>端安</w:t>
      </w:r>
      <w:proofErr w:type="gramEnd"/>
      <w:r>
        <w:rPr>
          <w:rFonts w:ascii="Times New Roman" w:eastAsia="宋体" w:hAnsi="Times New Roman" w:cs="Times New Roman" w:hint="eastAsia"/>
          <w:color w:val="auto"/>
        </w:rPr>
        <w:t>装包及使用说明》要求的文件检查方法进行检查，确保投标文件上传准确、有效。</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）投标人应当按照天津公共资源电子签章客户端使用说明的要求使用电子签章客户端软件。不按</w:t>
      </w:r>
      <w:proofErr w:type="gramStart"/>
      <w:r>
        <w:rPr>
          <w:rFonts w:ascii="Times New Roman" w:eastAsia="宋体" w:hAnsi="Times New Roman" w:cs="Times New Roman" w:hint="eastAsia"/>
          <w:color w:val="auto"/>
        </w:rPr>
        <w:t>本使用</w:t>
      </w:r>
      <w:proofErr w:type="gramEnd"/>
      <w:r>
        <w:rPr>
          <w:rFonts w:ascii="Times New Roman" w:eastAsia="宋体" w:hAnsi="Times New Roman" w:cs="Times New Roman" w:hint="eastAsia"/>
          <w:color w:val="auto"/>
        </w:rPr>
        <w:t>说明使用电子签章客户端软件，或使用</w:t>
      </w:r>
      <w:r>
        <w:rPr>
          <w:rFonts w:ascii="Times New Roman" w:eastAsia="宋体" w:hAnsi="Times New Roman" w:cs="Times New Roman" w:hint="eastAsia"/>
          <w:color w:val="auto"/>
        </w:rPr>
        <w:t>word</w:t>
      </w:r>
      <w:r>
        <w:rPr>
          <w:rFonts w:ascii="Times New Roman" w:eastAsia="宋体" w:hAnsi="Times New Roman" w:cs="Times New Roman" w:hint="eastAsia"/>
          <w:color w:val="auto"/>
        </w:rPr>
        <w:t>等其它软件进行签章工作，将会造成天津公共资源电子签章客户端无法读取签章信息，并导致投标无效。</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23.3 </w:t>
      </w:r>
      <w:r>
        <w:rPr>
          <w:rFonts w:ascii="Times New Roman" w:eastAsia="宋体" w:hAnsi="Times New Roman" w:cs="Times New Roman" w:hint="eastAsia"/>
          <w:color w:val="auto"/>
        </w:rPr>
        <w:t>投标人须保证电子投标文件清晰，便于识别，如因上传、扫描、格式</w:t>
      </w:r>
      <w:r>
        <w:rPr>
          <w:rFonts w:ascii="Times New Roman" w:eastAsia="宋体" w:hAnsi="Times New Roman" w:cs="Times New Roman" w:hint="eastAsia"/>
          <w:color w:val="auto"/>
        </w:rPr>
        <w:lastRenderedPageBreak/>
        <w:t>等原因导致评审时受到影响，由投标人自行承担相应责任。</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24. </w:t>
      </w:r>
      <w:r>
        <w:rPr>
          <w:rFonts w:ascii="Times New Roman" w:eastAsia="宋体" w:hAnsi="Times New Roman" w:cs="Times New Roman" w:hint="eastAsia"/>
          <w:color w:val="auto"/>
        </w:rPr>
        <w:t>投标人须承诺接受电子投标的方式，并自行</w:t>
      </w:r>
      <w:r>
        <w:rPr>
          <w:rFonts w:ascii="Times New Roman" w:eastAsia="宋体" w:hAnsi="Times New Roman" w:cs="Times New Roman" w:hint="eastAsia"/>
          <w:color w:val="auto"/>
        </w:rPr>
        <w:t>承担由此带来的废标、无效投标的风险。</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25. </w:t>
      </w:r>
      <w:r>
        <w:rPr>
          <w:rFonts w:ascii="Times New Roman" w:eastAsia="宋体" w:hAnsi="Times New Roman" w:cs="Times New Roman" w:hint="eastAsia"/>
          <w:color w:val="auto"/>
        </w:rPr>
        <w:t>未按招标文件的规定提交网上应答和上传加盖投标人电子签章的电子投标文件（以通过天津公共资源电子签章客户端正确读取签章信息为准）的投标将被拒绝。</w:t>
      </w:r>
    </w:p>
    <w:p w:rsidR="00DC02DB" w:rsidRDefault="008178A3">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E  </w:t>
      </w:r>
      <w:r>
        <w:rPr>
          <w:rFonts w:ascii="Times New Roman" w:eastAsia="宋体" w:hAnsi="Times New Roman" w:cs="Times New Roman" w:hint="eastAsia"/>
          <w:color w:val="auto"/>
        </w:rPr>
        <w:t>开标和评标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 </w:t>
      </w:r>
      <w:r>
        <w:rPr>
          <w:rFonts w:ascii="Times New Roman" w:eastAsia="宋体" w:hAnsi="Times New Roman" w:cs="Times New Roman" w:hint="eastAsia"/>
          <w:color w:val="auto"/>
        </w:rPr>
        <w:t>开标解密和资格审查</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26.1 </w:t>
      </w:r>
      <w:r>
        <w:rPr>
          <w:rFonts w:ascii="Times New Roman" w:eastAsia="宋体" w:hAnsi="Times New Roman" w:cs="Times New Roman" w:hint="eastAsia"/>
          <w:color w:val="auto"/>
        </w:rPr>
        <w:t>投标人须于《投标邀请函》中规定的时间内使用天津数字认证有限公司发出的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市级集采机构入口”完成开标解密。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26.2 </w:t>
      </w:r>
      <w:r>
        <w:rPr>
          <w:rFonts w:ascii="Times New Roman" w:eastAsia="宋体" w:hAnsi="Times New Roman" w:cs="Times New Roman" w:hint="eastAsia"/>
          <w:color w:val="auto"/>
        </w:rPr>
        <w:t>由于投标人原因，没有在规定时间内进行网上开标解密，视为无效投标。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26.3 </w:t>
      </w:r>
      <w:r>
        <w:rPr>
          <w:rFonts w:ascii="Times New Roman" w:eastAsia="宋体" w:hAnsi="Times New Roman" w:cs="Times New Roman" w:hint="eastAsia"/>
          <w:color w:val="auto"/>
        </w:rPr>
        <w:t>开标解密后，对开标结果进行网上公示，投标人报价为空、为零的将被视为无效投标。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26.4 </w:t>
      </w:r>
      <w:r>
        <w:rPr>
          <w:rFonts w:ascii="Times New Roman" w:eastAsia="宋体" w:hAnsi="Times New Roman" w:cs="Times New Roman" w:hint="eastAsia"/>
          <w:color w:val="auto"/>
        </w:rPr>
        <w:t>开标解密后，投标代表人应保持电话畅通并具备相应的网络环境，随时准备接受评委的网上询标。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26.5 </w:t>
      </w:r>
      <w:r>
        <w:rPr>
          <w:rFonts w:ascii="Times New Roman" w:eastAsia="宋体" w:hAnsi="Times New Roman" w:cs="Times New Roman" w:hint="eastAsia"/>
          <w:color w:val="auto"/>
        </w:rPr>
        <w:t>投标人须于规定时间内通过天津市政府采购中心招投标系统“询标解答”对评委的网上询标予以解答。如投标代表人被要求到评审现场答疑时，须携带身份证等有效证件原件，以备查验。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26.6 </w:t>
      </w:r>
      <w:r>
        <w:rPr>
          <w:rFonts w:ascii="Times New Roman" w:eastAsia="宋体" w:hAnsi="Times New Roman" w:cs="Times New Roman" w:hint="eastAsia"/>
          <w:color w:val="auto"/>
        </w:rPr>
        <w:t>投标截止时间后，投标人不足</w:t>
      </w:r>
      <w:r>
        <w:rPr>
          <w:rFonts w:ascii="Times New Roman" w:eastAsia="宋体" w:hAnsi="Times New Roman" w:cs="Times New Roman" w:hint="eastAsia"/>
          <w:color w:val="auto"/>
        </w:rPr>
        <w:t>3</w:t>
      </w:r>
      <w:r>
        <w:rPr>
          <w:rFonts w:ascii="Times New Roman" w:eastAsia="宋体" w:hAnsi="Times New Roman" w:cs="Times New Roman" w:hint="eastAsia"/>
          <w:color w:val="auto"/>
        </w:rPr>
        <w:t>家</w:t>
      </w:r>
      <w:r>
        <w:rPr>
          <w:rFonts w:ascii="Times New Roman" w:eastAsia="宋体" w:hAnsi="Times New Roman" w:cs="Times New Roman" w:hint="eastAsia"/>
          <w:color w:val="auto"/>
        </w:rPr>
        <w:t>的，不得开标。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26.7 </w:t>
      </w:r>
      <w:r>
        <w:rPr>
          <w:rFonts w:ascii="Times New Roman" w:eastAsia="宋体" w:hAnsi="Times New Roman" w:cs="Times New Roman" w:hint="eastAsia"/>
          <w:color w:val="auto"/>
        </w:rPr>
        <w:t>开标解密后，采购人或采购代理机构应当依法对投标人的资格进行审查。资格审查合格的投标人不足</w:t>
      </w:r>
      <w:r>
        <w:rPr>
          <w:rFonts w:ascii="Times New Roman" w:eastAsia="宋体" w:hAnsi="Times New Roman" w:cs="Times New Roman" w:hint="eastAsia"/>
          <w:color w:val="auto"/>
        </w:rPr>
        <w:t>3</w:t>
      </w:r>
      <w:r>
        <w:rPr>
          <w:rFonts w:ascii="Times New Roman" w:eastAsia="宋体" w:hAnsi="Times New Roman" w:cs="Times New Roman" w:hint="eastAsia"/>
          <w:color w:val="auto"/>
        </w:rPr>
        <w:t>家的，不得评标。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 </w:t>
      </w:r>
      <w:r>
        <w:rPr>
          <w:rFonts w:ascii="Times New Roman" w:eastAsia="宋体" w:hAnsi="Times New Roman" w:cs="Times New Roman" w:hint="eastAsia"/>
          <w:color w:val="auto"/>
        </w:rPr>
        <w:t>评标委员会</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27.1 </w:t>
      </w:r>
      <w:r>
        <w:rPr>
          <w:rFonts w:ascii="Times New Roman" w:eastAsia="宋体" w:hAnsi="Times New Roman" w:cs="Times New Roman" w:hint="eastAsia"/>
          <w:color w:val="auto"/>
        </w:rPr>
        <w:t>评标委员会成员由采购人代表和评审专家组成，成员人数应当为</w:t>
      </w:r>
      <w:r>
        <w:rPr>
          <w:rFonts w:ascii="Times New Roman" w:eastAsia="宋体" w:hAnsi="Times New Roman" w:cs="Times New Roman" w:hint="eastAsia"/>
          <w:color w:val="auto"/>
        </w:rPr>
        <w:t>5</w:t>
      </w:r>
      <w:r>
        <w:rPr>
          <w:rFonts w:ascii="Times New Roman" w:eastAsia="宋体" w:hAnsi="Times New Roman" w:cs="Times New Roman" w:hint="eastAsia"/>
          <w:color w:val="auto"/>
        </w:rPr>
        <w:t>人以上单数，其中评审专家不得少于成员总数的三分之二。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27.2 </w:t>
      </w:r>
      <w:r>
        <w:rPr>
          <w:rFonts w:ascii="Times New Roman" w:eastAsia="宋体" w:hAnsi="Times New Roman" w:cs="Times New Roman" w:hint="eastAsia"/>
          <w:color w:val="auto"/>
        </w:rPr>
        <w:t>评标委员会负责审查投标文件是否符合招标文件的要求，并进行审查、询标、评估和比较。评标委员会认为必要时，可向投标人进行询标。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 xml:space="preserve">27.3 </w:t>
      </w:r>
      <w:r>
        <w:rPr>
          <w:rFonts w:ascii="Times New Roman" w:eastAsia="宋体" w:hAnsi="Times New Roman" w:cs="Times New Roman" w:hint="eastAsia"/>
          <w:color w:val="auto"/>
        </w:rPr>
        <w:t>出现符合专业条件的供应商或者对招标文件作实质性响应的供应商不足三家，或投标人的报价均超过了采</w:t>
      </w:r>
      <w:r>
        <w:rPr>
          <w:rFonts w:ascii="Times New Roman" w:eastAsia="宋体" w:hAnsi="Times New Roman" w:cs="Times New Roman" w:hint="eastAsia"/>
          <w:color w:val="auto"/>
        </w:rPr>
        <w:t>购预算，采购人不能支付的情况时，或出现影响采购公正的违法、违规行为时，评标委员会有权宣布废标。</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27.4 </w:t>
      </w:r>
      <w:r>
        <w:rPr>
          <w:rFonts w:ascii="Times New Roman" w:eastAsia="宋体" w:hAnsi="Times New Roman" w:cs="Times New Roman" w:hint="eastAsia"/>
          <w:color w:val="auto"/>
        </w:rPr>
        <w:t>评标委员会负责完成全部评标工作，向采购人提出经评标委员会签字的书面评标报告。</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 </w:t>
      </w:r>
      <w:r>
        <w:rPr>
          <w:rFonts w:ascii="Times New Roman" w:eastAsia="宋体" w:hAnsi="Times New Roman" w:cs="Times New Roman" w:hint="eastAsia"/>
          <w:color w:val="auto"/>
        </w:rPr>
        <w:t>对投标文件的审查和响应性的确定</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28.1 </w:t>
      </w:r>
      <w:r>
        <w:rPr>
          <w:rFonts w:ascii="Times New Roman" w:eastAsia="宋体" w:hAnsi="Times New Roman" w:cs="Times New Roman" w:hint="eastAsia"/>
          <w:color w:val="auto"/>
        </w:rPr>
        <w:t>符合性检查。评标委员会依据法律法规和招标文件的规定，对投标文件的内容是否完整、有无计算错误、要求的保证金是否已提供、文件签署是否正确、实质性要求等进行审查，确定每份投标文件是否实质上响应了招标文件的要求。</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28.2 </w:t>
      </w:r>
      <w:r>
        <w:rPr>
          <w:rFonts w:ascii="Times New Roman" w:eastAsia="宋体" w:hAnsi="Times New Roman" w:cs="Times New Roman" w:hint="eastAsia"/>
          <w:color w:val="auto"/>
        </w:rPr>
        <w:t>投标截止时间后，除评标委员会要求提供外，不接受投标人及与投标人有关的任何一方递交的材料。</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28.3 </w:t>
      </w:r>
      <w:r>
        <w:rPr>
          <w:rFonts w:ascii="Times New Roman" w:eastAsia="宋体" w:hAnsi="Times New Roman" w:cs="Times New Roman" w:hint="eastAsia"/>
          <w:color w:val="auto"/>
        </w:rPr>
        <w:t>实质上没有响应招标文件要求的投标文件，将被拒绝。投标人不得通过修改或撤回不符合要求的内容而使其投标成为响应性的投标。如出现下列情况之一的，其投标将被拒绝或中标无效：</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）投标文件未按招标文件的要求加盖电子签章的；</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）投标有效期短于招标文件要求的；</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）投标文件中提供虚假材料的；</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）不能满足招标文件中任何一条实质性要求或加注“★”号条款出现负偏离或经评标委员会认定未实质性响应招标文件要求的或投标内容</w:t>
      </w:r>
      <w:r>
        <w:rPr>
          <w:rFonts w:ascii="Times New Roman" w:eastAsia="宋体" w:hAnsi="Times New Roman" w:cs="Times New Roman" w:hint="eastAsia"/>
          <w:color w:val="auto"/>
        </w:rPr>
        <w:t>不符合相关强制性规定的；</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）未按时进行网上解密或电子投标文件损坏、无效的；</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）投标报价超出采购预算或最高限价；</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7</w:t>
      </w:r>
      <w:r>
        <w:rPr>
          <w:rFonts w:ascii="Times New Roman" w:eastAsia="宋体" w:hAnsi="Times New Roman" w:cs="Times New Roman" w:hint="eastAsia"/>
          <w:color w:val="auto"/>
        </w:rPr>
        <w:t>）存在串通情形的；</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8</w:t>
      </w:r>
      <w:r>
        <w:rPr>
          <w:rFonts w:ascii="Times New Roman" w:eastAsia="宋体" w:hAnsi="Times New Roman" w:cs="Times New Roman" w:hint="eastAsia"/>
          <w:color w:val="auto"/>
        </w:rPr>
        <w:t>）单位负责人或法定代表人为同一人，或者存在控股、管理关系的不同供应商，参加同一合同项下投标的，相关投标均无效；</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9</w:t>
      </w:r>
      <w:r>
        <w:rPr>
          <w:rFonts w:ascii="Times New Roman" w:eastAsia="宋体" w:hAnsi="Times New Roman" w:cs="Times New Roman" w:hint="eastAsia"/>
          <w:color w:val="auto"/>
        </w:rPr>
        <w:t>）其他法定投标无效的情形。</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28.4 </w:t>
      </w:r>
      <w:r>
        <w:rPr>
          <w:rFonts w:ascii="Times New Roman" w:eastAsia="宋体" w:hAnsi="Times New Roman" w:cs="Times New Roman" w:hint="eastAsia"/>
          <w:color w:val="auto"/>
        </w:rPr>
        <w:t>评标委员会对确定为实质上响应的投标进行审核，</w:t>
      </w:r>
      <w:r>
        <w:rPr>
          <w:rFonts w:ascii="Times New Roman" w:eastAsia="宋体" w:hAnsi="Times New Roman" w:cs="Times New Roman"/>
          <w:color w:val="auto"/>
        </w:rPr>
        <w:t>投标文件报价出现前后不一致的</w:t>
      </w:r>
      <w:r>
        <w:rPr>
          <w:rFonts w:ascii="Times New Roman" w:eastAsia="宋体" w:hAnsi="Times New Roman" w:cs="Times New Roman" w:hint="eastAsia"/>
          <w:color w:val="auto"/>
        </w:rPr>
        <w:t>，修改错误的原则如下：</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lastRenderedPageBreak/>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）投标文件中开标一览表（报价表）内容与投标文件中相应内容不一致的，以开标一览表（报价表）为准；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）大写金额</w:t>
      </w:r>
      <w:r>
        <w:rPr>
          <w:rFonts w:ascii="Times New Roman" w:eastAsia="宋体" w:hAnsi="Times New Roman" w:cs="Times New Roman" w:hint="eastAsia"/>
          <w:color w:val="auto"/>
        </w:rPr>
        <w:t>和小写金额不一致的，以大写金额为准；</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）单价金额小数点或者百分比有明显错位的，以开标一览表的总价为准，并修改单价；</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）总价金额与按单价汇总金额不一致的，以单价金额计算结果为准。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）同时出现两种以上不一致的，按照前款规定的顺序修正。修正后的报价经投标人确认后产生约束力，投标人不确认的，其投标无效。</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28.5 </w:t>
      </w:r>
      <w:r>
        <w:rPr>
          <w:rFonts w:ascii="Times New Roman" w:eastAsia="宋体" w:hAnsi="Times New Roman" w:cs="Times New Roman" w:hint="eastAsia"/>
          <w:color w:val="auto"/>
        </w:rPr>
        <w:t>评标委员会将要求投标人按上述修改错误的方法调整投标报价，投标人同意后，调整后的报价对投标人起约束作用。如果投标人不接受修改后的报价，其投标将被拒绝。</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 </w:t>
      </w:r>
      <w:r>
        <w:rPr>
          <w:rFonts w:ascii="Times New Roman" w:eastAsia="宋体" w:hAnsi="Times New Roman" w:cs="Times New Roman" w:hint="eastAsia"/>
          <w:color w:val="auto"/>
        </w:rPr>
        <w:t>投标文件的澄清</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29.1 </w:t>
      </w:r>
      <w:r>
        <w:rPr>
          <w:rFonts w:ascii="Times New Roman" w:eastAsia="宋体" w:hAnsi="Times New Roman" w:cs="Times New Roman" w:hint="eastAsia"/>
          <w:color w:val="auto"/>
        </w:rPr>
        <w:t>澄清有关</w:t>
      </w:r>
      <w:r>
        <w:rPr>
          <w:rFonts w:ascii="Times New Roman" w:eastAsia="宋体" w:hAnsi="Times New Roman" w:cs="Times New Roman" w:hint="eastAsia"/>
          <w:color w:val="auto"/>
        </w:rPr>
        <w:t>问题。为了有助于对投标文件进行审查、评估和比较，评标委员会有权要求投标人对投标文件中含义不明确、同类问题表述不一致或者有明显文字和计算错误的内容</w:t>
      </w:r>
      <w:proofErr w:type="gramStart"/>
      <w:r>
        <w:rPr>
          <w:rFonts w:ascii="Times New Roman" w:eastAsia="宋体" w:hAnsi="Times New Roman" w:cs="Times New Roman" w:hint="eastAsia"/>
          <w:color w:val="auto"/>
        </w:rPr>
        <w:t>作出</w:t>
      </w:r>
      <w:proofErr w:type="gramEnd"/>
      <w:r>
        <w:rPr>
          <w:rFonts w:ascii="Times New Roman" w:eastAsia="宋体" w:hAnsi="Times New Roman" w:cs="Times New Roman" w:hint="eastAsia"/>
          <w:color w:val="auto"/>
        </w:rPr>
        <w:t>必要的澄清、说明或者纠正。投标人有义务按照评标委员会通知的时间、地点指派投标代表人就相关问题进行澄清。</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29.2 </w:t>
      </w:r>
      <w:r>
        <w:rPr>
          <w:rFonts w:ascii="Times New Roman" w:eastAsia="宋体" w:hAnsi="Times New Roman" w:cs="Times New Roman" w:hint="eastAsia"/>
          <w:color w:val="auto"/>
        </w:rPr>
        <w:t>投标人澄清、说明、答复或者补充的电子文件，加盖电子签章后上传至天津市政府采购中心招投标系统。</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29.3 </w:t>
      </w:r>
      <w:r>
        <w:rPr>
          <w:rFonts w:ascii="Times New Roman" w:eastAsia="宋体" w:hAnsi="Times New Roman" w:cs="Times New Roman" w:hint="eastAsia"/>
          <w:color w:val="auto"/>
        </w:rPr>
        <w:t>投标人的澄清、说明、答复或者补充应在规定的时间内完成，并不得超出投标文件的范围或对投标内容进行实质性的修改。</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29.4 </w:t>
      </w:r>
      <w:r>
        <w:rPr>
          <w:rFonts w:ascii="Times New Roman" w:eastAsia="宋体" w:hAnsi="Times New Roman" w:cs="Times New Roman" w:hint="eastAsia"/>
          <w:color w:val="auto"/>
        </w:rPr>
        <w:t>澄清文件将作为投标文件的一</w:t>
      </w:r>
      <w:r>
        <w:rPr>
          <w:rFonts w:ascii="Times New Roman" w:eastAsia="宋体" w:hAnsi="Times New Roman" w:cs="Times New Roman" w:hint="eastAsia"/>
          <w:color w:val="auto"/>
        </w:rPr>
        <w:t>部分，与投标文件具有同等的法律效力。</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30. </w:t>
      </w:r>
      <w:r>
        <w:rPr>
          <w:rFonts w:ascii="Times New Roman" w:eastAsia="宋体" w:hAnsi="Times New Roman" w:cs="Times New Roman" w:hint="eastAsia"/>
          <w:color w:val="auto"/>
        </w:rPr>
        <w:t>投标的评估和比较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评标委员会将根据招标文件确定的评标原则和评标方法对确定为实质上响应招标文件要求的投标进行评估和比较。</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 </w:t>
      </w:r>
      <w:r>
        <w:rPr>
          <w:rFonts w:ascii="Times New Roman" w:eastAsia="宋体" w:hAnsi="Times New Roman" w:cs="Times New Roman" w:hint="eastAsia"/>
          <w:color w:val="auto"/>
        </w:rPr>
        <w:t>评标原则和评标方法</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31.1 </w:t>
      </w:r>
      <w:r>
        <w:rPr>
          <w:rFonts w:ascii="Times New Roman" w:eastAsia="宋体" w:hAnsi="Times New Roman" w:cs="Times New Roman" w:hint="eastAsia"/>
          <w:color w:val="auto"/>
        </w:rPr>
        <w:t>评标原则</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）评标委员会应当按照客观、公正、审慎的原则，根据招标文件规定的评审程序、评审方法和评审标准进行独立评审。</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w:t>
      </w:r>
      <w:r>
        <w:rPr>
          <w:rFonts w:ascii="Times New Roman" w:hAnsi="Times New Roman" w:cs="Times New Roman"/>
          <w:color w:val="auto"/>
        </w:rPr>
        <w:t>评标委员会发现招标文件存在歧义、重大缺陷导致评标工作无法进行，</w:t>
      </w:r>
      <w:r>
        <w:rPr>
          <w:rFonts w:ascii="Times New Roman" w:hAnsi="Times New Roman" w:cs="Times New Roman"/>
          <w:color w:val="auto"/>
        </w:rPr>
        <w:lastRenderedPageBreak/>
        <w:t>或者招标文件内容违反国家有关强制性规定的，应当停止评标工作，与采购人或者采购代理机构沟通并作书面记录。采购人或者采购代理机构确认后，应当修改招标文件，重新组织采购活动。</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）对招标文件中描述有歧义或前后不一致的地方，但不影响项目评审的，评标委员会有权进行评判，但对同一条款的评判应适用于每个投标人。</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）评标委员会认为投标人的报价明显低于其他通过符合性审查投标人的报价，有可能影响产品质量或者不能诚信履约的，应当要求其在评标现场合理的时间内提供书</w:t>
      </w:r>
      <w:r>
        <w:rPr>
          <w:rFonts w:ascii="Times New Roman" w:eastAsia="宋体" w:hAnsi="Times New Roman" w:cs="Times New Roman" w:hint="eastAsia"/>
          <w:color w:val="auto"/>
        </w:rPr>
        <w:t>面说明，必要时提交相关证明材料；投标人不能证明其报价合理性的，评标委员会应当将其作为无效投标处理。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31.2 </w:t>
      </w:r>
      <w:r>
        <w:rPr>
          <w:rFonts w:ascii="Times New Roman" w:eastAsia="宋体" w:hAnsi="Times New Roman" w:cs="Times New Roman" w:hint="eastAsia"/>
          <w:color w:val="auto"/>
        </w:rPr>
        <w:t>评标方法</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1</w:t>
      </w:r>
      <w:r>
        <w:rPr>
          <w:rFonts w:ascii="Times New Roman" w:eastAsia="宋体" w:hAnsi="Times New Roman" w:cs="Times New Roman" w:hint="eastAsia"/>
          <w:color w:val="auto"/>
        </w:rPr>
        <w:t>）采用“综合评分法”的评标方法，具体评审因素详见《招标项目需求》。评标采用百分制，各评委独立分别对实质上响应招标文件的投标进行逐项打分，对评标委员会各成员每一因素的打分汇总后取算术平均分，</w:t>
      </w:r>
      <w:proofErr w:type="gramStart"/>
      <w:r>
        <w:rPr>
          <w:rFonts w:ascii="Times New Roman" w:eastAsia="宋体" w:hAnsi="Times New Roman" w:cs="Times New Roman" w:hint="eastAsia"/>
          <w:color w:val="auto"/>
        </w:rPr>
        <w:t>该平均</w:t>
      </w:r>
      <w:proofErr w:type="gramEnd"/>
      <w:r>
        <w:rPr>
          <w:rFonts w:ascii="Times New Roman" w:eastAsia="宋体" w:hAnsi="Times New Roman" w:cs="Times New Roman" w:hint="eastAsia"/>
          <w:color w:val="auto"/>
        </w:rPr>
        <w:t>分为供应商的得分。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2</w:t>
      </w:r>
      <w:r>
        <w:rPr>
          <w:rFonts w:ascii="Times New Roman" w:eastAsia="宋体" w:hAnsi="Times New Roman" w:cs="Times New Roman" w:hint="eastAsia"/>
          <w:color w:val="auto"/>
        </w:rPr>
        <w:t>）根据《中华人民共和国政府采购法实施条例》和《关于进一步规范政府采购评审工作有关问题的通知》（财库〔</w:t>
      </w:r>
      <w:r>
        <w:rPr>
          <w:rFonts w:ascii="Times New Roman" w:eastAsia="宋体" w:hAnsi="Times New Roman" w:cs="Times New Roman" w:hint="eastAsia"/>
          <w:color w:val="auto"/>
        </w:rPr>
        <w:t>2012</w:t>
      </w:r>
      <w:r>
        <w:rPr>
          <w:rFonts w:ascii="Times New Roman" w:eastAsia="宋体" w:hAnsi="Times New Roman" w:cs="Times New Roman" w:hint="eastAsia"/>
          <w:color w:val="auto"/>
        </w:rPr>
        <w:t>〕</w:t>
      </w:r>
      <w:r>
        <w:rPr>
          <w:rFonts w:ascii="Times New Roman" w:eastAsia="宋体" w:hAnsi="Times New Roman" w:cs="Times New Roman" w:hint="eastAsia"/>
          <w:color w:val="auto"/>
        </w:rPr>
        <w:t>69</w:t>
      </w:r>
      <w:r>
        <w:rPr>
          <w:rFonts w:ascii="Times New Roman" w:eastAsia="宋体" w:hAnsi="Times New Roman" w:cs="Times New Roman" w:hint="eastAsia"/>
          <w:color w:val="auto"/>
        </w:rPr>
        <w:t>号）的规定，评标委员会成员要依法独立评审，并对评审意见承</w:t>
      </w:r>
      <w:r>
        <w:rPr>
          <w:rFonts w:ascii="Times New Roman" w:eastAsia="宋体" w:hAnsi="Times New Roman" w:cs="Times New Roman" w:hint="eastAsia"/>
          <w:color w:val="auto"/>
        </w:rPr>
        <w:t>担个人责任。评标委员会成员对需要共同认定的事项存在争议的，按照少数服从多数的原则做出结论。持不同意见的评标委员会成员应当在评审报告上签署不同意见并说明理由，否则视为同意。</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3</w:t>
      </w:r>
      <w:r>
        <w:rPr>
          <w:rFonts w:ascii="Times New Roman" w:eastAsia="宋体" w:hAnsi="Times New Roman" w:cs="Times New Roman" w:hint="eastAsia"/>
          <w:color w:val="auto"/>
        </w:rPr>
        <w:t>）</w:t>
      </w:r>
      <w:r>
        <w:rPr>
          <w:rFonts w:ascii="Times New Roman" w:eastAsia="宋体" w:hAnsi="Times New Roman" w:hint="eastAsia"/>
          <w:color w:val="auto"/>
        </w:rPr>
        <w:t>按照《关于调整优化节能产品、环境标志产品政府采购执行机制的通知》（财库〔</w:t>
      </w:r>
      <w:r>
        <w:rPr>
          <w:rFonts w:ascii="Times New Roman" w:eastAsia="宋体" w:hAnsi="Times New Roman" w:hint="eastAsia"/>
          <w:color w:val="auto"/>
        </w:rPr>
        <w:t>2019</w:t>
      </w:r>
      <w:r>
        <w:rPr>
          <w:rFonts w:ascii="Times New Roman" w:eastAsia="宋体" w:hAnsi="Times New Roman" w:hint="eastAsia"/>
          <w:color w:val="auto"/>
        </w:rPr>
        <w:t>〕</w:t>
      </w:r>
      <w:r>
        <w:rPr>
          <w:rFonts w:ascii="Times New Roman" w:eastAsia="宋体" w:hAnsi="Times New Roman" w:hint="eastAsia"/>
          <w:color w:val="auto"/>
        </w:rPr>
        <w:t>9</w:t>
      </w:r>
      <w:r>
        <w:rPr>
          <w:rFonts w:ascii="Times New Roman" w:eastAsia="宋体" w:hAnsi="Times New Roman" w:hint="eastAsia"/>
          <w:color w:val="auto"/>
        </w:rPr>
        <w:t>号）文件要求，对</w:t>
      </w:r>
      <w:r>
        <w:rPr>
          <w:rFonts w:ascii="Times New Roman" w:hAnsi="Times New Roman" w:cs="Times New Roman"/>
          <w:color w:val="auto"/>
        </w:rPr>
        <w:t>政府采购节能、环境标志品目清单</w:t>
      </w:r>
      <w:r>
        <w:rPr>
          <w:rFonts w:ascii="Times New Roman" w:hAnsi="Times New Roman" w:cs="Times New Roman" w:hint="eastAsia"/>
          <w:color w:val="auto"/>
        </w:rPr>
        <w:t>内的产品实施</w:t>
      </w:r>
      <w:r>
        <w:rPr>
          <w:rFonts w:ascii="Times New Roman" w:eastAsia="宋体" w:hAnsi="Times New Roman" w:hint="eastAsia"/>
          <w:color w:val="auto"/>
        </w:rPr>
        <w:t>优先采购和强制采购的评标方法。</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4</w:t>
      </w:r>
      <w:r>
        <w:rPr>
          <w:rFonts w:ascii="Times New Roman" w:eastAsia="宋体" w:hAnsi="Times New Roman" w:cs="Times New Roman" w:hint="eastAsia"/>
          <w:color w:val="auto"/>
        </w:rPr>
        <w:t>）评标委员会审查产品资质或检测报告等相关文件符合性时，应综合考虑行业特点、交易习惯、采购需求</w:t>
      </w:r>
      <w:proofErr w:type="gramStart"/>
      <w:r>
        <w:rPr>
          <w:rFonts w:ascii="Times New Roman" w:eastAsia="宋体" w:hAnsi="Times New Roman" w:cs="Times New Roman" w:hint="eastAsia"/>
          <w:color w:val="auto"/>
        </w:rPr>
        <w:t>最</w:t>
      </w:r>
      <w:proofErr w:type="gramEnd"/>
      <w:r>
        <w:rPr>
          <w:rFonts w:ascii="Times New Roman" w:eastAsia="宋体" w:hAnsi="Times New Roman" w:cs="Times New Roman" w:hint="eastAsia"/>
          <w:color w:val="auto"/>
        </w:rPr>
        <w:t>本质原义等情况，而不应以投标文件中产品名称与招标文件产品名称是否一致作为审查的标准。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w:t>
      </w:r>
      <w:r>
        <w:rPr>
          <w:rFonts w:ascii="Times New Roman" w:eastAsia="宋体" w:hAnsi="Times New Roman" w:cs="Times New Roman" w:hint="eastAsia"/>
          <w:color w:val="auto"/>
        </w:rPr>
        <w:t>5</w:t>
      </w:r>
      <w:r>
        <w:rPr>
          <w:rFonts w:ascii="Times New Roman" w:eastAsia="宋体" w:hAnsi="Times New Roman" w:cs="Times New Roman" w:hint="eastAsia"/>
          <w:color w:val="auto"/>
        </w:rPr>
        <w:t>）中标候选供应</w:t>
      </w:r>
      <w:proofErr w:type="gramStart"/>
      <w:r>
        <w:rPr>
          <w:rFonts w:ascii="Times New Roman" w:eastAsia="宋体" w:hAnsi="Times New Roman" w:cs="Times New Roman" w:hint="eastAsia"/>
          <w:color w:val="auto"/>
        </w:rPr>
        <w:t>商产生</w:t>
      </w:r>
      <w:proofErr w:type="gramEnd"/>
      <w:r>
        <w:rPr>
          <w:rFonts w:ascii="Times New Roman" w:eastAsia="宋体" w:hAnsi="Times New Roman" w:cs="Times New Roman" w:hint="eastAsia"/>
          <w:color w:val="auto"/>
        </w:rPr>
        <w:t>办法：按得分由高到低顺序确定中标候选供应商；得分相同的，按投标报价由低到高顺序确定中标候选供应商；得分且投标报价相同的，按技术指标优劣顺序确定中标候选供应商。</w:t>
      </w:r>
      <w:r>
        <w:rPr>
          <w:rFonts w:ascii="Times New Roman" w:eastAsia="宋体" w:hAnsi="Times New Roman" w:cs="Times New Roman"/>
          <w:color w:val="auto"/>
        </w:rPr>
        <w:t>采购人</w:t>
      </w:r>
      <w:r>
        <w:rPr>
          <w:rFonts w:ascii="Times New Roman" w:eastAsia="宋体" w:hAnsi="Times New Roman" w:cs="Times New Roman" w:hint="eastAsia"/>
          <w:color w:val="auto"/>
        </w:rPr>
        <w:t>或评标委员会经采购人授权后</w:t>
      </w:r>
      <w:r>
        <w:rPr>
          <w:rFonts w:ascii="Times New Roman" w:eastAsia="宋体" w:hAnsi="Times New Roman" w:cs="Times New Roman"/>
          <w:color w:val="auto"/>
        </w:rPr>
        <w:t>按中标候选供应商顺序确定中标供应商。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lastRenderedPageBreak/>
        <w:t>（</w:t>
      </w:r>
      <w:r>
        <w:rPr>
          <w:rFonts w:ascii="Times New Roman" w:eastAsia="宋体" w:hAnsi="Times New Roman" w:cs="Times New Roman" w:hint="eastAsia"/>
          <w:color w:val="auto"/>
        </w:rPr>
        <w:t>6</w:t>
      </w:r>
      <w:r>
        <w:rPr>
          <w:rFonts w:ascii="Times New Roman" w:eastAsia="宋体" w:hAnsi="Times New Roman" w:cs="Times New Roman" w:hint="eastAsia"/>
          <w:color w:val="auto"/>
        </w:rPr>
        <w:t>）根据《政府采购货物和服务招标投标管理办法》（财政部令第</w:t>
      </w:r>
      <w:r>
        <w:rPr>
          <w:rFonts w:ascii="Times New Roman" w:eastAsia="宋体" w:hAnsi="Times New Roman" w:cs="Times New Roman" w:hint="eastAsia"/>
          <w:color w:val="auto"/>
        </w:rPr>
        <w:t>87</w:t>
      </w:r>
      <w:r>
        <w:rPr>
          <w:rFonts w:ascii="Times New Roman" w:eastAsia="宋体" w:hAnsi="Times New Roman" w:cs="Times New Roman" w:hint="eastAsia"/>
          <w:color w:val="auto"/>
        </w:rPr>
        <w:t>号）第</w:t>
      </w:r>
      <w:r>
        <w:rPr>
          <w:rFonts w:ascii="Times New Roman" w:eastAsia="宋体" w:hAnsi="Times New Roman" w:cs="Times New Roman" w:hint="eastAsia"/>
          <w:color w:val="auto"/>
        </w:rPr>
        <w:t>43</w:t>
      </w:r>
      <w:r>
        <w:rPr>
          <w:rFonts w:ascii="Times New Roman" w:eastAsia="宋体" w:hAnsi="Times New Roman" w:cs="Times New Roman" w:hint="eastAsia"/>
          <w:color w:val="auto"/>
        </w:rPr>
        <w:t>条</w:t>
      </w:r>
      <w:r>
        <w:rPr>
          <w:rFonts w:ascii="Times New Roman" w:eastAsia="宋体" w:hAnsi="Times New Roman" w:cs="Times New Roman" w:hint="eastAsia"/>
          <w:color w:val="auto"/>
        </w:rPr>
        <w:t>规定，如评审现场经财政部门批准本项目转为其他采购方式的，按相应采购方式程序执行。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 </w:t>
      </w:r>
      <w:r>
        <w:rPr>
          <w:rFonts w:ascii="Times New Roman" w:eastAsia="宋体" w:hAnsi="Times New Roman" w:cs="Times New Roman" w:hint="eastAsia"/>
          <w:color w:val="auto"/>
        </w:rPr>
        <w:t>其他注意事项</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32.1 </w:t>
      </w:r>
      <w:r>
        <w:rPr>
          <w:rFonts w:ascii="Times New Roman" w:eastAsia="宋体" w:hAnsi="Times New Roman" w:cs="Times New Roman" w:hint="eastAsia"/>
          <w:color w:val="auto"/>
        </w:rPr>
        <w:t>在开标、投标期间，投标人不得向评标委员会成员或采购代理机构询问评标情况、施加任何影响，不得进行旨在影响评标结果的活动。</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32.2 </w:t>
      </w:r>
      <w:r>
        <w:rPr>
          <w:rFonts w:ascii="Times New Roman" w:eastAsia="宋体" w:hAnsi="Times New Roman" w:cs="Times New Roman" w:hint="eastAsia"/>
          <w:color w:val="auto"/>
        </w:rPr>
        <w:t>为保证定标的公正性，在评标过程中，评标委员会成员不得与投标人私下交换意见。在开、评标期间及招标工作结束后，凡与评标情况有接触的任何人不得透露审查、澄清、评价和比较等投标的有关资料以及授标建议等评标情况。</w:t>
      </w:r>
    </w:p>
    <w:p w:rsidR="00DC02DB" w:rsidRDefault="008178A3">
      <w:pPr>
        <w:pStyle w:val="Default"/>
        <w:spacing w:line="360" w:lineRule="auto"/>
        <w:ind w:firstLineChars="200" w:firstLine="480"/>
        <w:rPr>
          <w:rFonts w:ascii="Times New Roman" w:eastAsia="宋体" w:hAnsi="Times New Roman" w:cs="Times New Roman"/>
          <w:color w:val="auto"/>
        </w:rPr>
      </w:pPr>
      <w:r>
        <w:rPr>
          <w:rFonts w:ascii="Times New Roman" w:eastAsia="宋体" w:hAnsi="Times New Roman" w:cs="Times New Roman" w:hint="eastAsia"/>
          <w:color w:val="auto"/>
        </w:rPr>
        <w:t xml:space="preserve">32.3 </w:t>
      </w:r>
      <w:r>
        <w:rPr>
          <w:rFonts w:ascii="Times New Roman" w:eastAsia="宋体" w:hAnsi="Times New Roman" w:cs="Times New Roman" w:hint="eastAsia"/>
          <w:color w:val="auto"/>
        </w:rPr>
        <w:t>本项目不接受赠品、回扣或者与采购无关的其他商品、服务。</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32.4 </w:t>
      </w:r>
      <w:r>
        <w:rPr>
          <w:rFonts w:ascii="Times New Roman" w:eastAsia="宋体" w:hAnsi="Times New Roman" w:cs="Times New Roman" w:hint="eastAsia"/>
          <w:color w:val="auto"/>
        </w:rPr>
        <w:t>不同投标人所投产品均为同一品牌或任</w:t>
      </w:r>
      <w:proofErr w:type="gramStart"/>
      <w:r>
        <w:rPr>
          <w:rFonts w:ascii="Times New Roman" w:eastAsia="宋体" w:hAnsi="Times New Roman" w:cs="Times New Roman" w:hint="eastAsia"/>
          <w:color w:val="auto"/>
        </w:rPr>
        <w:t>一</w:t>
      </w:r>
      <w:proofErr w:type="gramEnd"/>
      <w:r>
        <w:rPr>
          <w:rFonts w:ascii="Times New Roman" w:eastAsia="宋体" w:hAnsi="Times New Roman" w:cs="Times New Roman" w:hint="eastAsia"/>
          <w:color w:val="auto"/>
        </w:rPr>
        <w:t>核心产品为同一品牌时，按以下原则处理：</w:t>
      </w:r>
    </w:p>
    <w:p w:rsidR="00DC02DB" w:rsidRDefault="008178A3">
      <w:pPr>
        <w:spacing w:line="360" w:lineRule="auto"/>
        <w:ind w:firstLineChars="200" w:firstLine="480"/>
        <w:jc w:val="left"/>
        <w:rPr>
          <w:sz w:val="24"/>
          <w:szCs w:val="24"/>
        </w:rPr>
      </w:pPr>
      <w:r>
        <w:rPr>
          <w:rFonts w:hint="eastAsia"/>
          <w:sz w:val="24"/>
          <w:szCs w:val="24"/>
        </w:rPr>
        <w:t>（</w:t>
      </w:r>
      <w:r>
        <w:rPr>
          <w:rFonts w:hint="eastAsia"/>
          <w:sz w:val="24"/>
          <w:szCs w:val="24"/>
        </w:rPr>
        <w:t>1</w:t>
      </w:r>
      <w:r>
        <w:rPr>
          <w:rFonts w:hint="eastAsia"/>
          <w:sz w:val="24"/>
          <w:szCs w:val="24"/>
        </w:rPr>
        <w:t>）</w:t>
      </w:r>
      <w:r>
        <w:rPr>
          <w:sz w:val="24"/>
          <w:szCs w:val="24"/>
        </w:rPr>
        <w:t>采用最低评标价法的采购项目，提供相同品牌产品的不同投标人参加同一合同项下投标的，以其中通过资格审查、符合性审查且报价最低的参加评标；报价相同的，由采购人</w:t>
      </w:r>
      <w:r>
        <w:rPr>
          <w:rFonts w:hint="eastAsia"/>
          <w:sz w:val="24"/>
          <w:szCs w:val="24"/>
        </w:rPr>
        <w:t>自行选取一个投标人参加评标</w:t>
      </w:r>
      <w:r>
        <w:rPr>
          <w:sz w:val="24"/>
          <w:szCs w:val="24"/>
        </w:rPr>
        <w:t>，其他投标无效。</w:t>
      </w:r>
    </w:p>
    <w:p w:rsidR="00DC02DB" w:rsidRDefault="008178A3">
      <w:pPr>
        <w:spacing w:line="360" w:lineRule="auto"/>
        <w:ind w:firstLineChars="200" w:firstLine="480"/>
        <w:jc w:val="left"/>
        <w:rPr>
          <w:sz w:val="24"/>
          <w:szCs w:val="24"/>
        </w:rPr>
      </w:pPr>
      <w:r>
        <w:rPr>
          <w:rFonts w:hint="eastAsia"/>
          <w:sz w:val="24"/>
          <w:szCs w:val="24"/>
        </w:rPr>
        <w:t>（</w:t>
      </w:r>
      <w:r>
        <w:rPr>
          <w:rFonts w:hint="eastAsia"/>
          <w:sz w:val="24"/>
          <w:szCs w:val="24"/>
        </w:rPr>
        <w:t>2</w:t>
      </w:r>
      <w:r>
        <w:rPr>
          <w:rFonts w:hint="eastAsia"/>
          <w:sz w:val="24"/>
          <w:szCs w:val="24"/>
        </w:rPr>
        <w:t>）采用</w:t>
      </w:r>
      <w:r>
        <w:rPr>
          <w:sz w:val="24"/>
          <w:szCs w:val="24"/>
        </w:rPr>
        <w:t>综合评分法的采购项目，提供相同品牌产品且通过资格审查、符合性审查的不同投标人参加同一合同项下投标的，按一家投标人计算，评审后得分最高的同品牌投标人获得中标人推荐资格；评审得分相同的，由采购人</w:t>
      </w:r>
      <w:r>
        <w:rPr>
          <w:rFonts w:hint="eastAsia"/>
          <w:sz w:val="24"/>
          <w:szCs w:val="24"/>
        </w:rPr>
        <w:t>自行选取</w:t>
      </w:r>
      <w:r>
        <w:rPr>
          <w:sz w:val="24"/>
          <w:szCs w:val="24"/>
        </w:rPr>
        <w:t>一个投标人获得</w:t>
      </w:r>
      <w:r>
        <w:rPr>
          <w:sz w:val="24"/>
          <w:szCs w:val="24"/>
        </w:rPr>
        <w:t>中标人推荐资格，其他同品牌投标人不作为中标候选人。</w:t>
      </w:r>
    </w:p>
    <w:p w:rsidR="00DC02DB" w:rsidRDefault="00DC02DB">
      <w:pPr>
        <w:pStyle w:val="Default"/>
        <w:spacing w:line="360" w:lineRule="auto"/>
        <w:ind w:firstLineChars="200" w:firstLine="480"/>
        <w:jc w:val="both"/>
        <w:rPr>
          <w:rFonts w:ascii="Times New Roman" w:eastAsia="宋体" w:hAnsi="Times New Roman" w:cs="Times New Roman"/>
          <w:color w:val="auto"/>
        </w:rPr>
      </w:pPr>
    </w:p>
    <w:p w:rsidR="00DC02DB" w:rsidRDefault="008178A3">
      <w:pPr>
        <w:pStyle w:val="Default"/>
        <w:spacing w:line="360" w:lineRule="auto"/>
        <w:ind w:firstLineChars="200" w:firstLine="480"/>
        <w:jc w:val="center"/>
        <w:rPr>
          <w:rFonts w:ascii="Times New Roman" w:eastAsia="宋体" w:hAnsi="Times New Roman" w:cs="Times New Roman"/>
          <w:color w:val="auto"/>
        </w:rPr>
      </w:pPr>
      <w:r>
        <w:rPr>
          <w:rFonts w:ascii="Times New Roman" w:eastAsia="宋体" w:hAnsi="Times New Roman" w:cs="Times New Roman" w:hint="eastAsia"/>
          <w:color w:val="auto"/>
        </w:rPr>
        <w:t xml:space="preserve">F  </w:t>
      </w:r>
      <w:r>
        <w:rPr>
          <w:rFonts w:ascii="Times New Roman" w:eastAsia="宋体" w:hAnsi="Times New Roman" w:cs="Times New Roman" w:hint="eastAsia"/>
          <w:color w:val="auto"/>
        </w:rPr>
        <w:t>授予合同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33. </w:t>
      </w:r>
      <w:r>
        <w:rPr>
          <w:rFonts w:ascii="Times New Roman" w:eastAsia="宋体" w:hAnsi="Times New Roman" w:cs="Times New Roman" w:hint="eastAsia"/>
          <w:color w:val="auto"/>
        </w:rPr>
        <w:t>中标供应商的产生</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33.1 </w:t>
      </w:r>
      <w:r>
        <w:rPr>
          <w:rFonts w:ascii="Times New Roman" w:eastAsia="宋体" w:hAnsi="Times New Roman" w:cs="Times New Roman" w:hint="eastAsia"/>
          <w:color w:val="auto"/>
        </w:rPr>
        <w:t>采购人可以事先授权评标委员会直接确定中标供应商。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33.2 </w:t>
      </w:r>
      <w:r>
        <w:rPr>
          <w:rFonts w:ascii="Times New Roman" w:eastAsia="宋体" w:hAnsi="Times New Roman" w:cs="Times New Roman" w:hint="eastAsia"/>
          <w:color w:val="auto"/>
        </w:rPr>
        <w:t>采购人也可以按照《政府采购法》及其实施条例等法律法规的规定和招标文件的要求确认中标供应商。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34. </w:t>
      </w:r>
      <w:r>
        <w:rPr>
          <w:rFonts w:ascii="Times New Roman" w:eastAsia="宋体" w:hAnsi="Times New Roman" w:cs="Times New Roman" w:hint="eastAsia"/>
          <w:color w:val="auto"/>
        </w:rPr>
        <w:t>中标通知</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34.1 </w:t>
      </w:r>
      <w:r>
        <w:rPr>
          <w:rFonts w:ascii="Times New Roman" w:eastAsia="宋体" w:hAnsi="Times New Roman" w:cs="Times New Roman" w:hint="eastAsia"/>
          <w:color w:val="auto"/>
        </w:rPr>
        <w:t>中标公告发布同时，采购代理机构将通过天津市政府采购中心招投标系统以电子形式向中标供应商发出《中标通知书》（请使用天津数字认证有限公司发出的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w:t>
      </w:r>
      <w:r>
        <w:rPr>
          <w:rFonts w:ascii="Times New Roman" w:eastAsia="宋体" w:hAnsi="Times New Roman" w:cs="Times New Roman" w:hint="eastAsia"/>
          <w:color w:val="auto"/>
        </w:rPr>
        <w:lastRenderedPageBreak/>
        <w:t>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“市级集采机构入口”，并从“供应商系统”的“查看项目文件”中获取）。《中标通知书》一经发出即发生法律效力。</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35. </w:t>
      </w:r>
      <w:r>
        <w:rPr>
          <w:rFonts w:ascii="Times New Roman" w:eastAsia="宋体" w:hAnsi="Times New Roman" w:cs="Times New Roman" w:hint="eastAsia"/>
          <w:color w:val="auto"/>
        </w:rPr>
        <w:t>投标人可使用天津数字认证有限公司发出的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数字证书（原天津市</w:t>
      </w:r>
      <w:r>
        <w:rPr>
          <w:rFonts w:ascii="Times New Roman" w:eastAsia="宋体" w:hAnsi="Times New Roman" w:cs="Times New Roman" w:hint="eastAsia"/>
          <w:color w:val="auto"/>
        </w:rPr>
        <w:t>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“市级集采机构入口”，并从“供应商系统”的“项目资审情况”中获取未通过资格审查的原因或从“供应商系统”的“查看排序和得分”中获取未中标人本人的评审得分与排序。</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36. </w:t>
      </w:r>
      <w:r>
        <w:rPr>
          <w:rFonts w:ascii="Times New Roman" w:eastAsia="宋体" w:hAnsi="Times New Roman" w:cs="Times New Roman" w:hint="eastAsia"/>
          <w:color w:val="auto"/>
        </w:rPr>
        <w:t>签订合同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36.1 </w:t>
      </w:r>
      <w:r>
        <w:rPr>
          <w:rFonts w:ascii="Times New Roman" w:eastAsia="宋体" w:hAnsi="Times New Roman" w:cs="Times New Roman" w:hint="eastAsia"/>
          <w:color w:val="auto"/>
        </w:rPr>
        <w:t>采购人与中标供应商应当在中标通知书发出之日起三十日内，按照招标文件确定的事项签订政府采购合同。合同文本请使用天津数字认证有限公司发出的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w:t>
      </w:r>
      <w:r>
        <w:rPr>
          <w:rFonts w:ascii="Times New Roman" w:eastAsia="宋体" w:hAnsi="Times New Roman" w:cs="Times New Roman" w:hint="eastAsia"/>
          <w:color w:val="auto"/>
        </w:rPr>
        <w:t>原天津市电子认证中心发出尚在有效期内的</w:t>
      </w:r>
      <w:r>
        <w:rPr>
          <w:rFonts w:ascii="Times New Roman" w:eastAsia="宋体" w:hAnsi="Times New Roman" w:cs="Times New Roman" w:hint="eastAsia"/>
          <w:color w:val="auto"/>
        </w:rPr>
        <w:t>CA</w:t>
      </w:r>
      <w:r>
        <w:rPr>
          <w:rFonts w:ascii="Times New Roman" w:eastAsia="宋体" w:hAnsi="Times New Roman" w:cs="Times New Roman" w:hint="eastAsia"/>
          <w:color w:val="auto"/>
        </w:rPr>
        <w:t>数字证书仍可使用）登录天津市政府采购中心网（网址：</w:t>
      </w:r>
      <w:r>
        <w:rPr>
          <w:rFonts w:ascii="Times New Roman" w:eastAsia="宋体" w:hAnsi="Times New Roman" w:cs="Times New Roman" w:hint="eastAsia"/>
          <w:color w:val="auto"/>
        </w:rPr>
        <w:t>http://tjgpc.zwfwb.tj.gov.cn</w:t>
      </w:r>
      <w:r>
        <w:rPr>
          <w:rFonts w:ascii="Times New Roman" w:eastAsia="宋体" w:hAnsi="Times New Roman" w:cs="Times New Roman" w:hint="eastAsia"/>
          <w:color w:val="auto"/>
        </w:rPr>
        <w:t>）</w:t>
      </w:r>
      <w:r>
        <w:rPr>
          <w:rFonts w:ascii="Times New Roman" w:eastAsia="宋体" w:hAnsi="Times New Roman" w:cs="Times New Roman" w:hint="eastAsia"/>
          <w:color w:val="auto"/>
        </w:rPr>
        <w:t>-</w:t>
      </w:r>
      <w:r>
        <w:rPr>
          <w:rFonts w:ascii="Times New Roman" w:eastAsia="宋体" w:hAnsi="Times New Roman" w:cs="Times New Roman" w:hint="eastAsia"/>
          <w:color w:val="auto"/>
        </w:rPr>
        <w:t>“网上招投标”</w:t>
      </w:r>
      <w:r>
        <w:rPr>
          <w:rFonts w:ascii="Times New Roman" w:eastAsia="宋体" w:hAnsi="Times New Roman" w:cs="Times New Roman" w:hint="eastAsia"/>
          <w:color w:val="auto"/>
        </w:rPr>
        <w:t>-</w:t>
      </w:r>
      <w:r>
        <w:rPr>
          <w:rFonts w:ascii="Times New Roman" w:eastAsia="宋体" w:hAnsi="Times New Roman" w:cs="Times New Roman" w:hint="eastAsia"/>
          <w:color w:val="auto"/>
        </w:rPr>
        <w:t>“供应商登录”</w:t>
      </w:r>
      <w:r>
        <w:rPr>
          <w:rFonts w:ascii="Times New Roman" w:eastAsia="宋体" w:hAnsi="Times New Roman" w:cs="Times New Roman" w:hint="eastAsia"/>
          <w:color w:val="auto"/>
        </w:rPr>
        <w:t>-</w:t>
      </w:r>
      <w:r>
        <w:rPr>
          <w:rFonts w:ascii="Times New Roman" w:eastAsia="宋体" w:hAnsi="Times New Roman" w:cs="Times New Roman" w:hint="eastAsia"/>
          <w:color w:val="auto"/>
        </w:rPr>
        <w:t>“市级集采机构入口”，并从“供应商系统”的“合同”中获取。</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36.2 </w:t>
      </w:r>
      <w:r>
        <w:rPr>
          <w:rFonts w:ascii="Times New Roman" w:eastAsia="宋体" w:hAnsi="Times New Roman" w:cs="Times New Roman" w:hint="eastAsia"/>
          <w:color w:val="auto"/>
        </w:rPr>
        <w:t>招标文件、中标供应商的投标文件及其澄清文件等，均为签订合同的依据，且为合同的组成部分。</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37. </w:t>
      </w:r>
      <w:r>
        <w:rPr>
          <w:rFonts w:ascii="Times New Roman" w:eastAsia="宋体" w:hAnsi="Times New Roman" w:cs="Times New Roman" w:hint="eastAsia"/>
          <w:color w:val="auto"/>
        </w:rPr>
        <w:t>履约保证金</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37.1 </w:t>
      </w:r>
      <w:r>
        <w:rPr>
          <w:rFonts w:ascii="Times New Roman" w:eastAsia="宋体" w:hAnsi="Times New Roman" w:cs="Times New Roman" w:hint="eastAsia"/>
          <w:color w:val="auto"/>
        </w:rPr>
        <w:t>若《招标项目要求》规定须提交履约保证金的，中标供应商须按照规定要求提交履约保证金。</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37.2 </w:t>
      </w:r>
      <w:r>
        <w:rPr>
          <w:rFonts w:ascii="Times New Roman" w:eastAsia="宋体" w:hAnsi="Times New Roman" w:cs="Times New Roman" w:hint="eastAsia"/>
          <w:color w:val="auto"/>
        </w:rPr>
        <w:t>中标供应</w:t>
      </w:r>
      <w:proofErr w:type="gramStart"/>
      <w:r>
        <w:rPr>
          <w:rFonts w:ascii="Times New Roman" w:eastAsia="宋体" w:hAnsi="Times New Roman" w:cs="Times New Roman" w:hint="eastAsia"/>
          <w:color w:val="auto"/>
        </w:rPr>
        <w:t>商未能</w:t>
      </w:r>
      <w:proofErr w:type="gramEnd"/>
      <w:r>
        <w:rPr>
          <w:rFonts w:ascii="Times New Roman" w:eastAsia="宋体" w:hAnsi="Times New Roman" w:cs="Times New Roman" w:hint="eastAsia"/>
          <w:color w:val="auto"/>
        </w:rPr>
        <w:t>按合同规定履行其义务，采购人有权</w:t>
      </w:r>
      <w:r>
        <w:rPr>
          <w:rFonts w:ascii="Times New Roman" w:eastAsia="宋体" w:hAnsi="Times New Roman" w:cs="Times New Roman" w:hint="eastAsia"/>
          <w:color w:val="auto"/>
        </w:rPr>
        <w:t>没收其履约保证金。</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38. </w:t>
      </w:r>
      <w:r>
        <w:rPr>
          <w:rFonts w:ascii="Times New Roman" w:eastAsia="宋体" w:hAnsi="Times New Roman" w:cs="Times New Roman" w:hint="eastAsia"/>
          <w:color w:val="auto"/>
        </w:rPr>
        <w:t>中标供应</w:t>
      </w:r>
      <w:proofErr w:type="gramStart"/>
      <w:r>
        <w:rPr>
          <w:rFonts w:ascii="Times New Roman" w:eastAsia="宋体" w:hAnsi="Times New Roman" w:cs="Times New Roman" w:hint="eastAsia"/>
          <w:color w:val="auto"/>
        </w:rPr>
        <w:t>商拒绝</w:t>
      </w:r>
      <w:proofErr w:type="gramEnd"/>
      <w:r>
        <w:rPr>
          <w:rFonts w:ascii="Times New Roman" w:eastAsia="宋体" w:hAnsi="Times New Roman" w:cs="Times New Roman" w:hint="eastAsia"/>
          <w:color w:val="auto"/>
        </w:rPr>
        <w:t>与采购人签订合同的，采购人可以按照评审报告推荐的中标候选人名单排序，确定下一候选人为中标供应商，也可以重新开展政府采购活动。</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39. </w:t>
      </w:r>
      <w:r>
        <w:rPr>
          <w:rFonts w:ascii="Times New Roman" w:eastAsia="宋体" w:hAnsi="Times New Roman" w:cs="Times New Roman" w:hint="eastAsia"/>
          <w:color w:val="auto"/>
        </w:rPr>
        <w:t>合同分包</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39.1 </w:t>
      </w:r>
      <w:r>
        <w:rPr>
          <w:rFonts w:ascii="Times New Roman" w:eastAsia="宋体" w:hAnsi="Times New Roman" w:cs="Times New Roman" w:hint="eastAsia"/>
          <w:color w:val="auto"/>
        </w:rPr>
        <w:t>未经采购人同意，中标供应商不得分包合同。</w:t>
      </w:r>
    </w:p>
    <w:p w:rsidR="00DC02DB" w:rsidRDefault="008178A3">
      <w:pPr>
        <w:pStyle w:val="Default"/>
        <w:spacing w:line="360" w:lineRule="auto"/>
        <w:ind w:firstLineChars="200" w:firstLine="480"/>
        <w:jc w:val="both"/>
        <w:rPr>
          <w:rFonts w:ascii="Times New Roman" w:eastAsia="宋体" w:hAnsi="Times New Roman" w:cs="Times New Roman"/>
          <w:color w:val="auto"/>
        </w:rPr>
      </w:pPr>
      <w:r>
        <w:rPr>
          <w:rFonts w:ascii="Times New Roman" w:eastAsia="宋体" w:hAnsi="Times New Roman" w:cs="Times New Roman" w:hint="eastAsia"/>
          <w:color w:val="auto"/>
        </w:rPr>
        <w:t xml:space="preserve">39.2 </w:t>
      </w:r>
      <w:r>
        <w:rPr>
          <w:rFonts w:ascii="Times New Roman" w:eastAsia="宋体" w:hAnsi="Times New Roman" w:cs="Times New Roman" w:hint="eastAsia"/>
          <w:color w:val="auto"/>
        </w:rPr>
        <w:t>政府采购合同分包履行的，中标供应商就采购项目和分包项目向采购</w:t>
      </w:r>
      <w:r>
        <w:rPr>
          <w:rFonts w:ascii="Times New Roman" w:eastAsia="宋体" w:hAnsi="Times New Roman" w:cs="Times New Roman" w:hint="eastAsia"/>
          <w:color w:val="auto"/>
        </w:rPr>
        <w:lastRenderedPageBreak/>
        <w:t>人负责，分包供应商就分包项目承担责任。</w:t>
      </w:r>
    </w:p>
    <w:p w:rsidR="00DC02DB" w:rsidRDefault="008178A3">
      <w:pPr>
        <w:pStyle w:val="Default"/>
        <w:spacing w:line="360" w:lineRule="auto"/>
        <w:ind w:firstLineChars="200" w:firstLine="480"/>
        <w:jc w:val="both"/>
        <w:rPr>
          <w:b/>
          <w:bCs/>
          <w:kern w:val="28"/>
          <w:sz w:val="32"/>
          <w:szCs w:val="32"/>
        </w:rPr>
      </w:pPr>
      <w:r>
        <w:br w:type="page"/>
      </w:r>
    </w:p>
    <w:p w:rsidR="00DC02DB" w:rsidRDefault="008178A3">
      <w:pPr>
        <w:pStyle w:val="ab"/>
        <w:rPr>
          <w:rFonts w:ascii="Times New Roman" w:hAnsi="Times New Roman"/>
        </w:rPr>
      </w:pPr>
      <w:r>
        <w:rPr>
          <w:rFonts w:ascii="Times New Roman" w:hAnsi="Times New Roman" w:hint="eastAsia"/>
        </w:rPr>
        <w:lastRenderedPageBreak/>
        <w:t>第四部分</w:t>
      </w:r>
      <w:r>
        <w:rPr>
          <w:rFonts w:ascii="Times New Roman" w:hAnsi="Times New Roman" w:hint="eastAsia"/>
        </w:rPr>
        <w:t xml:space="preserve">  </w:t>
      </w:r>
      <w:r>
        <w:rPr>
          <w:rFonts w:ascii="Times New Roman" w:hAnsi="Times New Roman" w:hint="eastAsia"/>
        </w:rPr>
        <w:t>合同条款</w:t>
      </w:r>
    </w:p>
    <w:p w:rsidR="00DC02DB" w:rsidRDefault="00DC02DB">
      <w:pPr>
        <w:pStyle w:val="a4"/>
        <w:spacing w:after="0"/>
        <w:jc w:val="center"/>
        <w:rPr>
          <w:b/>
          <w:bCs/>
          <w:spacing w:val="-20"/>
          <w:kern w:val="44"/>
          <w:sz w:val="48"/>
          <w:szCs w:val="48"/>
        </w:rPr>
      </w:pPr>
    </w:p>
    <w:p w:rsidR="00DC02DB" w:rsidRDefault="00DC02DB">
      <w:pPr>
        <w:pStyle w:val="a4"/>
        <w:spacing w:after="0"/>
        <w:jc w:val="center"/>
        <w:rPr>
          <w:b/>
          <w:bCs/>
          <w:spacing w:val="-20"/>
          <w:kern w:val="44"/>
          <w:sz w:val="48"/>
          <w:szCs w:val="48"/>
        </w:rPr>
      </w:pPr>
    </w:p>
    <w:p w:rsidR="00DC02DB" w:rsidRDefault="00DC02DB">
      <w:pPr>
        <w:pStyle w:val="a4"/>
        <w:spacing w:after="0"/>
        <w:jc w:val="center"/>
        <w:rPr>
          <w:b/>
          <w:bCs/>
          <w:spacing w:val="-20"/>
          <w:kern w:val="44"/>
          <w:sz w:val="48"/>
          <w:szCs w:val="48"/>
        </w:rPr>
      </w:pPr>
    </w:p>
    <w:p w:rsidR="00DC02DB" w:rsidRDefault="008178A3">
      <w:pPr>
        <w:pStyle w:val="a4"/>
        <w:spacing w:after="0"/>
        <w:jc w:val="center"/>
        <w:rPr>
          <w:b/>
          <w:bCs/>
          <w:spacing w:val="-20"/>
          <w:kern w:val="44"/>
          <w:sz w:val="48"/>
          <w:szCs w:val="48"/>
        </w:rPr>
      </w:pPr>
      <w:r>
        <w:rPr>
          <w:b/>
          <w:bCs/>
          <w:spacing w:val="-20"/>
          <w:kern w:val="44"/>
          <w:sz w:val="48"/>
          <w:szCs w:val="48"/>
        </w:rPr>
        <w:t>政府采购货物买卖合同</w:t>
      </w:r>
    </w:p>
    <w:p w:rsidR="00DC02DB" w:rsidRDefault="00DC02DB">
      <w:pPr>
        <w:rPr>
          <w:b/>
          <w:bCs/>
          <w:spacing w:val="-20"/>
          <w:kern w:val="44"/>
          <w:sz w:val="40"/>
          <w:szCs w:val="40"/>
        </w:rPr>
      </w:pPr>
    </w:p>
    <w:p w:rsidR="00DC02DB" w:rsidRDefault="00DC02DB">
      <w:pPr>
        <w:rPr>
          <w:b/>
          <w:bCs/>
          <w:spacing w:val="-20"/>
          <w:kern w:val="44"/>
          <w:sz w:val="40"/>
          <w:szCs w:val="40"/>
        </w:rPr>
      </w:pPr>
    </w:p>
    <w:p w:rsidR="00DC02DB" w:rsidRDefault="00DC02DB">
      <w:pPr>
        <w:rPr>
          <w:b/>
          <w:bCs/>
          <w:spacing w:val="-20"/>
          <w:kern w:val="44"/>
          <w:sz w:val="40"/>
          <w:szCs w:val="40"/>
        </w:rPr>
      </w:pPr>
    </w:p>
    <w:p w:rsidR="00DC02DB" w:rsidRDefault="008178A3">
      <w:pPr>
        <w:spacing w:line="360" w:lineRule="auto"/>
        <w:ind w:leftChars="200" w:left="420"/>
        <w:rPr>
          <w:sz w:val="32"/>
          <w:szCs w:val="32"/>
        </w:rPr>
      </w:pPr>
      <w:r>
        <w:rPr>
          <w:kern w:val="0"/>
          <w:sz w:val="32"/>
          <w:szCs w:val="32"/>
        </w:rPr>
        <w:t>项目名称：</w:t>
      </w:r>
      <w:r>
        <w:rPr>
          <w:sz w:val="32"/>
          <w:szCs w:val="32"/>
          <w:u w:val="single"/>
        </w:rPr>
        <w:t xml:space="preserve">                             </w:t>
      </w:r>
    </w:p>
    <w:p w:rsidR="00DC02DB" w:rsidRDefault="008178A3">
      <w:pPr>
        <w:spacing w:line="360" w:lineRule="auto"/>
        <w:ind w:leftChars="200" w:left="420"/>
        <w:rPr>
          <w:sz w:val="32"/>
          <w:szCs w:val="32"/>
          <w:u w:val="single"/>
        </w:rPr>
      </w:pPr>
      <w:r>
        <w:rPr>
          <w:sz w:val="32"/>
          <w:szCs w:val="32"/>
        </w:rPr>
        <w:t>合同编号：</w:t>
      </w:r>
      <w:r>
        <w:rPr>
          <w:sz w:val="32"/>
          <w:szCs w:val="32"/>
          <w:u w:val="single"/>
        </w:rPr>
        <w:t xml:space="preserve">                             </w:t>
      </w:r>
    </w:p>
    <w:p w:rsidR="00DC02DB" w:rsidRDefault="008178A3">
      <w:pPr>
        <w:spacing w:line="360" w:lineRule="auto"/>
        <w:ind w:leftChars="200" w:left="420"/>
        <w:rPr>
          <w:sz w:val="32"/>
          <w:szCs w:val="32"/>
        </w:rPr>
      </w:pPr>
      <w:r>
        <w:rPr>
          <w:sz w:val="32"/>
          <w:szCs w:val="32"/>
        </w:rPr>
        <w:t>甲</w:t>
      </w:r>
      <w:r>
        <w:rPr>
          <w:sz w:val="32"/>
          <w:szCs w:val="32"/>
        </w:rPr>
        <w:t xml:space="preserve">    </w:t>
      </w:r>
      <w:r>
        <w:rPr>
          <w:sz w:val="32"/>
          <w:szCs w:val="32"/>
        </w:rPr>
        <w:t>方：</w:t>
      </w:r>
      <w:r>
        <w:rPr>
          <w:sz w:val="32"/>
          <w:szCs w:val="32"/>
          <w:u w:val="single"/>
        </w:rPr>
        <w:t xml:space="preserve">                             </w:t>
      </w:r>
    </w:p>
    <w:p w:rsidR="00DC02DB" w:rsidRDefault="008178A3">
      <w:pPr>
        <w:spacing w:line="360" w:lineRule="auto"/>
        <w:ind w:leftChars="200" w:left="420"/>
        <w:rPr>
          <w:sz w:val="32"/>
          <w:szCs w:val="32"/>
          <w:u w:val="single"/>
        </w:rPr>
      </w:pPr>
      <w:r>
        <w:rPr>
          <w:sz w:val="32"/>
          <w:szCs w:val="32"/>
        </w:rPr>
        <w:t>乙</w:t>
      </w:r>
      <w:r>
        <w:rPr>
          <w:sz w:val="32"/>
          <w:szCs w:val="32"/>
        </w:rPr>
        <w:t xml:space="preserve">    </w:t>
      </w:r>
      <w:r>
        <w:rPr>
          <w:sz w:val="32"/>
          <w:szCs w:val="32"/>
        </w:rPr>
        <w:t>方：</w:t>
      </w:r>
      <w:r>
        <w:rPr>
          <w:sz w:val="32"/>
          <w:szCs w:val="32"/>
          <w:u w:val="single"/>
        </w:rPr>
        <w:t xml:space="preserve">                             </w:t>
      </w:r>
    </w:p>
    <w:p w:rsidR="00DC02DB" w:rsidRDefault="008178A3">
      <w:pPr>
        <w:spacing w:line="360" w:lineRule="auto"/>
        <w:ind w:leftChars="200" w:left="420"/>
        <w:rPr>
          <w:sz w:val="32"/>
          <w:szCs w:val="32"/>
        </w:rPr>
      </w:pPr>
      <w:r>
        <w:rPr>
          <w:sz w:val="32"/>
          <w:szCs w:val="32"/>
        </w:rPr>
        <w:t>签订时间：</w:t>
      </w:r>
      <w:r>
        <w:rPr>
          <w:sz w:val="32"/>
          <w:szCs w:val="32"/>
          <w:u w:val="single"/>
        </w:rPr>
        <w:t xml:space="preserve">                             </w:t>
      </w:r>
    </w:p>
    <w:p w:rsidR="00DC02DB" w:rsidRDefault="00DC02DB">
      <w:pPr>
        <w:rPr>
          <w:szCs w:val="24"/>
        </w:rPr>
      </w:pPr>
    </w:p>
    <w:p w:rsidR="00DC02DB" w:rsidRDefault="008178A3">
      <w:pPr>
        <w:rPr>
          <w:rFonts w:eastAsia="黑体"/>
          <w:sz w:val="44"/>
          <w:szCs w:val="44"/>
        </w:rPr>
      </w:pPr>
      <w:r>
        <w:rPr>
          <w:rFonts w:eastAsia="黑体"/>
          <w:sz w:val="44"/>
          <w:szCs w:val="44"/>
        </w:rPr>
        <w:br w:type="page"/>
      </w:r>
    </w:p>
    <w:p w:rsidR="00DC02DB" w:rsidRDefault="00DC02DB">
      <w:pPr>
        <w:rPr>
          <w:rFonts w:eastAsia="黑体"/>
          <w:sz w:val="44"/>
          <w:szCs w:val="44"/>
        </w:rPr>
      </w:pPr>
    </w:p>
    <w:p w:rsidR="00DC02DB" w:rsidRDefault="00DC02DB">
      <w:pPr>
        <w:rPr>
          <w:rFonts w:eastAsia="黑体"/>
          <w:sz w:val="44"/>
          <w:szCs w:val="44"/>
        </w:rPr>
      </w:pPr>
    </w:p>
    <w:p w:rsidR="00DC02DB" w:rsidRDefault="008178A3">
      <w:pPr>
        <w:jc w:val="center"/>
        <w:rPr>
          <w:rFonts w:eastAsia="黑体"/>
          <w:sz w:val="44"/>
          <w:szCs w:val="44"/>
        </w:rPr>
      </w:pPr>
      <w:r>
        <w:rPr>
          <w:rFonts w:eastAsia="黑体"/>
          <w:sz w:val="44"/>
          <w:szCs w:val="44"/>
        </w:rPr>
        <w:t>使</w:t>
      </w:r>
      <w:r>
        <w:rPr>
          <w:rFonts w:eastAsia="黑体"/>
          <w:sz w:val="44"/>
          <w:szCs w:val="44"/>
        </w:rPr>
        <w:t xml:space="preserve"> </w:t>
      </w:r>
      <w:r>
        <w:rPr>
          <w:rFonts w:eastAsia="黑体"/>
          <w:sz w:val="44"/>
          <w:szCs w:val="44"/>
        </w:rPr>
        <w:t>用</w:t>
      </w:r>
      <w:r>
        <w:rPr>
          <w:rFonts w:eastAsia="黑体"/>
          <w:sz w:val="44"/>
          <w:szCs w:val="44"/>
        </w:rPr>
        <w:t xml:space="preserve"> </w:t>
      </w:r>
      <w:r>
        <w:rPr>
          <w:rFonts w:eastAsia="黑体"/>
          <w:sz w:val="44"/>
          <w:szCs w:val="44"/>
        </w:rPr>
        <w:t>说</w:t>
      </w:r>
      <w:r>
        <w:rPr>
          <w:rFonts w:eastAsia="黑体"/>
          <w:sz w:val="44"/>
          <w:szCs w:val="44"/>
        </w:rPr>
        <w:t xml:space="preserve"> </w:t>
      </w:r>
      <w:r>
        <w:rPr>
          <w:rFonts w:eastAsia="黑体"/>
          <w:sz w:val="44"/>
          <w:szCs w:val="44"/>
        </w:rPr>
        <w:t>明</w:t>
      </w:r>
    </w:p>
    <w:p w:rsidR="00DC02DB" w:rsidRDefault="00DC02DB">
      <w:pPr>
        <w:ind w:firstLineChars="200" w:firstLine="640"/>
        <w:rPr>
          <w:rFonts w:eastAsia="仿宋_GB2312"/>
          <w:sz w:val="32"/>
          <w:szCs w:val="32"/>
        </w:rPr>
      </w:pPr>
    </w:p>
    <w:p w:rsidR="00DC02DB" w:rsidRDefault="008178A3">
      <w:pPr>
        <w:ind w:firstLineChars="200" w:firstLine="640"/>
        <w:rPr>
          <w:rFonts w:eastAsia="仿宋_GB2312"/>
          <w:sz w:val="32"/>
          <w:szCs w:val="32"/>
        </w:rPr>
      </w:pPr>
      <w:r>
        <w:rPr>
          <w:rFonts w:eastAsia="仿宋_GB2312"/>
          <w:sz w:val="32"/>
          <w:szCs w:val="32"/>
        </w:rPr>
        <w:t>1.</w:t>
      </w:r>
      <w:r>
        <w:rPr>
          <w:rFonts w:eastAsia="仿宋_GB2312"/>
          <w:sz w:val="32"/>
          <w:szCs w:val="32"/>
        </w:rPr>
        <w:t>本合同标准文本适用于购买现成货物的采购项目，不包括需要供应商定制开发、创新研发的货物采购项目。</w:t>
      </w:r>
    </w:p>
    <w:p w:rsidR="00DC02DB" w:rsidRDefault="008178A3">
      <w:pPr>
        <w:rPr>
          <w:rFonts w:eastAsia="黑体"/>
          <w:sz w:val="44"/>
          <w:szCs w:val="44"/>
        </w:rPr>
      </w:pPr>
      <w:r>
        <w:rPr>
          <w:rFonts w:eastAsia="黑体"/>
          <w:sz w:val="44"/>
          <w:szCs w:val="44"/>
        </w:rPr>
        <w:t xml:space="preserve">   </w:t>
      </w:r>
      <w:r>
        <w:rPr>
          <w:rFonts w:eastAsia="仿宋_GB2312"/>
          <w:sz w:val="32"/>
          <w:szCs w:val="32"/>
        </w:rPr>
        <w:t>2.</w:t>
      </w:r>
      <w:r>
        <w:rPr>
          <w:rFonts w:eastAsia="仿宋_GB2312"/>
          <w:sz w:val="32"/>
          <w:szCs w:val="32"/>
        </w:rPr>
        <w:t>本合同标准文本为政府采购货物买卖合同编制提供参考，可以结合采购项目具体情况，对文本作必要的调整修订后使用。</w:t>
      </w:r>
    </w:p>
    <w:p w:rsidR="00DC02DB" w:rsidRDefault="008178A3">
      <w:pPr>
        <w:ind w:firstLineChars="200" w:firstLine="640"/>
        <w:rPr>
          <w:rFonts w:eastAsia="仿宋_GB2312"/>
          <w:sz w:val="32"/>
          <w:szCs w:val="32"/>
        </w:rPr>
      </w:pPr>
      <w:r>
        <w:rPr>
          <w:rFonts w:eastAsia="仿宋_GB2312"/>
          <w:sz w:val="32"/>
          <w:szCs w:val="32"/>
        </w:rPr>
        <w:t>3.</w:t>
      </w:r>
      <w:r>
        <w:rPr>
          <w:rFonts w:eastAsia="仿宋_GB2312"/>
          <w:sz w:val="32"/>
          <w:szCs w:val="32"/>
        </w:rPr>
        <w:t>本合同标准文本各条款中，如涉及填写多家供应商、制造商，多种采购标的、分包主要内容等信息的，可根据采购项目具体情况添加信息项。</w:t>
      </w:r>
    </w:p>
    <w:p w:rsidR="00DC02DB" w:rsidRDefault="00DC02DB">
      <w:pPr>
        <w:widowControl/>
        <w:jc w:val="left"/>
        <w:rPr>
          <w:rFonts w:eastAsia="黑体"/>
          <w:sz w:val="44"/>
          <w:szCs w:val="44"/>
        </w:rPr>
        <w:sectPr w:rsidR="00DC02DB">
          <w:footerReference w:type="default" r:id="rId14"/>
          <w:pgSz w:w="11906" w:h="16838"/>
          <w:pgMar w:top="1440" w:right="1800" w:bottom="1440" w:left="1800" w:header="851" w:footer="992" w:gutter="0"/>
          <w:pgNumType w:start="1"/>
          <w:cols w:space="720"/>
          <w:docGrid w:type="lines" w:linePitch="312"/>
        </w:sectPr>
      </w:pPr>
    </w:p>
    <w:p w:rsidR="00DC02DB" w:rsidRDefault="00DC02DB">
      <w:pPr>
        <w:pStyle w:val="2"/>
        <w:adjustRightInd w:val="0"/>
        <w:snapToGrid w:val="0"/>
        <w:spacing w:line="400" w:lineRule="exact"/>
        <w:jc w:val="center"/>
        <w:rPr>
          <w:rFonts w:ascii="Times New Roman" w:eastAsia="黑体" w:hAnsi="Times New Roman" w:cs="Times New Roman"/>
          <w:sz w:val="28"/>
          <w:szCs w:val="28"/>
        </w:rPr>
      </w:pPr>
      <w:bookmarkStart w:id="7" w:name="_Toc22209"/>
    </w:p>
    <w:p w:rsidR="00DC02DB" w:rsidRDefault="008178A3">
      <w:pPr>
        <w:pStyle w:val="2"/>
        <w:adjustRightInd w:val="0"/>
        <w:snapToGrid w:val="0"/>
        <w:spacing w:line="400" w:lineRule="exact"/>
        <w:jc w:val="center"/>
        <w:rPr>
          <w:rFonts w:ascii="Times New Roman" w:eastAsia="黑体" w:hAnsi="Times New Roman" w:cs="Times New Roman"/>
          <w:b w:val="0"/>
          <w:bCs w:val="0"/>
          <w:sz w:val="28"/>
          <w:szCs w:val="28"/>
        </w:rPr>
      </w:pPr>
      <w:r>
        <w:rPr>
          <w:rFonts w:ascii="Times New Roman" w:eastAsia="黑体" w:hAnsi="Times New Roman" w:cs="Times New Roman"/>
          <w:b w:val="0"/>
          <w:bCs w:val="0"/>
          <w:sz w:val="28"/>
          <w:szCs w:val="28"/>
        </w:rPr>
        <w:t>第一节</w:t>
      </w:r>
      <w:r>
        <w:rPr>
          <w:rFonts w:ascii="Times New Roman" w:eastAsia="黑体" w:hAnsi="Times New Roman" w:cs="Times New Roman"/>
          <w:b w:val="0"/>
          <w:bCs w:val="0"/>
          <w:sz w:val="28"/>
          <w:szCs w:val="28"/>
        </w:rPr>
        <w:t xml:space="preserve"> </w:t>
      </w:r>
      <w:r>
        <w:rPr>
          <w:rFonts w:ascii="Times New Roman" w:eastAsia="黑体" w:hAnsi="Times New Roman" w:cs="Times New Roman"/>
          <w:b w:val="0"/>
          <w:bCs w:val="0"/>
          <w:sz w:val="28"/>
          <w:szCs w:val="28"/>
        </w:rPr>
        <w:t>政府采购合同协议书</w:t>
      </w:r>
      <w:bookmarkEnd w:id="7"/>
    </w:p>
    <w:p w:rsidR="00DC02DB" w:rsidRDefault="00DC02DB">
      <w:pPr>
        <w:pStyle w:val="2"/>
        <w:adjustRightInd w:val="0"/>
        <w:snapToGrid w:val="0"/>
        <w:spacing w:line="400" w:lineRule="exact"/>
        <w:jc w:val="center"/>
        <w:rPr>
          <w:rFonts w:ascii="Times New Roman" w:eastAsia="黑体" w:hAnsi="Times New Roman" w:cs="Times New Roman"/>
          <w:b w:val="0"/>
          <w:bCs w:val="0"/>
          <w:sz w:val="28"/>
          <w:szCs w:val="28"/>
        </w:rPr>
      </w:pPr>
    </w:p>
    <w:p w:rsidR="00DC02DB" w:rsidRDefault="008178A3">
      <w:pPr>
        <w:adjustRightInd w:val="0"/>
        <w:snapToGrid w:val="0"/>
        <w:spacing w:line="400" w:lineRule="exact"/>
        <w:rPr>
          <w:sz w:val="24"/>
          <w:szCs w:val="24"/>
        </w:rPr>
      </w:pPr>
      <w:r>
        <w:rPr>
          <w:sz w:val="24"/>
          <w:szCs w:val="24"/>
        </w:rPr>
        <w:t>甲方（全称）：</w:t>
      </w:r>
      <w:r>
        <w:rPr>
          <w:sz w:val="24"/>
          <w:szCs w:val="24"/>
          <w:u w:val="single"/>
        </w:rPr>
        <w:t xml:space="preserve">                        </w:t>
      </w:r>
      <w:r>
        <w:rPr>
          <w:sz w:val="24"/>
          <w:szCs w:val="24"/>
        </w:rPr>
        <w:t>（采购人、受采购人委托签订合同的单位或采购</w:t>
      </w:r>
      <w:r>
        <w:rPr>
          <w:sz w:val="24"/>
          <w:szCs w:val="24"/>
        </w:rPr>
        <w:tab/>
        <w:t xml:space="preserve">               </w:t>
      </w:r>
      <w:r>
        <w:rPr>
          <w:sz w:val="24"/>
          <w:szCs w:val="24"/>
        </w:rPr>
        <w:t xml:space="preserve">                    </w:t>
      </w:r>
      <w:r>
        <w:rPr>
          <w:sz w:val="24"/>
          <w:szCs w:val="24"/>
        </w:rPr>
        <w:t>文件约定的合同甲方）</w:t>
      </w:r>
    </w:p>
    <w:p w:rsidR="00DC02DB" w:rsidRDefault="008178A3">
      <w:pPr>
        <w:adjustRightInd w:val="0"/>
        <w:snapToGrid w:val="0"/>
        <w:spacing w:line="400" w:lineRule="exact"/>
        <w:rPr>
          <w:sz w:val="24"/>
          <w:szCs w:val="24"/>
        </w:rPr>
      </w:pPr>
      <w:r>
        <w:rPr>
          <w:sz w:val="24"/>
          <w:szCs w:val="24"/>
        </w:rPr>
        <w:t>乙方</w:t>
      </w:r>
      <w:r>
        <w:rPr>
          <w:sz w:val="24"/>
          <w:szCs w:val="24"/>
        </w:rPr>
        <w:t>1</w:t>
      </w:r>
      <w:r>
        <w:rPr>
          <w:sz w:val="24"/>
          <w:szCs w:val="24"/>
        </w:rPr>
        <w:t>（全称）：</w:t>
      </w:r>
      <w:r>
        <w:rPr>
          <w:sz w:val="24"/>
          <w:szCs w:val="24"/>
          <w:u w:val="single"/>
        </w:rPr>
        <w:t xml:space="preserve">                       </w:t>
      </w:r>
      <w:r>
        <w:rPr>
          <w:sz w:val="24"/>
          <w:szCs w:val="24"/>
        </w:rPr>
        <w:t>（供应商）</w:t>
      </w:r>
    </w:p>
    <w:p w:rsidR="00DC02DB" w:rsidRDefault="008178A3">
      <w:pPr>
        <w:adjustRightInd w:val="0"/>
        <w:snapToGrid w:val="0"/>
        <w:spacing w:line="400" w:lineRule="exact"/>
        <w:rPr>
          <w:sz w:val="24"/>
          <w:szCs w:val="24"/>
        </w:rPr>
      </w:pPr>
      <w:r>
        <w:rPr>
          <w:sz w:val="24"/>
          <w:szCs w:val="24"/>
        </w:rPr>
        <w:t>乙方</w:t>
      </w:r>
      <w:r>
        <w:rPr>
          <w:sz w:val="24"/>
          <w:szCs w:val="24"/>
        </w:rPr>
        <w:t>2</w:t>
      </w:r>
      <w:r>
        <w:rPr>
          <w:sz w:val="24"/>
          <w:szCs w:val="24"/>
        </w:rPr>
        <w:t>（全称）：</w:t>
      </w:r>
      <w:r>
        <w:rPr>
          <w:sz w:val="24"/>
          <w:szCs w:val="24"/>
          <w:u w:val="single"/>
        </w:rPr>
        <w:t xml:space="preserve">                        </w:t>
      </w:r>
      <w:r>
        <w:rPr>
          <w:sz w:val="24"/>
          <w:szCs w:val="24"/>
        </w:rPr>
        <w:t>（联合体成员供应商或其他合同主体）（如有）</w:t>
      </w:r>
    </w:p>
    <w:p w:rsidR="00DC02DB" w:rsidRDefault="008178A3">
      <w:pPr>
        <w:adjustRightInd w:val="0"/>
        <w:snapToGrid w:val="0"/>
        <w:spacing w:line="400" w:lineRule="exact"/>
        <w:rPr>
          <w:sz w:val="24"/>
          <w:szCs w:val="24"/>
        </w:rPr>
      </w:pPr>
      <w:r>
        <w:rPr>
          <w:sz w:val="24"/>
          <w:szCs w:val="24"/>
        </w:rPr>
        <w:t>乙方</w:t>
      </w:r>
      <w:r>
        <w:rPr>
          <w:sz w:val="24"/>
          <w:szCs w:val="24"/>
        </w:rPr>
        <w:t>3</w:t>
      </w:r>
      <w:r>
        <w:rPr>
          <w:sz w:val="24"/>
          <w:szCs w:val="24"/>
        </w:rPr>
        <w:t>（全称）</w:t>
      </w:r>
      <w:r>
        <w:rPr>
          <w:sz w:val="24"/>
          <w:szCs w:val="24"/>
          <w:u w:val="single"/>
        </w:rPr>
        <w:t xml:space="preserve">                          </w:t>
      </w:r>
      <w:r>
        <w:rPr>
          <w:sz w:val="24"/>
          <w:szCs w:val="24"/>
        </w:rPr>
        <w:t>（联合体成员供应商或其他合同主体）（如有）</w:t>
      </w:r>
    </w:p>
    <w:p w:rsidR="00DC02DB" w:rsidRDefault="00DC02DB">
      <w:pPr>
        <w:spacing w:line="400" w:lineRule="exact"/>
        <w:rPr>
          <w:sz w:val="24"/>
          <w:szCs w:val="24"/>
        </w:rPr>
      </w:pPr>
    </w:p>
    <w:p w:rsidR="00DC02DB" w:rsidRDefault="008178A3" w:rsidP="00644253">
      <w:pPr>
        <w:pStyle w:val="a5"/>
        <w:adjustRightInd w:val="0"/>
        <w:snapToGrid w:val="0"/>
        <w:spacing w:line="400" w:lineRule="exact"/>
        <w:ind w:firstLineChars="200" w:firstLine="446"/>
      </w:pPr>
      <w:r>
        <w:t>依据《中华人民共和国民法典》、《中华人民共和国政府采购法》等有关的法律法规，以及本采购项目的招标</w:t>
      </w:r>
      <w:r>
        <w:t>/</w:t>
      </w:r>
      <w:r>
        <w:t>谈判文件等采购文件、乙方的《投标（响应）文件》及《中标（成交）通知书》，甲乙双方同意签订本合同。具体情况及要求如下：</w:t>
      </w:r>
      <w:r>
        <w:t xml:space="preserve">     </w:t>
      </w:r>
    </w:p>
    <w:p w:rsidR="00DC02DB" w:rsidRDefault="008178A3">
      <w:pPr>
        <w:numPr>
          <w:ilvl w:val="0"/>
          <w:numId w:val="1"/>
        </w:numPr>
        <w:adjustRightInd w:val="0"/>
        <w:snapToGrid w:val="0"/>
        <w:spacing w:line="360" w:lineRule="auto"/>
        <w:ind w:firstLineChars="200" w:firstLine="448"/>
        <w:rPr>
          <w:b/>
          <w:sz w:val="24"/>
          <w:szCs w:val="24"/>
        </w:rPr>
      </w:pPr>
      <w:r>
        <w:rPr>
          <w:b/>
          <w:sz w:val="24"/>
          <w:szCs w:val="24"/>
        </w:rPr>
        <w:t>项目信息</w:t>
      </w:r>
    </w:p>
    <w:p w:rsidR="00DC02DB" w:rsidRDefault="008178A3" w:rsidP="00644253">
      <w:pPr>
        <w:pStyle w:val="a5"/>
        <w:numPr>
          <w:ilvl w:val="0"/>
          <w:numId w:val="2"/>
        </w:numPr>
        <w:tabs>
          <w:tab w:val="clear" w:pos="480"/>
        </w:tabs>
        <w:adjustRightInd w:val="0"/>
        <w:snapToGrid w:val="0"/>
        <w:spacing w:line="360" w:lineRule="auto"/>
        <w:ind w:firstLineChars="200" w:firstLine="446"/>
        <w:jc w:val="both"/>
        <w:rPr>
          <w:u w:val="single"/>
        </w:rPr>
      </w:pPr>
      <w:r>
        <w:t>采购项目名称：</w:t>
      </w:r>
      <w:r>
        <w:rPr>
          <w:u w:val="single"/>
        </w:rPr>
        <w:t xml:space="preserve">                                          </w:t>
      </w:r>
    </w:p>
    <w:p w:rsidR="00DC02DB" w:rsidRDefault="008178A3">
      <w:pPr>
        <w:pStyle w:val="a5"/>
        <w:tabs>
          <w:tab w:val="left" w:pos="999"/>
        </w:tabs>
        <w:adjustRightInd w:val="0"/>
        <w:snapToGrid w:val="0"/>
        <w:spacing w:line="360" w:lineRule="auto"/>
      </w:pPr>
      <w:r>
        <w:t xml:space="preserve">         </w:t>
      </w:r>
      <w:r>
        <w:t>采购项目编号：</w:t>
      </w:r>
      <w:r>
        <w:rPr>
          <w:u w:val="single"/>
        </w:rPr>
        <w:t xml:space="preserve">                                          </w:t>
      </w:r>
    </w:p>
    <w:p w:rsidR="00DC02DB" w:rsidRDefault="008178A3" w:rsidP="00644253">
      <w:pPr>
        <w:pStyle w:val="a5"/>
        <w:adjustRightInd w:val="0"/>
        <w:snapToGrid w:val="0"/>
        <w:spacing w:line="360" w:lineRule="auto"/>
        <w:ind w:firstLineChars="200" w:firstLine="446"/>
      </w:pPr>
      <w:r>
        <w:t>（</w:t>
      </w:r>
      <w:r>
        <w:t>2</w:t>
      </w:r>
      <w:r>
        <w:t>）采购计划编号：</w:t>
      </w:r>
      <w:r>
        <w:rPr>
          <w:u w:val="single"/>
        </w:rPr>
        <w:t xml:space="preserve">                                          </w:t>
      </w:r>
      <w:r>
        <w:t xml:space="preserve"> </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3</w:t>
      </w:r>
      <w:r>
        <w:rPr>
          <w:sz w:val="24"/>
          <w:szCs w:val="24"/>
        </w:rPr>
        <w:t>）项目内容：</w:t>
      </w:r>
    </w:p>
    <w:p w:rsidR="00DC02DB" w:rsidRDefault="008178A3" w:rsidP="00644253">
      <w:pPr>
        <w:adjustRightInd w:val="0"/>
        <w:snapToGrid w:val="0"/>
        <w:spacing w:line="360" w:lineRule="auto"/>
        <w:ind w:firstLineChars="200" w:firstLine="446"/>
        <w:rPr>
          <w:sz w:val="24"/>
          <w:szCs w:val="24"/>
        </w:rPr>
      </w:pPr>
      <w:r>
        <w:rPr>
          <w:sz w:val="24"/>
          <w:szCs w:val="24"/>
        </w:rPr>
        <w:t xml:space="preserve">     </w:t>
      </w:r>
      <w:r>
        <w:rPr>
          <w:sz w:val="24"/>
          <w:szCs w:val="24"/>
        </w:rPr>
        <w:t>采购标的及数量（台</w:t>
      </w:r>
      <w:r>
        <w:rPr>
          <w:sz w:val="24"/>
          <w:szCs w:val="24"/>
        </w:rPr>
        <w:t>/</w:t>
      </w:r>
      <w:r>
        <w:rPr>
          <w:sz w:val="24"/>
          <w:szCs w:val="24"/>
        </w:rPr>
        <w:t>套</w:t>
      </w:r>
      <w:r>
        <w:rPr>
          <w:sz w:val="24"/>
          <w:szCs w:val="24"/>
          <w:lang w:val="en"/>
        </w:rPr>
        <w:t>/</w:t>
      </w:r>
      <w:proofErr w:type="gramStart"/>
      <w:r>
        <w:rPr>
          <w:sz w:val="24"/>
          <w:szCs w:val="24"/>
          <w:lang w:val="en"/>
        </w:rPr>
        <w:t>个</w:t>
      </w:r>
      <w:proofErr w:type="gramEnd"/>
      <w:r>
        <w:rPr>
          <w:sz w:val="24"/>
          <w:szCs w:val="24"/>
          <w:lang w:val="en"/>
        </w:rPr>
        <w:t>/</w:t>
      </w:r>
      <w:r>
        <w:rPr>
          <w:sz w:val="24"/>
          <w:szCs w:val="24"/>
          <w:lang w:val="en"/>
        </w:rPr>
        <w:t>架</w:t>
      </w:r>
      <w:r>
        <w:rPr>
          <w:sz w:val="24"/>
          <w:szCs w:val="24"/>
          <w:lang w:val="en"/>
        </w:rPr>
        <w:t>/</w:t>
      </w:r>
      <w:r>
        <w:rPr>
          <w:sz w:val="24"/>
          <w:szCs w:val="24"/>
          <w:lang w:val="en"/>
        </w:rPr>
        <w:t>组等</w:t>
      </w:r>
      <w:r>
        <w:rPr>
          <w:sz w:val="24"/>
          <w:szCs w:val="24"/>
        </w:rPr>
        <w:t>）：</w:t>
      </w:r>
      <w:r>
        <w:rPr>
          <w:sz w:val="24"/>
          <w:szCs w:val="24"/>
          <w:u w:val="single"/>
        </w:rPr>
        <w:t xml:space="preserve">                       </w:t>
      </w:r>
      <w:r>
        <w:rPr>
          <w:sz w:val="24"/>
          <w:szCs w:val="24"/>
        </w:rPr>
        <w:t xml:space="preserve">            </w:t>
      </w:r>
      <w:r>
        <w:rPr>
          <w:sz w:val="24"/>
          <w:szCs w:val="24"/>
          <w:u w:val="single"/>
        </w:rPr>
        <w:t xml:space="preserve">                  </w:t>
      </w:r>
      <w:r>
        <w:rPr>
          <w:sz w:val="24"/>
          <w:szCs w:val="24"/>
        </w:rPr>
        <w:t xml:space="preserve"> </w:t>
      </w:r>
    </w:p>
    <w:p w:rsidR="00DC02DB" w:rsidRDefault="008178A3" w:rsidP="00644253">
      <w:pPr>
        <w:adjustRightInd w:val="0"/>
        <w:snapToGrid w:val="0"/>
        <w:spacing w:line="360" w:lineRule="auto"/>
        <w:ind w:firstLineChars="200" w:firstLine="446"/>
        <w:rPr>
          <w:sz w:val="24"/>
          <w:szCs w:val="24"/>
          <w:lang w:val="en"/>
        </w:rPr>
      </w:pPr>
      <w:r>
        <w:rPr>
          <w:sz w:val="24"/>
          <w:szCs w:val="24"/>
        </w:rPr>
        <w:t xml:space="preserve">     </w:t>
      </w:r>
      <w:r>
        <w:rPr>
          <w:sz w:val="24"/>
          <w:szCs w:val="24"/>
        </w:rPr>
        <w:t>品牌：</w:t>
      </w:r>
      <w:r>
        <w:rPr>
          <w:sz w:val="24"/>
          <w:szCs w:val="24"/>
          <w:u w:val="single"/>
        </w:rPr>
        <w:t xml:space="preserve">      </w:t>
      </w:r>
      <w:r>
        <w:rPr>
          <w:sz w:val="24"/>
          <w:szCs w:val="24"/>
          <w:u w:val="single"/>
          <w:lang w:val="en"/>
        </w:rPr>
        <w:t xml:space="preserve">   </w:t>
      </w:r>
      <w:r>
        <w:rPr>
          <w:sz w:val="24"/>
          <w:szCs w:val="24"/>
          <w:u w:val="single"/>
        </w:rPr>
        <w:t xml:space="preserve">    </w:t>
      </w:r>
      <w:r>
        <w:rPr>
          <w:sz w:val="24"/>
          <w:szCs w:val="24"/>
          <w:u w:val="single"/>
          <w:lang w:val="en"/>
        </w:rPr>
        <w:t xml:space="preserve"> </w:t>
      </w:r>
      <w:r>
        <w:rPr>
          <w:sz w:val="24"/>
          <w:szCs w:val="24"/>
          <w:u w:val="single"/>
        </w:rPr>
        <w:t xml:space="preserve"> </w:t>
      </w:r>
      <w:r>
        <w:rPr>
          <w:sz w:val="24"/>
          <w:szCs w:val="24"/>
          <w:lang w:val="en"/>
        </w:rPr>
        <w:t xml:space="preserve">     </w:t>
      </w:r>
      <w:r>
        <w:rPr>
          <w:sz w:val="24"/>
          <w:szCs w:val="24"/>
        </w:rPr>
        <w:t>规格型号：</w:t>
      </w:r>
      <w:r>
        <w:rPr>
          <w:sz w:val="24"/>
          <w:szCs w:val="24"/>
          <w:u w:val="single"/>
        </w:rPr>
        <w:t xml:space="preserve">   </w:t>
      </w:r>
      <w:r>
        <w:rPr>
          <w:sz w:val="24"/>
          <w:szCs w:val="24"/>
          <w:u w:val="single"/>
          <w:lang w:val="en"/>
        </w:rPr>
        <w:t xml:space="preserve">  </w:t>
      </w:r>
      <w:r>
        <w:rPr>
          <w:sz w:val="24"/>
          <w:szCs w:val="24"/>
          <w:u w:val="single"/>
        </w:rPr>
        <w:t xml:space="preserve">       </w:t>
      </w:r>
      <w:r>
        <w:rPr>
          <w:sz w:val="24"/>
          <w:szCs w:val="24"/>
          <w:u w:val="single"/>
          <w:lang w:val="en"/>
        </w:rPr>
        <w:t xml:space="preserve">   </w:t>
      </w:r>
    </w:p>
    <w:p w:rsidR="00DC02DB" w:rsidRDefault="008178A3" w:rsidP="00644253">
      <w:pPr>
        <w:adjustRightInd w:val="0"/>
        <w:snapToGrid w:val="0"/>
        <w:spacing w:line="360" w:lineRule="auto"/>
        <w:ind w:firstLineChars="450" w:firstLine="1004"/>
        <w:rPr>
          <w:sz w:val="24"/>
          <w:szCs w:val="24"/>
          <w:u w:val="single"/>
        </w:rPr>
      </w:pPr>
      <w:r>
        <w:rPr>
          <w:sz w:val="24"/>
          <w:szCs w:val="24"/>
        </w:rPr>
        <w:t>采购标的</w:t>
      </w:r>
      <w:proofErr w:type="gramStart"/>
      <w:r>
        <w:rPr>
          <w:sz w:val="24"/>
          <w:szCs w:val="24"/>
        </w:rPr>
        <w:t>的</w:t>
      </w:r>
      <w:proofErr w:type="gramEnd"/>
      <w:r>
        <w:rPr>
          <w:sz w:val="24"/>
          <w:szCs w:val="24"/>
        </w:rPr>
        <w:t>技术要求、商务要求具体见附件。</w:t>
      </w:r>
    </w:p>
    <w:p w:rsidR="00DC02DB" w:rsidRDefault="008178A3" w:rsidP="00644253">
      <w:pPr>
        <w:adjustRightInd w:val="0"/>
        <w:snapToGrid w:val="0"/>
        <w:spacing w:line="360" w:lineRule="auto"/>
        <w:ind w:firstLineChars="450" w:firstLine="1004"/>
        <w:rPr>
          <w:sz w:val="24"/>
          <w:szCs w:val="24"/>
        </w:rPr>
      </w:pPr>
      <w:r>
        <w:rPr>
          <w:rFonts w:ascii="宋体" w:hAnsi="宋体" w:cs="宋体" w:hint="eastAsia"/>
          <w:sz w:val="24"/>
          <w:szCs w:val="24"/>
        </w:rPr>
        <w:t>①</w:t>
      </w:r>
      <w:r>
        <w:rPr>
          <w:sz w:val="24"/>
          <w:szCs w:val="24"/>
        </w:rPr>
        <w:t>涉及信息类产品，请填写该产品关键部件的品牌、型号：</w:t>
      </w:r>
    </w:p>
    <w:p w:rsidR="00DC02DB" w:rsidRDefault="008178A3" w:rsidP="00644253">
      <w:pPr>
        <w:adjustRightInd w:val="0"/>
        <w:snapToGrid w:val="0"/>
        <w:spacing w:line="360" w:lineRule="auto"/>
        <w:ind w:firstLineChars="200" w:firstLine="446"/>
        <w:rPr>
          <w:kern w:val="0"/>
          <w:sz w:val="24"/>
          <w:szCs w:val="24"/>
          <w:u w:val="single"/>
        </w:rPr>
      </w:pPr>
      <w:r>
        <w:rPr>
          <w:sz w:val="24"/>
          <w:szCs w:val="24"/>
        </w:rPr>
        <w:t xml:space="preserve">     </w:t>
      </w:r>
      <w:r>
        <w:rPr>
          <w:sz w:val="24"/>
          <w:szCs w:val="24"/>
        </w:rPr>
        <w:t>标的名称：</w:t>
      </w:r>
      <w:r>
        <w:rPr>
          <w:kern w:val="0"/>
          <w:sz w:val="24"/>
          <w:szCs w:val="24"/>
          <w:u w:val="single"/>
        </w:rPr>
        <w:t xml:space="preserve">      </w:t>
      </w:r>
      <w:r>
        <w:rPr>
          <w:kern w:val="0"/>
          <w:sz w:val="24"/>
          <w:szCs w:val="24"/>
          <w:u w:val="single"/>
          <w:lang w:val="en"/>
        </w:rPr>
        <w:t xml:space="preserve">          </w:t>
      </w:r>
      <w:r>
        <w:rPr>
          <w:kern w:val="0"/>
          <w:sz w:val="24"/>
          <w:szCs w:val="24"/>
          <w:u w:val="single"/>
          <w:lang w:val="en"/>
        </w:rPr>
        <w:t xml:space="preserve">     </w:t>
      </w:r>
      <w:r>
        <w:rPr>
          <w:kern w:val="0"/>
          <w:sz w:val="24"/>
          <w:szCs w:val="24"/>
          <w:u w:val="single"/>
        </w:rPr>
        <w:t xml:space="preserve">    </w:t>
      </w:r>
    </w:p>
    <w:p w:rsidR="00DC02DB" w:rsidRDefault="008178A3" w:rsidP="00644253">
      <w:pPr>
        <w:adjustRightInd w:val="0"/>
        <w:snapToGrid w:val="0"/>
        <w:spacing w:line="360" w:lineRule="auto"/>
        <w:ind w:firstLineChars="200" w:firstLine="446"/>
        <w:rPr>
          <w:sz w:val="24"/>
          <w:szCs w:val="24"/>
        </w:rPr>
      </w:pPr>
      <w:r>
        <w:rPr>
          <w:sz w:val="24"/>
          <w:szCs w:val="24"/>
        </w:rPr>
        <w:t xml:space="preserve">     </w:t>
      </w:r>
      <w:r>
        <w:rPr>
          <w:sz w:val="24"/>
          <w:szCs w:val="24"/>
        </w:rPr>
        <w:t>关键部件：</w:t>
      </w:r>
      <w:r>
        <w:rPr>
          <w:kern w:val="0"/>
          <w:sz w:val="24"/>
          <w:szCs w:val="24"/>
          <w:u w:val="single"/>
        </w:rPr>
        <w:t xml:space="preserve">          </w:t>
      </w:r>
      <w:r>
        <w:rPr>
          <w:kern w:val="0"/>
          <w:sz w:val="24"/>
          <w:szCs w:val="24"/>
        </w:rPr>
        <w:t xml:space="preserve"> </w:t>
      </w:r>
      <w:r>
        <w:rPr>
          <w:sz w:val="24"/>
          <w:szCs w:val="24"/>
        </w:rPr>
        <w:t>品牌：</w:t>
      </w:r>
      <w:r>
        <w:rPr>
          <w:sz w:val="24"/>
          <w:szCs w:val="24"/>
          <w:u w:val="single"/>
        </w:rPr>
        <w:t xml:space="preserve">        </w:t>
      </w:r>
      <w:r>
        <w:rPr>
          <w:sz w:val="24"/>
          <w:szCs w:val="24"/>
        </w:rPr>
        <w:t xml:space="preserve"> </w:t>
      </w:r>
      <w:r>
        <w:rPr>
          <w:sz w:val="24"/>
          <w:szCs w:val="24"/>
        </w:rPr>
        <w:t>型号：</w:t>
      </w:r>
      <w:r>
        <w:rPr>
          <w:sz w:val="24"/>
          <w:szCs w:val="24"/>
          <w:u w:val="single"/>
        </w:rPr>
        <w:t xml:space="preserve">       </w:t>
      </w:r>
      <w:r>
        <w:rPr>
          <w:sz w:val="24"/>
          <w:szCs w:val="24"/>
        </w:rPr>
        <w:t xml:space="preserve"> </w:t>
      </w:r>
    </w:p>
    <w:p w:rsidR="00DC02DB" w:rsidRDefault="008178A3">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kern w:val="2"/>
          <w:sz w:val="24"/>
          <w:szCs w:val="24"/>
        </w:rPr>
        <w:t>关键部件</w:t>
      </w:r>
      <w:r>
        <w:rPr>
          <w:rFonts w:ascii="Times New Roman" w:eastAsia="宋体" w:hAnsi="Times New Roman" w:cs="Times New Roman"/>
          <w:sz w:val="24"/>
          <w:szCs w:val="24"/>
        </w:rPr>
        <w:t>：</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品牌：</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型号：</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p>
    <w:p w:rsidR="00DC02DB" w:rsidRDefault="008178A3">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关键部件：</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品牌：</w:t>
      </w:r>
      <w:r>
        <w:rPr>
          <w:rFonts w:ascii="Times New Roman" w:eastAsia="宋体" w:hAnsi="Times New Roman" w:cs="Times New Roman"/>
          <w:sz w:val="24"/>
          <w:szCs w:val="24"/>
          <w:u w:val="single"/>
        </w:rPr>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型号：</w:t>
      </w:r>
      <w:r>
        <w:rPr>
          <w:rFonts w:ascii="Times New Roman" w:eastAsia="宋体" w:hAnsi="Times New Roman" w:cs="Times New Roman"/>
          <w:sz w:val="24"/>
          <w:szCs w:val="24"/>
          <w:u w:val="single"/>
        </w:rPr>
        <w:t xml:space="preserve">       </w:t>
      </w:r>
    </w:p>
    <w:p w:rsidR="00DC02DB" w:rsidRDefault="008178A3">
      <w:pPr>
        <w:pStyle w:val="AONormal"/>
        <w:snapToGrid w:val="0"/>
        <w:spacing w:line="360" w:lineRule="auto"/>
        <w:ind w:firstLineChars="0" w:firstLine="0"/>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（注：关键部件是指财政部会同有关部门发布的政府采购需求标准规定的需要通过国家有关部门指定的测评机构开展的安全可靠测评的软硬件，如</w:t>
      </w:r>
      <w:r>
        <w:rPr>
          <w:rFonts w:ascii="Times New Roman" w:eastAsia="宋体" w:hAnsi="Times New Roman" w:cs="Times New Roman"/>
          <w:sz w:val="24"/>
          <w:szCs w:val="24"/>
        </w:rPr>
        <w:t>CPU</w:t>
      </w:r>
      <w:r>
        <w:rPr>
          <w:rFonts w:ascii="Times New Roman" w:eastAsia="宋体" w:hAnsi="Times New Roman" w:cs="Times New Roman"/>
          <w:sz w:val="24"/>
          <w:szCs w:val="24"/>
        </w:rPr>
        <w:t>芯片、操作系统、数据库等。）</w:t>
      </w:r>
    </w:p>
    <w:p w:rsidR="00DC02DB" w:rsidRDefault="008178A3">
      <w:pPr>
        <w:pStyle w:val="AONormal"/>
        <w:snapToGrid w:val="0"/>
        <w:spacing w:line="360" w:lineRule="auto"/>
        <w:ind w:firstLineChars="0" w:firstLine="0"/>
        <w:rPr>
          <w:rFonts w:ascii="Times New Roman" w:eastAsia="宋体" w:hAnsi="Times New Roman" w:cs="Times New Roman"/>
          <w:sz w:val="24"/>
          <w:szCs w:val="24"/>
        </w:rPr>
      </w:pPr>
      <w:r>
        <w:rPr>
          <w:rFonts w:ascii="Times New Roman" w:eastAsia="宋体" w:hAnsi="Times New Roman" w:cs="Times New Roman"/>
          <w:sz w:val="24"/>
          <w:szCs w:val="24"/>
        </w:rPr>
        <w:lastRenderedPageBreak/>
        <w:t xml:space="preserve">         </w:t>
      </w:r>
      <w:r>
        <w:rPr>
          <w:rFonts w:ascii="宋体" w:eastAsia="宋体" w:hAnsi="宋体" w:cs="宋体" w:hint="eastAsia"/>
          <w:sz w:val="24"/>
          <w:szCs w:val="24"/>
        </w:rPr>
        <w:t>②</w:t>
      </w:r>
      <w:r>
        <w:rPr>
          <w:rFonts w:ascii="Times New Roman" w:eastAsia="宋体" w:hAnsi="Times New Roman" w:cs="Times New Roman"/>
          <w:sz w:val="24"/>
          <w:szCs w:val="24"/>
        </w:rPr>
        <w:t>涉及车辆采购，请填写是否属于新能源汽车：</w:t>
      </w:r>
    </w:p>
    <w:p w:rsidR="00DC02DB" w:rsidRDefault="008178A3">
      <w:pPr>
        <w:pStyle w:val="AONormal"/>
        <w:snapToGrid w:val="0"/>
        <w:spacing w:line="360" w:lineRule="auto"/>
        <w:ind w:firstLineChars="0" w:firstLine="0"/>
        <w:rPr>
          <w:rFonts w:ascii="Times New Roman" w:eastAsiaTheme="minorEastAsia" w:hAnsi="Times New Roman" w:cs="Times New Roman"/>
          <w:sz w:val="24"/>
          <w:szCs w:val="24"/>
        </w:rPr>
      </w:pP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是，</w:t>
      </w:r>
      <w:proofErr w:type="gramStart"/>
      <w:r>
        <w:rPr>
          <w:rFonts w:ascii="Times New Roman" w:eastAsiaTheme="minorEastAsia" w:hAnsi="Times New Roman" w:cs="Times New Roman"/>
          <w:sz w:val="24"/>
          <w:szCs w:val="24"/>
        </w:rPr>
        <w:t>《政府采购品目分类目录》底级品目</w:t>
      </w:r>
      <w:proofErr w:type="gramEnd"/>
      <w:r>
        <w:rPr>
          <w:rFonts w:ascii="Times New Roman" w:eastAsiaTheme="minorEastAsia" w:hAnsi="Times New Roman" w:cs="Times New Roman"/>
          <w:sz w:val="24"/>
          <w:szCs w:val="24"/>
        </w:rPr>
        <w:t>名称：</w:t>
      </w:r>
      <w:r>
        <w:rPr>
          <w:rFonts w:ascii="Times New Roman" w:eastAsia="宋体" w:hAnsi="Times New Roman" w:cs="Times New Roman"/>
          <w:sz w:val="24"/>
          <w:szCs w:val="24"/>
          <w:u w:val="single"/>
        </w:rPr>
        <w:t xml:space="preserve">     </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t>数量：</w:t>
      </w:r>
      <w:r>
        <w:rPr>
          <w:rFonts w:ascii="Times New Roman" w:eastAsiaTheme="minorEastAsia" w:hAnsi="Times New Roman" w:cs="Times New Roman"/>
          <w:sz w:val="24"/>
          <w:szCs w:val="24"/>
          <w:u w:val="single"/>
        </w:rPr>
        <w:t xml:space="preserve"> </w:t>
      </w:r>
      <w:r>
        <w:rPr>
          <w:rFonts w:ascii="Times New Roman" w:eastAsia="宋体" w:hAnsi="Times New Roman" w:cs="Times New Roman"/>
          <w:sz w:val="24"/>
          <w:szCs w:val="24"/>
          <w:u w:val="single"/>
        </w:rPr>
        <w:t xml:space="preserve">   </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t>金额：</w:t>
      </w:r>
      <w:r>
        <w:rPr>
          <w:rFonts w:ascii="Times New Roman" w:eastAsia="宋体" w:hAnsi="Times New Roman" w:cs="Times New Roman"/>
          <w:sz w:val="24"/>
          <w:szCs w:val="24"/>
          <w:u w:val="single"/>
        </w:rPr>
        <w:t xml:space="preserve">     </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proofErr w:type="gramStart"/>
      <w:r>
        <w:rPr>
          <w:rFonts w:ascii="Times New Roman" w:eastAsiaTheme="minorEastAsia" w:hAnsi="Times New Roman" w:cs="Times New Roman"/>
          <w:sz w:val="24"/>
          <w:szCs w:val="24"/>
        </w:rPr>
        <w:t>否</w:t>
      </w:r>
      <w:proofErr w:type="gramEnd"/>
    </w:p>
    <w:p w:rsidR="00DC02DB" w:rsidRDefault="008178A3">
      <w:pPr>
        <w:pStyle w:val="AONormal"/>
        <w:snapToGrid w:val="0"/>
        <w:spacing w:line="360" w:lineRule="auto"/>
        <w:ind w:firstLineChars="0" w:firstLine="0"/>
        <w:rPr>
          <w:rFonts w:ascii="Times New Roman" w:eastAsiaTheme="minorEastAsia" w:hAnsi="Times New Roman" w:cs="Times New Roman"/>
          <w:sz w:val="24"/>
          <w:szCs w:val="24"/>
        </w:rPr>
      </w:pP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t>（</w:t>
      </w:r>
      <w:r>
        <w:rPr>
          <w:rFonts w:ascii="Times New Roman" w:eastAsiaTheme="minorEastAsia" w:hAnsi="Times New Roman" w:cs="Times New Roman"/>
          <w:sz w:val="24"/>
          <w:szCs w:val="24"/>
          <w:lang w:val="en"/>
        </w:rPr>
        <w:t>4</w:t>
      </w:r>
      <w:r>
        <w:rPr>
          <w:rFonts w:ascii="Times New Roman" w:eastAsiaTheme="minorEastAsia" w:hAnsi="Times New Roman" w:cs="Times New Roman"/>
          <w:sz w:val="24"/>
          <w:szCs w:val="24"/>
        </w:rPr>
        <w:t>）政府采购组织形式：</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政府集中采购</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部门集中采购</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分散采购</w:t>
      </w:r>
    </w:p>
    <w:p w:rsidR="00DC02DB" w:rsidRDefault="008178A3">
      <w:pPr>
        <w:pStyle w:val="AONormal"/>
        <w:snapToGrid w:val="0"/>
        <w:spacing w:line="360" w:lineRule="auto"/>
        <w:ind w:firstLineChars="0" w:firstLine="420"/>
        <w:rPr>
          <w:rFonts w:ascii="Times New Roman" w:eastAsiaTheme="minorEastAsia" w:hAnsi="Times New Roman" w:cs="Times New Roman"/>
          <w:sz w:val="24"/>
          <w:szCs w:val="24"/>
        </w:rPr>
      </w:pPr>
      <w:r>
        <w:rPr>
          <w:rFonts w:ascii="Times New Roman" w:eastAsiaTheme="minorEastAsia" w:hAnsi="Times New Roman" w:cs="Times New Roman"/>
          <w:sz w:val="24"/>
          <w:szCs w:val="24"/>
        </w:rPr>
        <w:t>（</w:t>
      </w:r>
      <w:r>
        <w:rPr>
          <w:rFonts w:ascii="Times New Roman" w:eastAsiaTheme="minorEastAsia" w:hAnsi="Times New Roman" w:cs="Times New Roman"/>
          <w:sz w:val="24"/>
          <w:szCs w:val="24"/>
          <w:lang w:val="en"/>
        </w:rPr>
        <w:t>5</w:t>
      </w:r>
      <w:r>
        <w:rPr>
          <w:rFonts w:ascii="Times New Roman" w:eastAsiaTheme="minorEastAsia" w:hAnsi="Times New Roman" w:cs="Times New Roman"/>
          <w:sz w:val="24"/>
          <w:szCs w:val="24"/>
        </w:rPr>
        <w:t>）政府采购方式：</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公开招标</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邀请招标</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竞争性谈判</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竞争性磋商</w:t>
      </w:r>
    </w:p>
    <w:p w:rsidR="00DC02DB" w:rsidRDefault="008178A3">
      <w:pPr>
        <w:pStyle w:val="AONormal"/>
        <w:snapToGrid w:val="0"/>
        <w:spacing w:line="360" w:lineRule="auto"/>
        <w:ind w:firstLineChars="0" w:firstLine="420"/>
        <w:rPr>
          <w:rFonts w:ascii="Times New Roman" w:eastAsia="宋体" w:hAnsi="Times New Roman" w:cs="Times New Roman"/>
          <w:sz w:val="24"/>
          <w:szCs w:val="24"/>
          <w:u w:val="single"/>
        </w:rPr>
      </w:pPr>
      <w:r>
        <w:rPr>
          <w:rFonts w:ascii="Times New Roman"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询价</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单一来源</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框架协议</w:t>
      </w:r>
      <w:r>
        <w:rPr>
          <w:rFonts w:ascii="Times New Roman" w:eastAsiaTheme="minorEastAsia" w:hAnsi="Times New Roman" w:cs="Times New Roman"/>
          <w:sz w:val="24"/>
          <w:szCs w:val="24"/>
        </w:rPr>
        <w:t xml:space="preserve"> </w:t>
      </w:r>
      <w:r>
        <w:rPr>
          <w:rFonts w:ascii="Times New Roman" w:eastAsiaTheme="minorEastAsia" w:hAnsi="Times New Roman" w:cs="Times New Roman"/>
          <w:sz w:val="24"/>
          <w:szCs w:val="24"/>
        </w:rPr>
        <w:sym w:font="Wingdings" w:char="F0A8"/>
      </w:r>
      <w:r>
        <w:rPr>
          <w:rFonts w:ascii="Times New Roman" w:eastAsiaTheme="minorEastAsia" w:hAnsi="Times New Roman" w:cs="Times New Roman"/>
          <w:sz w:val="24"/>
          <w:szCs w:val="24"/>
        </w:rPr>
        <w:t>其他：</w:t>
      </w:r>
      <w:r>
        <w:rPr>
          <w:rFonts w:ascii="Times New Roman" w:eastAsia="宋体" w:hAnsi="Times New Roman" w:cs="Times New Roman"/>
          <w:sz w:val="24"/>
          <w:szCs w:val="24"/>
          <w:u w:val="single"/>
        </w:rPr>
        <w:t xml:space="preserve">          </w:t>
      </w:r>
    </w:p>
    <w:p w:rsidR="00DC02DB" w:rsidRDefault="008178A3">
      <w:pPr>
        <w:pStyle w:val="AONormal"/>
        <w:snapToGrid w:val="0"/>
        <w:spacing w:line="360" w:lineRule="auto"/>
        <w:ind w:firstLineChars="0" w:firstLine="420"/>
        <w:rPr>
          <w:rFonts w:ascii="Times New Roman" w:eastAsia="宋体" w:hAnsi="Times New Roman" w:cs="Times New Roman"/>
          <w:sz w:val="24"/>
          <w:szCs w:val="24"/>
        </w:rPr>
      </w:pPr>
      <w:r>
        <w:rPr>
          <w:rFonts w:ascii="Times New Roman" w:eastAsia="宋体" w:hAnsi="Times New Roman" w:cs="Times New Roman"/>
          <w:sz w:val="24"/>
          <w:szCs w:val="24"/>
        </w:rPr>
        <w:t>（注：在框架协议采购的第二阶段，可选择使用该合同文本）</w:t>
      </w:r>
    </w:p>
    <w:p w:rsidR="00DC02DB" w:rsidRDefault="008178A3" w:rsidP="00644253">
      <w:pPr>
        <w:pStyle w:val="AONormal"/>
        <w:snapToGrid w:val="0"/>
        <w:spacing w:line="360" w:lineRule="auto"/>
        <w:ind w:firstLineChars="100" w:firstLine="223"/>
        <w:rPr>
          <w:rFonts w:ascii="Times New Roman" w:eastAsia="宋体" w:hAnsi="Times New Roman" w:cs="Times New Roman"/>
          <w:kern w:val="2"/>
          <w:sz w:val="24"/>
          <w:szCs w:val="24"/>
        </w:rPr>
      </w:pPr>
      <w:r>
        <w:rPr>
          <w:rFonts w:ascii="Times New Roman" w:hAnsi="Times New Roman" w:cs="Times New Roman"/>
          <w:sz w:val="24"/>
          <w:szCs w:val="24"/>
        </w:rPr>
        <w:t xml:space="preserve"> </w:t>
      </w:r>
      <w:r>
        <w:rPr>
          <w:rFonts w:ascii="Times New Roman" w:hAnsi="Times New Roman" w:cs="Times New Roman"/>
          <w:sz w:val="24"/>
          <w:szCs w:val="24"/>
        </w:rPr>
        <w:t>（</w:t>
      </w:r>
      <w:r>
        <w:rPr>
          <w:rFonts w:ascii="Times New Roman" w:hAnsi="Times New Roman" w:cs="Times New Roman"/>
          <w:sz w:val="24"/>
          <w:szCs w:val="24"/>
          <w:lang w:val="en"/>
        </w:rPr>
        <w:t>6</w:t>
      </w:r>
      <w:r>
        <w:rPr>
          <w:rFonts w:ascii="Times New Roman" w:hAnsi="Times New Roman" w:cs="Times New Roman"/>
          <w:sz w:val="24"/>
          <w:szCs w:val="24"/>
        </w:rPr>
        <w:t>）</w:t>
      </w:r>
      <w:r>
        <w:rPr>
          <w:rFonts w:ascii="Times New Roman" w:eastAsia="宋体" w:hAnsi="Times New Roman" w:cs="Times New Roman"/>
          <w:kern w:val="2"/>
          <w:sz w:val="24"/>
          <w:szCs w:val="24"/>
        </w:rPr>
        <w:t>中标（成交）采购标的制造商是否为中小企业：</w:t>
      </w:r>
      <w:r>
        <w:rPr>
          <w:rFonts w:ascii="Times New Roman" w:eastAsia="宋体" w:hAnsi="Times New Roman" w:cs="Times New Roman"/>
          <w:kern w:val="2"/>
          <w:sz w:val="24"/>
          <w:szCs w:val="24"/>
        </w:rPr>
        <w:sym w:font="Wingdings" w:char="F0A8"/>
      </w:r>
      <w:r>
        <w:rPr>
          <w:rFonts w:ascii="Times New Roman" w:eastAsia="宋体" w:hAnsi="Times New Roman" w:cs="Times New Roman"/>
          <w:kern w:val="2"/>
          <w:sz w:val="24"/>
          <w:szCs w:val="24"/>
        </w:rPr>
        <w:t>是</w:t>
      </w:r>
      <w:r>
        <w:rPr>
          <w:rFonts w:ascii="Times New Roman" w:eastAsia="宋体" w:hAnsi="Times New Roman" w:cs="Times New Roman"/>
          <w:kern w:val="2"/>
          <w:sz w:val="24"/>
          <w:szCs w:val="24"/>
        </w:rPr>
        <w:t xml:space="preserve">      </w:t>
      </w:r>
      <w:r>
        <w:rPr>
          <w:rFonts w:ascii="Times New Roman" w:eastAsia="宋体" w:hAnsi="Times New Roman" w:cs="Times New Roman"/>
          <w:kern w:val="2"/>
          <w:sz w:val="24"/>
          <w:szCs w:val="24"/>
        </w:rPr>
        <w:sym w:font="Wingdings" w:char="F0A8"/>
      </w:r>
      <w:r>
        <w:rPr>
          <w:rFonts w:ascii="Times New Roman" w:eastAsia="宋体" w:hAnsi="Times New Roman" w:cs="Times New Roman"/>
          <w:kern w:val="2"/>
          <w:sz w:val="24"/>
          <w:szCs w:val="24"/>
        </w:rPr>
        <w:t>否</w:t>
      </w:r>
    </w:p>
    <w:p w:rsidR="00DC02DB" w:rsidRDefault="008178A3">
      <w:pPr>
        <w:adjustRightInd w:val="0"/>
        <w:snapToGrid w:val="0"/>
        <w:spacing w:line="360" w:lineRule="auto"/>
        <w:rPr>
          <w:iCs/>
          <w:sz w:val="24"/>
          <w:szCs w:val="24"/>
        </w:rPr>
      </w:pPr>
      <w:r>
        <w:rPr>
          <w:sz w:val="24"/>
          <w:szCs w:val="24"/>
        </w:rPr>
        <w:t>本合同是否为专门面向中小企业的采购合同（中小企业预留合同）：</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DC02DB" w:rsidRDefault="008178A3">
      <w:pPr>
        <w:adjustRightInd w:val="0"/>
        <w:snapToGrid w:val="0"/>
        <w:spacing w:line="360" w:lineRule="auto"/>
        <w:rPr>
          <w:iCs/>
          <w:sz w:val="24"/>
          <w:szCs w:val="24"/>
        </w:rPr>
      </w:pPr>
      <w:r>
        <w:rPr>
          <w:sz w:val="24"/>
          <w:szCs w:val="24"/>
        </w:rPr>
        <w:t>若本项目</w:t>
      </w:r>
      <w:proofErr w:type="gramStart"/>
      <w:r>
        <w:rPr>
          <w:sz w:val="24"/>
          <w:szCs w:val="24"/>
        </w:rPr>
        <w:t>不</w:t>
      </w:r>
      <w:proofErr w:type="gramEnd"/>
      <w:r>
        <w:rPr>
          <w:sz w:val="24"/>
          <w:szCs w:val="24"/>
        </w:rPr>
        <w:t>专门面向中小企业采购，是否给予小</w:t>
      </w:r>
      <w:proofErr w:type="gramStart"/>
      <w:r>
        <w:rPr>
          <w:sz w:val="24"/>
          <w:szCs w:val="24"/>
        </w:rPr>
        <w:t>微企业</w:t>
      </w:r>
      <w:proofErr w:type="gramEnd"/>
      <w:r>
        <w:rPr>
          <w:sz w:val="24"/>
          <w:szCs w:val="24"/>
        </w:rPr>
        <w:t>评审优惠：</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DC02DB" w:rsidRDefault="008178A3">
      <w:pPr>
        <w:adjustRightInd w:val="0"/>
        <w:snapToGrid w:val="0"/>
        <w:spacing w:line="360" w:lineRule="auto"/>
        <w:rPr>
          <w:iCs/>
          <w:sz w:val="24"/>
          <w:szCs w:val="24"/>
        </w:rPr>
      </w:pPr>
      <w:r>
        <w:rPr>
          <w:sz w:val="24"/>
          <w:szCs w:val="24"/>
        </w:rPr>
        <w:t>中标（成交）采购标的制造商是否为残疾人福利性单位：</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DC02DB" w:rsidRDefault="008178A3">
      <w:pPr>
        <w:adjustRightInd w:val="0"/>
        <w:snapToGrid w:val="0"/>
        <w:spacing w:line="360" w:lineRule="auto"/>
        <w:rPr>
          <w:sz w:val="24"/>
          <w:szCs w:val="24"/>
        </w:rPr>
      </w:pPr>
      <w:r>
        <w:rPr>
          <w:sz w:val="24"/>
          <w:szCs w:val="24"/>
        </w:rPr>
        <w:t>中标（成交）采购标的制造商是否为监狱企业：</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lang w:val="en"/>
        </w:rPr>
        <w:t>7</w:t>
      </w:r>
      <w:r>
        <w:rPr>
          <w:sz w:val="24"/>
          <w:szCs w:val="24"/>
        </w:rPr>
        <w:t>）合同是否分包：</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DC02DB" w:rsidRDefault="008178A3" w:rsidP="00644253">
      <w:pPr>
        <w:adjustRightInd w:val="0"/>
        <w:snapToGrid w:val="0"/>
        <w:spacing w:line="360" w:lineRule="auto"/>
        <w:ind w:firstLineChars="400" w:firstLine="893"/>
        <w:rPr>
          <w:sz w:val="24"/>
          <w:szCs w:val="24"/>
          <w:u w:val="single"/>
        </w:rPr>
      </w:pPr>
      <w:r>
        <w:rPr>
          <w:sz w:val="24"/>
          <w:szCs w:val="24"/>
        </w:rPr>
        <w:t xml:space="preserve"> </w:t>
      </w:r>
      <w:r>
        <w:rPr>
          <w:sz w:val="24"/>
          <w:szCs w:val="24"/>
        </w:rPr>
        <w:t>分包主要内容：</w:t>
      </w:r>
      <w:r>
        <w:rPr>
          <w:sz w:val="24"/>
          <w:szCs w:val="24"/>
          <w:u w:val="single"/>
        </w:rPr>
        <w:t xml:space="preserve">                                            </w:t>
      </w:r>
    </w:p>
    <w:p w:rsidR="00DC02DB" w:rsidRDefault="008178A3" w:rsidP="00644253">
      <w:pPr>
        <w:adjustRightInd w:val="0"/>
        <w:snapToGrid w:val="0"/>
        <w:spacing w:line="360" w:lineRule="auto"/>
        <w:ind w:firstLineChars="400" w:firstLine="893"/>
        <w:rPr>
          <w:sz w:val="24"/>
          <w:szCs w:val="24"/>
        </w:rPr>
      </w:pPr>
      <w:r>
        <w:rPr>
          <w:sz w:val="24"/>
          <w:szCs w:val="24"/>
        </w:rPr>
        <w:t xml:space="preserve"> </w:t>
      </w:r>
      <w:r>
        <w:rPr>
          <w:sz w:val="24"/>
          <w:szCs w:val="24"/>
        </w:rPr>
        <w:t>分包供应商</w:t>
      </w:r>
      <w:r>
        <w:rPr>
          <w:sz w:val="24"/>
          <w:szCs w:val="24"/>
        </w:rPr>
        <w:t>/</w:t>
      </w:r>
      <w:r>
        <w:rPr>
          <w:sz w:val="24"/>
          <w:szCs w:val="24"/>
        </w:rPr>
        <w:t>制造商名称（如供应商和制造商不同，请分别填写）：</w:t>
      </w:r>
    </w:p>
    <w:p w:rsidR="00DC02DB" w:rsidRDefault="008178A3" w:rsidP="00644253">
      <w:pPr>
        <w:adjustRightInd w:val="0"/>
        <w:snapToGrid w:val="0"/>
        <w:spacing w:line="360" w:lineRule="auto"/>
        <w:ind w:firstLineChars="400" w:firstLine="893"/>
        <w:rPr>
          <w:sz w:val="24"/>
          <w:szCs w:val="24"/>
          <w:u w:val="single"/>
        </w:rPr>
      </w:pPr>
      <w:r>
        <w:rPr>
          <w:sz w:val="24"/>
          <w:szCs w:val="24"/>
        </w:rPr>
        <w:t xml:space="preserve"> </w:t>
      </w:r>
      <w:r>
        <w:rPr>
          <w:sz w:val="24"/>
          <w:szCs w:val="24"/>
          <w:u w:val="single"/>
        </w:rPr>
        <w:t xml:space="preserve">                                                          </w:t>
      </w:r>
    </w:p>
    <w:p w:rsidR="00DC02DB" w:rsidRDefault="008178A3" w:rsidP="00644253">
      <w:pPr>
        <w:adjustRightInd w:val="0"/>
        <w:snapToGrid w:val="0"/>
        <w:spacing w:line="360" w:lineRule="auto"/>
        <w:ind w:firstLineChars="400" w:firstLine="893"/>
        <w:rPr>
          <w:sz w:val="24"/>
          <w:szCs w:val="24"/>
        </w:rPr>
      </w:pPr>
      <w:r>
        <w:rPr>
          <w:sz w:val="24"/>
          <w:szCs w:val="24"/>
        </w:rPr>
        <w:t xml:space="preserve"> </w:t>
      </w:r>
      <w:r>
        <w:rPr>
          <w:sz w:val="24"/>
          <w:szCs w:val="24"/>
        </w:rPr>
        <w:t>分包供应商</w:t>
      </w:r>
      <w:r>
        <w:rPr>
          <w:sz w:val="24"/>
          <w:szCs w:val="24"/>
        </w:rPr>
        <w:t>/</w:t>
      </w:r>
      <w:r>
        <w:rPr>
          <w:sz w:val="24"/>
          <w:szCs w:val="24"/>
        </w:rPr>
        <w:t>制造商类型（如果供应商和制造商不同，只填写制造商类型）：</w:t>
      </w:r>
    </w:p>
    <w:p w:rsidR="00DC02DB" w:rsidRDefault="008178A3" w:rsidP="00644253">
      <w:pPr>
        <w:adjustRightInd w:val="0"/>
        <w:snapToGrid w:val="0"/>
        <w:spacing w:line="360" w:lineRule="auto"/>
        <w:ind w:firstLineChars="400" w:firstLine="893"/>
        <w:rPr>
          <w:iCs/>
          <w:sz w:val="24"/>
          <w:szCs w:val="24"/>
        </w:rPr>
      </w:pPr>
      <w:r>
        <w:rPr>
          <w:iCs/>
          <w:sz w:val="24"/>
          <w:szCs w:val="24"/>
        </w:rPr>
        <w:t xml:space="preserve"> </w:t>
      </w:r>
      <w:r>
        <w:rPr>
          <w:iCs/>
          <w:sz w:val="24"/>
          <w:szCs w:val="24"/>
        </w:rPr>
        <w:sym w:font="Wingdings" w:char="F0A8"/>
      </w:r>
      <w:r>
        <w:rPr>
          <w:iCs/>
          <w:sz w:val="24"/>
          <w:szCs w:val="24"/>
        </w:rPr>
        <w:t>大型企业</w:t>
      </w:r>
      <w:r>
        <w:rPr>
          <w:iCs/>
          <w:sz w:val="24"/>
          <w:szCs w:val="24"/>
        </w:rPr>
        <w:t xml:space="preserve">  </w:t>
      </w:r>
      <w:r>
        <w:rPr>
          <w:iCs/>
          <w:sz w:val="24"/>
          <w:szCs w:val="24"/>
        </w:rPr>
        <w:sym w:font="Wingdings" w:char="F0A8"/>
      </w:r>
      <w:r>
        <w:rPr>
          <w:iCs/>
          <w:sz w:val="24"/>
          <w:szCs w:val="24"/>
        </w:rPr>
        <w:t>中型企业</w:t>
      </w:r>
      <w:r>
        <w:rPr>
          <w:iCs/>
          <w:sz w:val="24"/>
          <w:szCs w:val="24"/>
        </w:rPr>
        <w:t xml:space="preserve">  </w:t>
      </w:r>
      <w:r>
        <w:rPr>
          <w:iCs/>
          <w:sz w:val="24"/>
          <w:szCs w:val="24"/>
        </w:rPr>
        <w:sym w:font="Wingdings" w:char="F0A8"/>
      </w:r>
      <w:r>
        <w:rPr>
          <w:iCs/>
          <w:sz w:val="24"/>
          <w:szCs w:val="24"/>
        </w:rPr>
        <w:t>小微型企业</w:t>
      </w:r>
      <w:r>
        <w:rPr>
          <w:iCs/>
          <w:sz w:val="24"/>
          <w:szCs w:val="24"/>
        </w:rPr>
        <w:t xml:space="preserve">  </w:t>
      </w:r>
    </w:p>
    <w:p w:rsidR="00DC02DB" w:rsidRDefault="008178A3" w:rsidP="00644253">
      <w:pPr>
        <w:adjustRightInd w:val="0"/>
        <w:snapToGrid w:val="0"/>
        <w:spacing w:line="360" w:lineRule="auto"/>
        <w:ind w:firstLineChars="400" w:firstLine="893"/>
        <w:rPr>
          <w:rFonts w:eastAsia="华文楷体"/>
          <w:sz w:val="24"/>
          <w:szCs w:val="24"/>
        </w:rPr>
      </w:pPr>
      <w:r>
        <w:rPr>
          <w:iCs/>
          <w:sz w:val="24"/>
          <w:szCs w:val="24"/>
        </w:rPr>
        <w:t xml:space="preserve"> </w:t>
      </w:r>
      <w:r>
        <w:rPr>
          <w:iCs/>
          <w:sz w:val="24"/>
          <w:szCs w:val="24"/>
        </w:rPr>
        <w:sym w:font="Wingdings" w:char="F0A8"/>
      </w:r>
      <w:r>
        <w:rPr>
          <w:iCs/>
          <w:sz w:val="24"/>
          <w:szCs w:val="24"/>
        </w:rPr>
        <w:t>残疾人福利性单位</w:t>
      </w:r>
      <w:r>
        <w:rPr>
          <w:iCs/>
          <w:sz w:val="24"/>
          <w:szCs w:val="24"/>
        </w:rPr>
        <w:t xml:space="preserve"> </w:t>
      </w:r>
      <w:r>
        <w:rPr>
          <w:iCs/>
          <w:sz w:val="24"/>
          <w:szCs w:val="24"/>
        </w:rPr>
        <w:sym w:font="Wingdings" w:char="F0A8"/>
      </w:r>
      <w:r>
        <w:rPr>
          <w:iCs/>
          <w:sz w:val="24"/>
          <w:szCs w:val="24"/>
        </w:rPr>
        <w:t>监狱企业</w:t>
      </w:r>
      <w:r>
        <w:rPr>
          <w:iCs/>
          <w:sz w:val="24"/>
          <w:szCs w:val="24"/>
        </w:rPr>
        <w:t xml:space="preserve"> </w:t>
      </w:r>
      <w:r>
        <w:rPr>
          <w:iCs/>
          <w:sz w:val="24"/>
          <w:szCs w:val="24"/>
        </w:rPr>
        <w:sym w:font="Wingdings" w:char="F0A8"/>
      </w:r>
      <w:r>
        <w:rPr>
          <w:iCs/>
          <w:sz w:val="24"/>
          <w:szCs w:val="24"/>
        </w:rPr>
        <w:t>其他</w:t>
      </w:r>
    </w:p>
    <w:p w:rsidR="00DC02DB" w:rsidRDefault="008178A3">
      <w:pPr>
        <w:adjustRightInd w:val="0"/>
        <w:snapToGrid w:val="0"/>
        <w:spacing w:line="360" w:lineRule="auto"/>
        <w:rPr>
          <w:iCs/>
          <w:sz w:val="24"/>
          <w:szCs w:val="24"/>
        </w:rPr>
      </w:pPr>
      <w:r>
        <w:rPr>
          <w:sz w:val="24"/>
          <w:szCs w:val="24"/>
        </w:rPr>
        <w:t xml:space="preserve">    </w:t>
      </w:r>
      <w:r>
        <w:rPr>
          <w:sz w:val="24"/>
          <w:szCs w:val="24"/>
        </w:rPr>
        <w:t>（</w:t>
      </w:r>
      <w:r>
        <w:rPr>
          <w:sz w:val="24"/>
          <w:szCs w:val="24"/>
          <w:lang w:val="en"/>
        </w:rPr>
        <w:t>8</w:t>
      </w:r>
      <w:r>
        <w:rPr>
          <w:sz w:val="24"/>
          <w:szCs w:val="24"/>
        </w:rPr>
        <w:t>）中标（成交）供应商是否为外商投资企业：</w:t>
      </w:r>
      <w:r>
        <w:rPr>
          <w:iCs/>
          <w:sz w:val="24"/>
          <w:szCs w:val="24"/>
        </w:rPr>
        <w:sym w:font="Wingdings" w:char="F0A8"/>
      </w:r>
      <w:r>
        <w:rPr>
          <w:iCs/>
          <w:sz w:val="24"/>
          <w:szCs w:val="24"/>
        </w:rPr>
        <w:t>是</w:t>
      </w:r>
      <w:r>
        <w:rPr>
          <w:iCs/>
          <w:sz w:val="24"/>
          <w:szCs w:val="24"/>
        </w:rPr>
        <w:t xml:space="preserve">       </w:t>
      </w:r>
      <w:r>
        <w:rPr>
          <w:iCs/>
          <w:sz w:val="24"/>
          <w:szCs w:val="24"/>
        </w:rPr>
        <w:sym w:font="Wingdings" w:char="F0A8"/>
      </w:r>
      <w:r>
        <w:rPr>
          <w:iCs/>
          <w:sz w:val="24"/>
          <w:szCs w:val="24"/>
        </w:rPr>
        <w:t>否</w:t>
      </w:r>
    </w:p>
    <w:p w:rsidR="00DC02DB" w:rsidRDefault="008178A3">
      <w:pPr>
        <w:pStyle w:val="AONormal"/>
        <w:tabs>
          <w:tab w:val="left" w:pos="1340"/>
        </w:tabs>
        <w:snapToGrid w:val="0"/>
        <w:spacing w:line="360" w:lineRule="auto"/>
        <w:ind w:firstLine="446"/>
        <w:rPr>
          <w:rFonts w:ascii="Times New Roman" w:eastAsia="宋体" w:hAnsi="Times New Roman" w:cs="Times New Roman"/>
          <w:sz w:val="24"/>
          <w:szCs w:val="24"/>
          <w:u w:val="single"/>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外商投资企业类型：</w:t>
      </w:r>
      <w:r>
        <w:rPr>
          <w:rFonts w:ascii="Times New Roman" w:eastAsia="宋体" w:hAnsi="Times New Roman" w:cs="Times New Roman"/>
          <w:iCs/>
          <w:sz w:val="24"/>
          <w:szCs w:val="24"/>
        </w:rPr>
        <w:sym w:font="Wingdings" w:char="F0A8"/>
      </w:r>
      <w:r>
        <w:rPr>
          <w:rFonts w:ascii="Times New Roman" w:eastAsia="宋体" w:hAnsi="Times New Roman" w:cs="Times New Roman"/>
          <w:sz w:val="24"/>
          <w:szCs w:val="24"/>
        </w:rPr>
        <w:t>全部由外国投资者投资</w:t>
      </w:r>
      <w:r>
        <w:rPr>
          <w:rFonts w:ascii="Times New Roman" w:eastAsia="宋体" w:hAnsi="Times New Roman" w:cs="Times New Roman"/>
          <w:sz w:val="24"/>
          <w:szCs w:val="24"/>
        </w:rPr>
        <w:t xml:space="preserve">  </w:t>
      </w:r>
      <w:r>
        <w:rPr>
          <w:rFonts w:ascii="Times New Roman" w:eastAsia="宋体" w:hAnsi="Times New Roman" w:cs="Times New Roman"/>
          <w:iCs/>
          <w:sz w:val="24"/>
          <w:szCs w:val="24"/>
        </w:rPr>
        <w:sym w:font="Wingdings" w:char="F0A8"/>
      </w:r>
      <w:r>
        <w:rPr>
          <w:rFonts w:ascii="Times New Roman" w:eastAsia="宋体" w:hAnsi="Times New Roman" w:cs="Times New Roman"/>
          <w:iCs/>
          <w:sz w:val="24"/>
          <w:szCs w:val="24"/>
        </w:rPr>
        <w:t>部分由外国投资者投资</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lang w:val="en"/>
        </w:rPr>
        <w:t>9</w:t>
      </w:r>
      <w:r>
        <w:rPr>
          <w:sz w:val="24"/>
          <w:szCs w:val="24"/>
        </w:rPr>
        <w:t>）是否涉及进口产品：</w:t>
      </w:r>
    </w:p>
    <w:p w:rsidR="00DC02DB" w:rsidRDefault="008178A3" w:rsidP="00644253">
      <w:pPr>
        <w:adjustRightInd w:val="0"/>
        <w:snapToGrid w:val="0"/>
        <w:spacing w:line="360" w:lineRule="auto"/>
        <w:ind w:firstLineChars="400" w:firstLine="893"/>
        <w:rPr>
          <w:sz w:val="24"/>
          <w:szCs w:val="24"/>
          <w:u w:val="single"/>
        </w:rPr>
      </w:pPr>
      <w:r>
        <w:rPr>
          <w:sz w:val="24"/>
          <w:szCs w:val="24"/>
        </w:rPr>
        <w:t xml:space="preserve"> </w:t>
      </w:r>
      <w:r>
        <w:rPr>
          <w:sz w:val="24"/>
          <w:szCs w:val="24"/>
        </w:rPr>
        <w:sym w:font="Wingdings" w:char="F0A8"/>
      </w:r>
      <w:r>
        <w:rPr>
          <w:sz w:val="24"/>
          <w:szCs w:val="24"/>
        </w:rPr>
        <w:t>是，</w:t>
      </w:r>
      <w:proofErr w:type="gramStart"/>
      <w:r>
        <w:rPr>
          <w:sz w:val="24"/>
          <w:szCs w:val="24"/>
        </w:rPr>
        <w:t>《政府采购品目分类目录》底级品目</w:t>
      </w:r>
      <w:proofErr w:type="gramEnd"/>
      <w:r>
        <w:rPr>
          <w:sz w:val="24"/>
          <w:szCs w:val="24"/>
        </w:rPr>
        <w:t>名称：</w:t>
      </w:r>
      <w:r>
        <w:rPr>
          <w:sz w:val="24"/>
          <w:szCs w:val="24"/>
          <w:u w:val="single"/>
        </w:rPr>
        <w:t xml:space="preserve">         </w:t>
      </w:r>
      <w:r>
        <w:rPr>
          <w:sz w:val="24"/>
          <w:szCs w:val="24"/>
        </w:rPr>
        <w:t xml:space="preserve"> </w:t>
      </w:r>
      <w:r>
        <w:rPr>
          <w:sz w:val="24"/>
          <w:szCs w:val="24"/>
        </w:rPr>
        <w:t>金额：</w:t>
      </w:r>
      <w:r>
        <w:rPr>
          <w:sz w:val="24"/>
          <w:szCs w:val="24"/>
          <w:u w:val="single"/>
        </w:rPr>
        <w:t xml:space="preserve">        </w:t>
      </w:r>
    </w:p>
    <w:p w:rsidR="00DC02DB" w:rsidRDefault="008178A3" w:rsidP="00644253">
      <w:pPr>
        <w:adjustRightInd w:val="0"/>
        <w:snapToGrid w:val="0"/>
        <w:spacing w:line="360" w:lineRule="auto"/>
        <w:ind w:firstLineChars="400" w:firstLine="893"/>
        <w:rPr>
          <w:sz w:val="24"/>
          <w:szCs w:val="24"/>
        </w:rPr>
      </w:pPr>
      <w:r>
        <w:rPr>
          <w:sz w:val="24"/>
          <w:szCs w:val="24"/>
        </w:rPr>
        <w:t xml:space="preserve">        </w:t>
      </w:r>
      <w:r>
        <w:rPr>
          <w:sz w:val="24"/>
          <w:szCs w:val="24"/>
        </w:rPr>
        <w:t>国别：</w:t>
      </w:r>
      <w:r>
        <w:rPr>
          <w:sz w:val="24"/>
          <w:szCs w:val="24"/>
          <w:u w:val="single"/>
        </w:rPr>
        <w:t xml:space="preserve">        </w:t>
      </w:r>
      <w:r>
        <w:rPr>
          <w:sz w:val="24"/>
          <w:szCs w:val="24"/>
        </w:rPr>
        <w:t xml:space="preserve"> </w:t>
      </w:r>
      <w:r>
        <w:rPr>
          <w:sz w:val="24"/>
          <w:szCs w:val="24"/>
        </w:rPr>
        <w:t>品牌：</w:t>
      </w:r>
      <w:r>
        <w:rPr>
          <w:sz w:val="24"/>
          <w:szCs w:val="24"/>
          <w:u w:val="single"/>
        </w:rPr>
        <w:t xml:space="preserve">        </w:t>
      </w:r>
      <w:r>
        <w:rPr>
          <w:sz w:val="24"/>
          <w:szCs w:val="24"/>
        </w:rPr>
        <w:t xml:space="preserve"> </w:t>
      </w:r>
      <w:r>
        <w:rPr>
          <w:sz w:val="24"/>
          <w:szCs w:val="24"/>
        </w:rPr>
        <w:t>规格型号：</w:t>
      </w:r>
      <w:r>
        <w:rPr>
          <w:sz w:val="24"/>
          <w:szCs w:val="24"/>
          <w:u w:val="single"/>
        </w:rPr>
        <w:t xml:space="preserve">        </w:t>
      </w:r>
      <w:r>
        <w:rPr>
          <w:sz w:val="24"/>
          <w:szCs w:val="24"/>
        </w:rPr>
        <w:t xml:space="preserve">      </w:t>
      </w:r>
    </w:p>
    <w:p w:rsidR="00DC02DB" w:rsidRDefault="008178A3" w:rsidP="00644253">
      <w:pPr>
        <w:adjustRightInd w:val="0"/>
        <w:snapToGrid w:val="0"/>
        <w:spacing w:line="360" w:lineRule="auto"/>
        <w:ind w:firstLineChars="400" w:firstLine="893"/>
        <w:rPr>
          <w:sz w:val="24"/>
          <w:szCs w:val="24"/>
        </w:rPr>
      </w:pPr>
      <w:r>
        <w:rPr>
          <w:sz w:val="24"/>
          <w:szCs w:val="24"/>
        </w:rPr>
        <w:t xml:space="preserve"> </w:t>
      </w:r>
      <w:r>
        <w:rPr>
          <w:sz w:val="24"/>
          <w:szCs w:val="24"/>
        </w:rPr>
        <w:sym w:font="Wingdings" w:char="F0A8"/>
      </w:r>
      <w:proofErr w:type="gramStart"/>
      <w:r>
        <w:rPr>
          <w:sz w:val="24"/>
          <w:szCs w:val="24"/>
        </w:rPr>
        <w:t>否</w:t>
      </w:r>
      <w:proofErr w:type="gramEnd"/>
    </w:p>
    <w:p w:rsidR="00DC02DB" w:rsidRDefault="008178A3">
      <w:pPr>
        <w:tabs>
          <w:tab w:val="left" w:pos="740"/>
        </w:tabs>
        <w:adjustRightInd w:val="0"/>
        <w:snapToGrid w:val="0"/>
        <w:spacing w:line="360" w:lineRule="auto"/>
        <w:rPr>
          <w:sz w:val="24"/>
          <w:szCs w:val="24"/>
        </w:rPr>
      </w:pPr>
      <w:r>
        <w:rPr>
          <w:sz w:val="24"/>
          <w:szCs w:val="24"/>
        </w:rPr>
        <w:t xml:space="preserve">    </w:t>
      </w:r>
      <w:r>
        <w:rPr>
          <w:sz w:val="24"/>
          <w:szCs w:val="24"/>
        </w:rPr>
        <w:t>（</w:t>
      </w:r>
      <w:r>
        <w:rPr>
          <w:sz w:val="24"/>
          <w:szCs w:val="24"/>
        </w:rPr>
        <w:t>1</w:t>
      </w:r>
      <w:r>
        <w:rPr>
          <w:sz w:val="24"/>
          <w:szCs w:val="24"/>
          <w:lang w:val="en"/>
        </w:rPr>
        <w:t>0</w:t>
      </w:r>
      <w:r>
        <w:rPr>
          <w:sz w:val="24"/>
          <w:szCs w:val="24"/>
        </w:rPr>
        <w:t>）是否涉及节能产品：</w:t>
      </w:r>
    </w:p>
    <w:p w:rsidR="00DC02DB" w:rsidRDefault="008178A3">
      <w:pPr>
        <w:tabs>
          <w:tab w:val="left" w:pos="740"/>
        </w:tabs>
        <w:adjustRightInd w:val="0"/>
        <w:snapToGrid w:val="0"/>
        <w:spacing w:line="360" w:lineRule="auto"/>
        <w:rPr>
          <w:iCs/>
          <w:sz w:val="24"/>
          <w:szCs w:val="24"/>
        </w:rPr>
      </w:pPr>
      <w:r>
        <w:rPr>
          <w:sz w:val="24"/>
          <w:szCs w:val="24"/>
        </w:rPr>
        <w:t xml:space="preserve">         </w:t>
      </w:r>
      <w:r>
        <w:rPr>
          <w:sz w:val="24"/>
          <w:szCs w:val="24"/>
        </w:rPr>
        <w:sym w:font="Wingdings" w:char="F0A8"/>
      </w:r>
      <w:r>
        <w:rPr>
          <w:sz w:val="24"/>
          <w:szCs w:val="24"/>
        </w:rPr>
        <w:t>是，《节能产品政府采购品目清单》</w:t>
      </w:r>
      <w:proofErr w:type="gramStart"/>
      <w:r>
        <w:rPr>
          <w:sz w:val="24"/>
          <w:szCs w:val="24"/>
        </w:rPr>
        <w:t>的底级品目</w:t>
      </w:r>
      <w:proofErr w:type="gramEnd"/>
      <w:r>
        <w:rPr>
          <w:sz w:val="24"/>
          <w:szCs w:val="24"/>
        </w:rPr>
        <w:t>名称：</w:t>
      </w:r>
      <w:r>
        <w:rPr>
          <w:sz w:val="24"/>
          <w:szCs w:val="24"/>
          <w:u w:val="single"/>
        </w:rPr>
        <w:t xml:space="preserve">         </w:t>
      </w:r>
      <w:r>
        <w:rPr>
          <w:iCs/>
          <w:sz w:val="24"/>
          <w:szCs w:val="24"/>
        </w:rPr>
        <w:t xml:space="preserve">     </w:t>
      </w:r>
    </w:p>
    <w:p w:rsidR="00DC02DB" w:rsidRDefault="008178A3">
      <w:pPr>
        <w:tabs>
          <w:tab w:val="left" w:pos="740"/>
        </w:tabs>
        <w:adjustRightInd w:val="0"/>
        <w:snapToGrid w:val="0"/>
        <w:spacing w:line="360" w:lineRule="auto"/>
        <w:rPr>
          <w:iCs/>
          <w:sz w:val="24"/>
          <w:szCs w:val="24"/>
        </w:rPr>
      </w:pPr>
      <w:r>
        <w:rPr>
          <w:iCs/>
          <w:sz w:val="24"/>
          <w:szCs w:val="24"/>
        </w:rPr>
        <w:t xml:space="preserve">                </w:t>
      </w:r>
      <w:r>
        <w:rPr>
          <w:iCs/>
          <w:sz w:val="24"/>
          <w:szCs w:val="24"/>
        </w:rPr>
        <w:sym w:font="Wingdings" w:char="F0A8"/>
      </w:r>
      <w:r>
        <w:rPr>
          <w:iCs/>
          <w:sz w:val="24"/>
          <w:szCs w:val="24"/>
        </w:rPr>
        <w:t>强制采购</w:t>
      </w:r>
      <w:r>
        <w:rPr>
          <w:iCs/>
          <w:sz w:val="24"/>
          <w:szCs w:val="24"/>
        </w:rPr>
        <w:t xml:space="preserve">       </w:t>
      </w:r>
      <w:r>
        <w:rPr>
          <w:iCs/>
          <w:sz w:val="24"/>
          <w:szCs w:val="24"/>
        </w:rPr>
        <w:sym w:font="Wingdings" w:char="F0A8"/>
      </w:r>
      <w:r>
        <w:rPr>
          <w:iCs/>
          <w:sz w:val="24"/>
          <w:szCs w:val="24"/>
        </w:rPr>
        <w:t>优先采购</w:t>
      </w:r>
      <w:r>
        <w:rPr>
          <w:iCs/>
          <w:sz w:val="24"/>
          <w:szCs w:val="24"/>
        </w:rPr>
        <w:t xml:space="preserve">    </w:t>
      </w:r>
    </w:p>
    <w:p w:rsidR="00DC02DB" w:rsidRDefault="008178A3">
      <w:pPr>
        <w:tabs>
          <w:tab w:val="left" w:pos="740"/>
        </w:tabs>
        <w:adjustRightInd w:val="0"/>
        <w:snapToGrid w:val="0"/>
        <w:spacing w:line="360" w:lineRule="auto"/>
        <w:rPr>
          <w:sz w:val="24"/>
          <w:szCs w:val="24"/>
        </w:rPr>
      </w:pPr>
      <w:r>
        <w:rPr>
          <w:iCs/>
          <w:sz w:val="24"/>
          <w:szCs w:val="24"/>
        </w:rPr>
        <w:t xml:space="preserve">         </w:t>
      </w:r>
      <w:r>
        <w:rPr>
          <w:sz w:val="24"/>
          <w:szCs w:val="24"/>
        </w:rPr>
        <w:sym w:font="Wingdings" w:char="F0A8"/>
      </w:r>
      <w:proofErr w:type="gramStart"/>
      <w:r>
        <w:rPr>
          <w:sz w:val="24"/>
          <w:szCs w:val="24"/>
        </w:rPr>
        <w:t>否</w:t>
      </w:r>
      <w:proofErr w:type="gramEnd"/>
    </w:p>
    <w:p w:rsidR="00DC02DB" w:rsidRDefault="008178A3">
      <w:pPr>
        <w:tabs>
          <w:tab w:val="left" w:pos="740"/>
        </w:tabs>
        <w:adjustRightInd w:val="0"/>
        <w:snapToGrid w:val="0"/>
        <w:spacing w:line="360" w:lineRule="auto"/>
        <w:rPr>
          <w:sz w:val="24"/>
          <w:szCs w:val="24"/>
        </w:rPr>
      </w:pPr>
      <w:r>
        <w:rPr>
          <w:sz w:val="24"/>
          <w:szCs w:val="24"/>
        </w:rPr>
        <w:t xml:space="preserve">          </w:t>
      </w:r>
      <w:r>
        <w:rPr>
          <w:sz w:val="24"/>
          <w:szCs w:val="24"/>
        </w:rPr>
        <w:t>是否涉及环境标志产品：</w:t>
      </w:r>
    </w:p>
    <w:p w:rsidR="00DC02DB" w:rsidRDefault="008178A3">
      <w:pPr>
        <w:tabs>
          <w:tab w:val="left" w:pos="740"/>
        </w:tabs>
        <w:adjustRightInd w:val="0"/>
        <w:snapToGrid w:val="0"/>
        <w:spacing w:line="360" w:lineRule="auto"/>
        <w:rPr>
          <w:sz w:val="24"/>
          <w:szCs w:val="24"/>
        </w:rPr>
      </w:pPr>
      <w:r>
        <w:rPr>
          <w:sz w:val="24"/>
          <w:szCs w:val="24"/>
        </w:rPr>
        <w:lastRenderedPageBreak/>
        <w:t xml:space="preserve">         </w:t>
      </w:r>
      <w:r>
        <w:rPr>
          <w:sz w:val="24"/>
          <w:szCs w:val="24"/>
        </w:rPr>
        <w:sym w:font="Wingdings" w:char="F0A8"/>
      </w:r>
      <w:r>
        <w:rPr>
          <w:sz w:val="24"/>
          <w:szCs w:val="24"/>
        </w:rPr>
        <w:t>是，《环境标志产品政府采购品目清单》</w:t>
      </w:r>
      <w:proofErr w:type="gramStart"/>
      <w:r>
        <w:rPr>
          <w:sz w:val="24"/>
          <w:szCs w:val="24"/>
        </w:rPr>
        <w:t>的底级品目</w:t>
      </w:r>
      <w:proofErr w:type="gramEnd"/>
      <w:r>
        <w:rPr>
          <w:sz w:val="24"/>
          <w:szCs w:val="24"/>
        </w:rPr>
        <w:t>名称：</w:t>
      </w:r>
      <w:r>
        <w:rPr>
          <w:sz w:val="24"/>
          <w:szCs w:val="24"/>
          <w:u w:val="single"/>
        </w:rPr>
        <w:t xml:space="preserve">         </w:t>
      </w:r>
      <w:r>
        <w:rPr>
          <w:iCs/>
          <w:sz w:val="24"/>
          <w:szCs w:val="24"/>
        </w:rPr>
        <w:t xml:space="preserve"> </w:t>
      </w:r>
    </w:p>
    <w:p w:rsidR="00DC02DB" w:rsidRDefault="008178A3">
      <w:pPr>
        <w:tabs>
          <w:tab w:val="left" w:pos="740"/>
        </w:tabs>
        <w:adjustRightInd w:val="0"/>
        <w:snapToGrid w:val="0"/>
        <w:spacing w:line="360" w:lineRule="auto"/>
        <w:rPr>
          <w:iCs/>
          <w:sz w:val="24"/>
          <w:szCs w:val="24"/>
        </w:rPr>
      </w:pPr>
      <w:r>
        <w:rPr>
          <w:iCs/>
          <w:sz w:val="24"/>
          <w:szCs w:val="24"/>
        </w:rPr>
        <w:t xml:space="preserve">                </w:t>
      </w:r>
      <w:r>
        <w:rPr>
          <w:iCs/>
          <w:sz w:val="24"/>
          <w:szCs w:val="24"/>
        </w:rPr>
        <w:sym w:font="Wingdings" w:char="F0A8"/>
      </w:r>
      <w:r>
        <w:rPr>
          <w:iCs/>
          <w:sz w:val="24"/>
          <w:szCs w:val="24"/>
        </w:rPr>
        <w:t>强制采购</w:t>
      </w:r>
      <w:r>
        <w:rPr>
          <w:iCs/>
          <w:sz w:val="24"/>
          <w:szCs w:val="24"/>
        </w:rPr>
        <w:t xml:space="preserve">       </w:t>
      </w:r>
      <w:r>
        <w:rPr>
          <w:iCs/>
          <w:sz w:val="24"/>
          <w:szCs w:val="24"/>
        </w:rPr>
        <w:sym w:font="Wingdings" w:char="F0A8"/>
      </w:r>
      <w:r>
        <w:rPr>
          <w:iCs/>
          <w:sz w:val="24"/>
          <w:szCs w:val="24"/>
        </w:rPr>
        <w:t>优先采购</w:t>
      </w:r>
      <w:r>
        <w:rPr>
          <w:iCs/>
          <w:sz w:val="24"/>
          <w:szCs w:val="24"/>
        </w:rPr>
        <w:t xml:space="preserve">    </w:t>
      </w:r>
    </w:p>
    <w:p w:rsidR="00DC02DB" w:rsidRDefault="008178A3">
      <w:pPr>
        <w:tabs>
          <w:tab w:val="left" w:pos="740"/>
        </w:tabs>
        <w:adjustRightInd w:val="0"/>
        <w:snapToGrid w:val="0"/>
        <w:spacing w:line="360" w:lineRule="auto"/>
        <w:rPr>
          <w:sz w:val="24"/>
          <w:szCs w:val="24"/>
        </w:rPr>
      </w:pPr>
      <w:r>
        <w:rPr>
          <w:iCs/>
          <w:sz w:val="24"/>
          <w:szCs w:val="24"/>
        </w:rPr>
        <w:t xml:space="preserve">         </w:t>
      </w:r>
      <w:r>
        <w:rPr>
          <w:sz w:val="24"/>
          <w:szCs w:val="24"/>
        </w:rPr>
        <w:sym w:font="Wingdings" w:char="F0A8"/>
      </w:r>
      <w:proofErr w:type="gramStart"/>
      <w:r>
        <w:rPr>
          <w:sz w:val="24"/>
          <w:szCs w:val="24"/>
        </w:rPr>
        <w:t>否</w:t>
      </w:r>
      <w:proofErr w:type="gramEnd"/>
    </w:p>
    <w:p w:rsidR="00DC02DB" w:rsidRDefault="008178A3">
      <w:pPr>
        <w:pStyle w:val="AONormal"/>
        <w:snapToGrid w:val="0"/>
        <w:spacing w:line="360" w:lineRule="auto"/>
        <w:ind w:firstLineChars="0" w:firstLine="0"/>
        <w:rPr>
          <w:rFonts w:ascii="Times New Roman" w:eastAsia="宋体" w:hAnsi="Times New Roman" w:cs="Times New Roman"/>
          <w:kern w:val="2"/>
          <w:sz w:val="24"/>
          <w:szCs w:val="24"/>
        </w:rPr>
      </w:pPr>
      <w:r>
        <w:rPr>
          <w:rFonts w:ascii="Times New Roman" w:hAnsi="Times New Roman" w:cs="Times New Roman"/>
          <w:sz w:val="24"/>
          <w:szCs w:val="24"/>
        </w:rPr>
        <w:t xml:space="preserve">          </w:t>
      </w:r>
      <w:r>
        <w:rPr>
          <w:rFonts w:ascii="Times New Roman" w:eastAsia="宋体" w:hAnsi="Times New Roman" w:cs="Times New Roman"/>
          <w:kern w:val="2"/>
          <w:sz w:val="24"/>
          <w:szCs w:val="24"/>
        </w:rPr>
        <w:t>是否涉及绿色产品：</w:t>
      </w:r>
      <w:r>
        <w:rPr>
          <w:rFonts w:ascii="Times New Roman" w:eastAsia="宋体" w:hAnsi="Times New Roman" w:cs="Times New Roman"/>
          <w:kern w:val="2"/>
          <w:sz w:val="24"/>
          <w:szCs w:val="24"/>
        </w:rPr>
        <w:t xml:space="preserve"> </w:t>
      </w:r>
    </w:p>
    <w:p w:rsidR="00DC02DB" w:rsidRDefault="008178A3">
      <w:pPr>
        <w:pStyle w:val="AONormal"/>
        <w:snapToGrid w:val="0"/>
        <w:spacing w:line="360" w:lineRule="auto"/>
        <w:ind w:firstLineChars="0" w:firstLine="420"/>
        <w:rPr>
          <w:rFonts w:ascii="Times New Roman" w:eastAsia="宋体" w:hAnsi="Times New Roman" w:cs="Times New Roman"/>
          <w:sz w:val="24"/>
          <w:szCs w:val="24"/>
          <w:u w:val="single"/>
        </w:rPr>
      </w:pPr>
      <w:r>
        <w:rPr>
          <w:rFonts w:ascii="Times New Roman" w:eastAsia="宋体" w:hAnsi="Times New Roman" w:cs="Times New Roman"/>
          <w:kern w:val="2"/>
          <w:sz w:val="24"/>
          <w:szCs w:val="24"/>
        </w:rPr>
        <w:t xml:space="preserve">     </w:t>
      </w:r>
      <w:r>
        <w:rPr>
          <w:rFonts w:ascii="Times New Roman" w:eastAsia="宋体" w:hAnsi="Times New Roman" w:cs="Times New Roman"/>
          <w:kern w:val="2"/>
          <w:sz w:val="24"/>
          <w:szCs w:val="24"/>
        </w:rPr>
        <w:sym w:font="Wingdings" w:char="F0A8"/>
      </w:r>
      <w:r>
        <w:rPr>
          <w:rFonts w:ascii="Times New Roman" w:eastAsia="宋体" w:hAnsi="Times New Roman" w:cs="Times New Roman"/>
          <w:kern w:val="2"/>
          <w:sz w:val="24"/>
          <w:szCs w:val="24"/>
        </w:rPr>
        <w:t>是，绿色产品政府采购相关政策确定</w:t>
      </w:r>
      <w:proofErr w:type="gramStart"/>
      <w:r>
        <w:rPr>
          <w:rFonts w:ascii="Times New Roman" w:eastAsia="宋体" w:hAnsi="Times New Roman" w:cs="Times New Roman"/>
          <w:kern w:val="2"/>
          <w:sz w:val="24"/>
          <w:szCs w:val="24"/>
        </w:rPr>
        <w:t>的底级品目</w:t>
      </w:r>
      <w:proofErr w:type="gramEnd"/>
      <w:r>
        <w:rPr>
          <w:rFonts w:ascii="Times New Roman" w:eastAsia="宋体" w:hAnsi="Times New Roman" w:cs="Times New Roman"/>
          <w:kern w:val="2"/>
          <w:sz w:val="24"/>
          <w:szCs w:val="24"/>
        </w:rPr>
        <w:t>名称：</w:t>
      </w:r>
      <w:r>
        <w:rPr>
          <w:rFonts w:ascii="Times New Roman" w:eastAsia="宋体" w:hAnsi="Times New Roman" w:cs="Times New Roman"/>
          <w:sz w:val="24"/>
          <w:szCs w:val="24"/>
          <w:u w:val="single"/>
        </w:rPr>
        <w:t xml:space="preserve">         </w:t>
      </w:r>
    </w:p>
    <w:p w:rsidR="00DC02DB" w:rsidRDefault="008178A3">
      <w:pPr>
        <w:tabs>
          <w:tab w:val="left" w:pos="740"/>
        </w:tabs>
        <w:adjustRightInd w:val="0"/>
        <w:snapToGrid w:val="0"/>
        <w:spacing w:line="360" w:lineRule="auto"/>
        <w:rPr>
          <w:iCs/>
          <w:sz w:val="24"/>
          <w:szCs w:val="24"/>
        </w:rPr>
      </w:pPr>
      <w:r>
        <w:rPr>
          <w:iCs/>
          <w:sz w:val="24"/>
          <w:szCs w:val="24"/>
        </w:rPr>
        <w:t xml:space="preserve">                </w:t>
      </w:r>
      <w:r>
        <w:rPr>
          <w:iCs/>
          <w:sz w:val="24"/>
          <w:szCs w:val="24"/>
        </w:rPr>
        <w:sym w:font="Wingdings" w:char="F0A8"/>
      </w:r>
      <w:r>
        <w:rPr>
          <w:iCs/>
          <w:sz w:val="24"/>
          <w:szCs w:val="24"/>
        </w:rPr>
        <w:t>强制采购</w:t>
      </w:r>
      <w:r>
        <w:rPr>
          <w:iCs/>
          <w:sz w:val="24"/>
          <w:szCs w:val="24"/>
        </w:rPr>
        <w:t xml:space="preserve">       </w:t>
      </w:r>
      <w:r>
        <w:rPr>
          <w:iCs/>
          <w:sz w:val="24"/>
          <w:szCs w:val="24"/>
        </w:rPr>
        <w:sym w:font="Wingdings" w:char="F0A8"/>
      </w:r>
      <w:r>
        <w:rPr>
          <w:iCs/>
          <w:sz w:val="24"/>
          <w:szCs w:val="24"/>
        </w:rPr>
        <w:t>优先采购</w:t>
      </w:r>
      <w:r>
        <w:rPr>
          <w:iCs/>
          <w:sz w:val="24"/>
          <w:szCs w:val="24"/>
        </w:rPr>
        <w:t xml:space="preserve">    </w:t>
      </w:r>
    </w:p>
    <w:p w:rsidR="00DC02DB" w:rsidRDefault="008178A3">
      <w:pPr>
        <w:pStyle w:val="AONormal"/>
        <w:snapToGrid w:val="0"/>
        <w:spacing w:line="360" w:lineRule="auto"/>
        <w:ind w:firstLineChars="0" w:firstLine="420"/>
        <w:rPr>
          <w:rFonts w:ascii="Times New Roman" w:hAnsi="Times New Roman" w:cs="Times New Roman"/>
          <w:sz w:val="24"/>
          <w:szCs w:val="24"/>
        </w:rPr>
      </w:pPr>
      <w:r>
        <w:rPr>
          <w:rFonts w:ascii="Times New Roman" w:eastAsia="宋体" w:hAnsi="Times New Roman" w:cs="Times New Roman"/>
          <w:kern w:val="2"/>
          <w:sz w:val="24"/>
          <w:szCs w:val="24"/>
        </w:rPr>
        <w:t xml:space="preserve">     </w:t>
      </w:r>
      <w:r>
        <w:rPr>
          <w:rFonts w:ascii="Times New Roman" w:eastAsia="宋体" w:hAnsi="Times New Roman" w:cs="Times New Roman"/>
          <w:kern w:val="2"/>
          <w:sz w:val="24"/>
          <w:szCs w:val="24"/>
        </w:rPr>
        <w:sym w:font="Wingdings" w:char="F0A8"/>
      </w:r>
      <w:proofErr w:type="gramStart"/>
      <w:r>
        <w:rPr>
          <w:rFonts w:ascii="Times New Roman" w:eastAsia="宋体" w:hAnsi="Times New Roman" w:cs="Times New Roman"/>
          <w:kern w:val="2"/>
          <w:sz w:val="24"/>
          <w:szCs w:val="24"/>
        </w:rPr>
        <w:t>否</w:t>
      </w:r>
      <w:proofErr w:type="gramEnd"/>
    </w:p>
    <w:p w:rsidR="00DC02DB" w:rsidRDefault="008178A3">
      <w:pPr>
        <w:adjustRightInd w:val="0"/>
        <w:snapToGrid w:val="0"/>
        <w:spacing w:line="360" w:lineRule="auto"/>
        <w:rPr>
          <w:sz w:val="24"/>
          <w:szCs w:val="24"/>
        </w:rPr>
      </w:pPr>
      <w:r>
        <w:rPr>
          <w:sz w:val="24"/>
          <w:szCs w:val="24"/>
        </w:rPr>
        <w:t xml:space="preserve">    </w:t>
      </w:r>
      <w:r>
        <w:rPr>
          <w:sz w:val="24"/>
          <w:szCs w:val="24"/>
        </w:rPr>
        <w:t>（</w:t>
      </w:r>
      <w:r>
        <w:rPr>
          <w:sz w:val="24"/>
          <w:szCs w:val="24"/>
        </w:rPr>
        <w:t>1</w:t>
      </w:r>
      <w:r>
        <w:rPr>
          <w:sz w:val="24"/>
          <w:szCs w:val="24"/>
          <w:lang w:val="en"/>
        </w:rPr>
        <w:t>1</w:t>
      </w:r>
      <w:r>
        <w:rPr>
          <w:sz w:val="24"/>
          <w:szCs w:val="24"/>
        </w:rPr>
        <w:t>）涉及商品包装和快递包装的，是否参考《商品包装政府采购需求标准（试行）》、《快递包装政府采购需求标准（试行）》明确产品及相关快递服务的具体包装要求：</w:t>
      </w:r>
    </w:p>
    <w:p w:rsidR="00DC02DB" w:rsidRDefault="008178A3" w:rsidP="00644253">
      <w:pPr>
        <w:adjustRightInd w:val="0"/>
        <w:snapToGrid w:val="0"/>
        <w:spacing w:line="360" w:lineRule="auto"/>
        <w:ind w:firstLineChars="400" w:firstLine="893"/>
        <w:rPr>
          <w:sz w:val="24"/>
          <w:szCs w:val="24"/>
        </w:rPr>
      </w:pPr>
      <w:r>
        <w:rPr>
          <w:sz w:val="24"/>
          <w:szCs w:val="24"/>
        </w:rPr>
        <w:sym w:font="Wingdings" w:char="F0A8"/>
      </w:r>
      <w:r>
        <w:rPr>
          <w:sz w:val="24"/>
          <w:szCs w:val="24"/>
        </w:rPr>
        <w:t>是</w:t>
      </w:r>
      <w:r>
        <w:rPr>
          <w:sz w:val="24"/>
          <w:szCs w:val="24"/>
        </w:rPr>
        <w:t xml:space="preserve">       </w:t>
      </w:r>
      <w:r>
        <w:rPr>
          <w:sz w:val="24"/>
          <w:szCs w:val="24"/>
        </w:rPr>
        <w:sym w:font="Wingdings" w:char="F0A8"/>
      </w:r>
      <w:r>
        <w:rPr>
          <w:sz w:val="24"/>
          <w:szCs w:val="24"/>
        </w:rPr>
        <w:t>否</w:t>
      </w:r>
      <w:r>
        <w:rPr>
          <w:sz w:val="24"/>
          <w:szCs w:val="24"/>
        </w:rPr>
        <w:t xml:space="preserve">      </w:t>
      </w:r>
      <w:r>
        <w:rPr>
          <w:sz w:val="24"/>
          <w:szCs w:val="24"/>
        </w:rPr>
        <w:sym w:font="Wingdings" w:char="F0A8"/>
      </w:r>
      <w:r>
        <w:rPr>
          <w:sz w:val="24"/>
          <w:szCs w:val="24"/>
        </w:rPr>
        <w:t>不涉及</w:t>
      </w:r>
    </w:p>
    <w:p w:rsidR="00DC02DB" w:rsidRDefault="008178A3">
      <w:pPr>
        <w:numPr>
          <w:ilvl w:val="0"/>
          <w:numId w:val="1"/>
        </w:numPr>
        <w:adjustRightInd w:val="0"/>
        <w:snapToGrid w:val="0"/>
        <w:spacing w:line="360" w:lineRule="auto"/>
        <w:ind w:firstLineChars="200" w:firstLine="448"/>
        <w:rPr>
          <w:b/>
          <w:sz w:val="24"/>
          <w:szCs w:val="24"/>
        </w:rPr>
      </w:pPr>
      <w:r>
        <w:rPr>
          <w:b/>
          <w:sz w:val="24"/>
          <w:szCs w:val="24"/>
        </w:rPr>
        <w:t>合同金额</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1</w:t>
      </w:r>
      <w:r>
        <w:rPr>
          <w:sz w:val="24"/>
          <w:szCs w:val="24"/>
        </w:rPr>
        <w:t>）合同金额小写：</w:t>
      </w:r>
      <w:r>
        <w:rPr>
          <w:sz w:val="24"/>
          <w:szCs w:val="24"/>
          <w:u w:val="single"/>
        </w:rPr>
        <w:t xml:space="preserve">                           </w:t>
      </w:r>
    </w:p>
    <w:p w:rsidR="00DC02DB" w:rsidRDefault="008178A3">
      <w:pPr>
        <w:adjustRightInd w:val="0"/>
        <w:snapToGrid w:val="0"/>
        <w:spacing w:line="360" w:lineRule="auto"/>
        <w:rPr>
          <w:sz w:val="24"/>
          <w:szCs w:val="24"/>
          <w:u w:val="single"/>
        </w:rPr>
      </w:pPr>
      <w:r>
        <w:rPr>
          <w:sz w:val="24"/>
          <w:szCs w:val="24"/>
        </w:rPr>
        <w:t xml:space="preserve">                 </w:t>
      </w:r>
      <w:r>
        <w:rPr>
          <w:sz w:val="24"/>
          <w:szCs w:val="24"/>
        </w:rPr>
        <w:t>大写：</w:t>
      </w:r>
      <w:r>
        <w:rPr>
          <w:sz w:val="24"/>
          <w:szCs w:val="24"/>
          <w:u w:val="single"/>
        </w:rPr>
        <w:t xml:space="preserve">                           </w:t>
      </w:r>
    </w:p>
    <w:p w:rsidR="00DC02DB" w:rsidRDefault="008178A3">
      <w:pPr>
        <w:adjustRightInd w:val="0"/>
        <w:snapToGrid w:val="0"/>
        <w:spacing w:line="360" w:lineRule="auto"/>
        <w:rPr>
          <w:sz w:val="24"/>
          <w:szCs w:val="24"/>
        </w:rPr>
      </w:pPr>
      <w:r>
        <w:rPr>
          <w:sz w:val="24"/>
          <w:szCs w:val="24"/>
        </w:rPr>
        <w:t xml:space="preserve">         </w:t>
      </w:r>
      <w:r>
        <w:rPr>
          <w:sz w:val="24"/>
          <w:szCs w:val="24"/>
        </w:rPr>
        <w:t>分包金额（如有）小写：</w:t>
      </w:r>
      <w:r>
        <w:rPr>
          <w:sz w:val="24"/>
          <w:szCs w:val="24"/>
          <w:u w:val="single"/>
        </w:rPr>
        <w:t xml:space="preserve">                   </w:t>
      </w:r>
    </w:p>
    <w:p w:rsidR="00DC02DB" w:rsidRDefault="008178A3">
      <w:pPr>
        <w:adjustRightInd w:val="0"/>
        <w:snapToGrid w:val="0"/>
        <w:spacing w:line="360" w:lineRule="auto"/>
        <w:rPr>
          <w:sz w:val="24"/>
          <w:szCs w:val="24"/>
          <w:u w:val="single"/>
        </w:rPr>
      </w:pPr>
      <w:r>
        <w:rPr>
          <w:sz w:val="24"/>
          <w:szCs w:val="24"/>
        </w:rPr>
        <w:t xml:space="preserve">                  </w:t>
      </w:r>
      <w:r>
        <w:rPr>
          <w:sz w:val="24"/>
          <w:szCs w:val="24"/>
        </w:rPr>
        <w:t>大写：</w:t>
      </w:r>
      <w:r>
        <w:rPr>
          <w:sz w:val="24"/>
          <w:szCs w:val="24"/>
          <w:u w:val="single"/>
        </w:rPr>
        <w:t xml:space="preserve">       </w:t>
      </w:r>
      <w:r>
        <w:rPr>
          <w:sz w:val="24"/>
          <w:szCs w:val="24"/>
          <w:u w:val="single"/>
        </w:rPr>
        <w:t xml:space="preserve">                </w:t>
      </w:r>
    </w:p>
    <w:p w:rsidR="00DC02DB" w:rsidRDefault="008178A3">
      <w:pPr>
        <w:adjustRightInd w:val="0"/>
        <w:snapToGrid w:val="0"/>
        <w:spacing w:line="360" w:lineRule="auto"/>
        <w:rPr>
          <w:sz w:val="24"/>
          <w:szCs w:val="24"/>
        </w:rPr>
      </w:pPr>
      <w:r>
        <w:rPr>
          <w:sz w:val="24"/>
          <w:szCs w:val="24"/>
        </w:rPr>
        <w:t xml:space="preserve">    </w:t>
      </w:r>
      <w:r>
        <w:rPr>
          <w:sz w:val="24"/>
          <w:szCs w:val="24"/>
        </w:rPr>
        <w:t>（注：固定单价合同应填写单价和最高限价）</w:t>
      </w:r>
    </w:p>
    <w:p w:rsidR="00DC02DB" w:rsidRDefault="008178A3">
      <w:pPr>
        <w:adjustRightInd w:val="0"/>
        <w:snapToGrid w:val="0"/>
        <w:spacing w:line="360" w:lineRule="auto"/>
        <w:rPr>
          <w:sz w:val="24"/>
          <w:szCs w:val="24"/>
        </w:rPr>
      </w:pPr>
      <w:r>
        <w:rPr>
          <w:sz w:val="24"/>
          <w:szCs w:val="24"/>
        </w:rPr>
        <w:t xml:space="preserve">    </w:t>
      </w:r>
      <w:r>
        <w:rPr>
          <w:sz w:val="24"/>
          <w:szCs w:val="24"/>
        </w:rPr>
        <w:t>（</w:t>
      </w:r>
      <w:r>
        <w:rPr>
          <w:sz w:val="24"/>
          <w:szCs w:val="24"/>
        </w:rPr>
        <w:t>2</w:t>
      </w:r>
      <w:r>
        <w:rPr>
          <w:sz w:val="24"/>
          <w:szCs w:val="24"/>
        </w:rPr>
        <w:t>）合同定价方式（采用组合定价方式的，</w:t>
      </w:r>
      <w:proofErr w:type="gramStart"/>
      <w:r>
        <w:rPr>
          <w:sz w:val="24"/>
          <w:szCs w:val="24"/>
        </w:rPr>
        <w:t>可以勾选多项</w:t>
      </w:r>
      <w:proofErr w:type="gramEnd"/>
      <w:r>
        <w:rPr>
          <w:sz w:val="24"/>
          <w:szCs w:val="24"/>
        </w:rPr>
        <w:t>）：</w:t>
      </w:r>
    </w:p>
    <w:p w:rsidR="00DC02DB" w:rsidRDefault="008178A3" w:rsidP="00644253">
      <w:pPr>
        <w:adjustRightInd w:val="0"/>
        <w:snapToGrid w:val="0"/>
        <w:spacing w:line="360" w:lineRule="auto"/>
        <w:ind w:firstLineChars="200" w:firstLine="446"/>
        <w:rPr>
          <w:sz w:val="24"/>
          <w:szCs w:val="24"/>
        </w:rPr>
      </w:pPr>
      <w:r>
        <w:rPr>
          <w:iCs/>
          <w:sz w:val="24"/>
          <w:szCs w:val="24"/>
        </w:rPr>
        <w:t xml:space="preserve">  </w:t>
      </w:r>
      <w:r>
        <w:rPr>
          <w:iCs/>
          <w:sz w:val="24"/>
          <w:szCs w:val="24"/>
        </w:rPr>
        <w:sym w:font="Wingdings" w:char="F0A8"/>
      </w:r>
      <w:r>
        <w:rPr>
          <w:iCs/>
          <w:sz w:val="24"/>
          <w:szCs w:val="24"/>
        </w:rPr>
        <w:t>固定总价</w:t>
      </w:r>
      <w:r>
        <w:rPr>
          <w:iCs/>
          <w:sz w:val="24"/>
          <w:szCs w:val="24"/>
        </w:rPr>
        <w:t xml:space="preserve"> </w:t>
      </w:r>
      <w:r>
        <w:rPr>
          <w:iCs/>
          <w:sz w:val="24"/>
          <w:szCs w:val="24"/>
        </w:rPr>
        <w:sym w:font="Wingdings" w:char="F0A8"/>
      </w:r>
      <w:r>
        <w:rPr>
          <w:iCs/>
          <w:sz w:val="24"/>
          <w:szCs w:val="24"/>
        </w:rPr>
        <w:t>固定单价</w:t>
      </w:r>
      <w:r>
        <w:rPr>
          <w:iCs/>
          <w:sz w:val="24"/>
          <w:szCs w:val="24"/>
        </w:rPr>
        <w:t xml:space="preserve"> </w:t>
      </w:r>
      <w:r>
        <w:rPr>
          <w:iCs/>
          <w:sz w:val="24"/>
          <w:szCs w:val="24"/>
        </w:rPr>
        <w:sym w:font="Wingdings" w:char="F0A8"/>
      </w:r>
      <w:r>
        <w:rPr>
          <w:iCs/>
          <w:sz w:val="24"/>
          <w:szCs w:val="24"/>
        </w:rPr>
        <w:t>固定费率</w:t>
      </w:r>
      <w:r>
        <w:rPr>
          <w:iCs/>
          <w:sz w:val="24"/>
          <w:szCs w:val="24"/>
        </w:rPr>
        <w:t xml:space="preserve"> </w:t>
      </w:r>
      <w:r>
        <w:rPr>
          <w:iCs/>
          <w:sz w:val="24"/>
          <w:szCs w:val="24"/>
        </w:rPr>
        <w:sym w:font="Wingdings" w:char="F0A8"/>
      </w:r>
      <w:r>
        <w:rPr>
          <w:iCs/>
          <w:sz w:val="24"/>
          <w:szCs w:val="24"/>
        </w:rPr>
        <w:t>成本补偿</w:t>
      </w:r>
      <w:r>
        <w:rPr>
          <w:iCs/>
          <w:sz w:val="24"/>
          <w:szCs w:val="24"/>
        </w:rPr>
        <w:t xml:space="preserve"> </w:t>
      </w:r>
      <w:r>
        <w:rPr>
          <w:iCs/>
          <w:sz w:val="24"/>
          <w:szCs w:val="24"/>
        </w:rPr>
        <w:sym w:font="Wingdings" w:char="F0A8"/>
      </w:r>
      <w:r>
        <w:rPr>
          <w:iCs/>
          <w:sz w:val="24"/>
          <w:szCs w:val="24"/>
        </w:rPr>
        <w:t>绩效激励</w:t>
      </w:r>
      <w:r>
        <w:rPr>
          <w:iCs/>
          <w:sz w:val="24"/>
          <w:szCs w:val="24"/>
        </w:rPr>
        <w:t xml:space="preserve"> </w:t>
      </w:r>
      <w:r>
        <w:rPr>
          <w:iCs/>
          <w:sz w:val="24"/>
          <w:szCs w:val="24"/>
        </w:rPr>
        <w:sym w:font="Wingdings" w:char="F0A8"/>
      </w:r>
      <w:r>
        <w:rPr>
          <w:iCs/>
          <w:sz w:val="24"/>
          <w:szCs w:val="24"/>
        </w:rPr>
        <w:t>其他</w:t>
      </w:r>
      <w:r>
        <w:rPr>
          <w:sz w:val="24"/>
          <w:szCs w:val="24"/>
          <w:u w:val="single"/>
        </w:rPr>
        <w:t xml:space="preserve">       </w:t>
      </w:r>
    </w:p>
    <w:p w:rsidR="00DC02DB" w:rsidRDefault="008178A3">
      <w:pPr>
        <w:pStyle w:val="1"/>
        <w:adjustRightInd w:val="0"/>
        <w:snapToGrid w:val="0"/>
        <w:spacing w:line="360" w:lineRule="auto"/>
        <w:ind w:firstLine="446"/>
        <w:rPr>
          <w:rFonts w:ascii="Times New Roman" w:hAnsi="Times New Roman" w:cs="Times New Roman"/>
          <w:sz w:val="24"/>
          <w:szCs w:val="24"/>
        </w:rPr>
      </w:pPr>
      <w:r>
        <w:rPr>
          <w:rFonts w:ascii="Times New Roman" w:hAnsi="Times New Roman" w:cs="Times New Roman"/>
          <w:sz w:val="24"/>
          <w:szCs w:val="24"/>
        </w:rPr>
        <w:t>（</w:t>
      </w:r>
      <w:r>
        <w:rPr>
          <w:rFonts w:ascii="Times New Roman" w:hAnsi="Times New Roman" w:cs="Times New Roman"/>
          <w:sz w:val="24"/>
          <w:szCs w:val="24"/>
        </w:rPr>
        <w:t>3</w:t>
      </w:r>
      <w:r>
        <w:rPr>
          <w:rFonts w:ascii="Times New Roman" w:hAnsi="Times New Roman" w:cs="Times New Roman"/>
          <w:sz w:val="24"/>
          <w:szCs w:val="24"/>
        </w:rPr>
        <w:t>）付款方式（按项目</w:t>
      </w:r>
      <w:proofErr w:type="gramStart"/>
      <w:r>
        <w:rPr>
          <w:rFonts w:ascii="Times New Roman" w:hAnsi="Times New Roman" w:cs="Times New Roman"/>
          <w:sz w:val="24"/>
          <w:szCs w:val="24"/>
        </w:rPr>
        <w:t>实际勾选填写</w:t>
      </w:r>
      <w:proofErr w:type="gramEnd"/>
      <w:r>
        <w:rPr>
          <w:rFonts w:ascii="Times New Roman" w:hAnsi="Times New Roman" w:cs="Times New Roman"/>
          <w:sz w:val="24"/>
          <w:szCs w:val="24"/>
        </w:rPr>
        <w:t>）：</w:t>
      </w:r>
    </w:p>
    <w:p w:rsidR="00DC02DB" w:rsidRDefault="008178A3" w:rsidP="00644253">
      <w:pPr>
        <w:adjustRightInd w:val="0"/>
        <w:snapToGrid w:val="0"/>
        <w:spacing w:line="360" w:lineRule="auto"/>
        <w:ind w:firstLineChars="300" w:firstLine="669"/>
        <w:rPr>
          <w:sz w:val="24"/>
          <w:szCs w:val="24"/>
          <w:u w:val="single"/>
        </w:rPr>
      </w:pPr>
      <w:r>
        <w:rPr>
          <w:sz w:val="24"/>
          <w:szCs w:val="24"/>
        </w:rPr>
        <w:sym w:font="Wingdings" w:char="F0A8"/>
      </w:r>
      <w:r>
        <w:rPr>
          <w:sz w:val="24"/>
          <w:szCs w:val="24"/>
        </w:rPr>
        <w:t>全额付款：</w:t>
      </w:r>
      <w:r>
        <w:rPr>
          <w:sz w:val="24"/>
          <w:szCs w:val="24"/>
          <w:u w:val="single"/>
        </w:rPr>
        <w:t xml:space="preserve">     </w:t>
      </w:r>
      <w:r>
        <w:rPr>
          <w:sz w:val="24"/>
          <w:szCs w:val="24"/>
          <w:u w:val="single"/>
        </w:rPr>
        <w:t>（应明确一次性支付合同款项的条件）</w:t>
      </w:r>
      <w:r>
        <w:rPr>
          <w:sz w:val="24"/>
          <w:szCs w:val="24"/>
          <w:u w:val="single"/>
        </w:rPr>
        <w:t xml:space="preserve">                    </w:t>
      </w:r>
    </w:p>
    <w:p w:rsidR="00DC02DB" w:rsidRDefault="008178A3" w:rsidP="00644253">
      <w:pPr>
        <w:adjustRightInd w:val="0"/>
        <w:snapToGrid w:val="0"/>
        <w:spacing w:line="360" w:lineRule="auto"/>
        <w:ind w:firstLineChars="300" w:firstLine="669"/>
        <w:rPr>
          <w:sz w:val="24"/>
          <w:szCs w:val="24"/>
        </w:rPr>
      </w:pPr>
      <w:r>
        <w:rPr>
          <w:sz w:val="24"/>
          <w:szCs w:val="24"/>
        </w:rPr>
        <w:sym w:font="Wingdings" w:char="F0A8"/>
      </w:r>
      <w:r>
        <w:rPr>
          <w:sz w:val="24"/>
          <w:szCs w:val="24"/>
        </w:rPr>
        <w:t>分期付款：</w:t>
      </w:r>
      <w:r>
        <w:rPr>
          <w:sz w:val="24"/>
          <w:szCs w:val="24"/>
          <w:u w:val="single"/>
        </w:rPr>
        <w:t xml:space="preserve">  </w:t>
      </w:r>
      <w:r>
        <w:rPr>
          <w:sz w:val="24"/>
          <w:szCs w:val="24"/>
          <w:u w:val="single"/>
        </w:rPr>
        <w:t>（应明确分期支付合同款项的各期比例和支付条件，各期支付条件应与分期履约验收情况挂钩）</w:t>
      </w:r>
      <w:r>
        <w:rPr>
          <w:sz w:val="24"/>
          <w:szCs w:val="24"/>
          <w:u w:val="single"/>
        </w:rPr>
        <w:t xml:space="preserve"> </w:t>
      </w:r>
      <w:r>
        <w:rPr>
          <w:sz w:val="24"/>
          <w:szCs w:val="24"/>
        </w:rPr>
        <w:t>，其中涉及预付款的：</w:t>
      </w:r>
      <w:r>
        <w:rPr>
          <w:sz w:val="24"/>
          <w:szCs w:val="24"/>
          <w:u w:val="single"/>
        </w:rPr>
        <w:t xml:space="preserve"> </w:t>
      </w:r>
      <w:r>
        <w:rPr>
          <w:sz w:val="24"/>
          <w:szCs w:val="24"/>
          <w:u w:val="single"/>
        </w:rPr>
        <w:t>（应明确预付款的支付比例和支付条件）</w:t>
      </w:r>
      <w:r>
        <w:rPr>
          <w:sz w:val="24"/>
          <w:szCs w:val="24"/>
          <w:u w:val="single"/>
        </w:rPr>
        <w:t xml:space="preserve"> </w:t>
      </w:r>
    </w:p>
    <w:p w:rsidR="00DC02DB" w:rsidRDefault="008178A3" w:rsidP="00644253">
      <w:pPr>
        <w:adjustRightInd w:val="0"/>
        <w:snapToGrid w:val="0"/>
        <w:spacing w:line="360" w:lineRule="auto"/>
        <w:ind w:firstLineChars="300" w:firstLine="669"/>
        <w:rPr>
          <w:sz w:val="24"/>
          <w:szCs w:val="24"/>
          <w:u w:val="single"/>
        </w:rPr>
      </w:pPr>
      <w:r>
        <w:rPr>
          <w:sz w:val="24"/>
          <w:szCs w:val="24"/>
        </w:rPr>
        <w:sym w:font="Wingdings" w:char="F0A8"/>
      </w:r>
      <w:r>
        <w:rPr>
          <w:sz w:val="24"/>
          <w:szCs w:val="24"/>
        </w:rPr>
        <w:t>成本补偿：</w:t>
      </w:r>
      <w:r>
        <w:rPr>
          <w:sz w:val="24"/>
          <w:szCs w:val="24"/>
          <w:u w:val="single"/>
        </w:rPr>
        <w:t xml:space="preserve">      </w:t>
      </w:r>
      <w:r>
        <w:rPr>
          <w:sz w:val="24"/>
          <w:szCs w:val="24"/>
          <w:u w:val="single"/>
        </w:rPr>
        <w:t>（应明确按照成本补偿方式的支付方式和支付条件）</w:t>
      </w:r>
      <w:r>
        <w:rPr>
          <w:sz w:val="24"/>
          <w:szCs w:val="24"/>
          <w:u w:val="single"/>
        </w:rPr>
        <w:t xml:space="preserve">   </w:t>
      </w:r>
    </w:p>
    <w:p w:rsidR="00DC02DB" w:rsidRDefault="008178A3" w:rsidP="00644253">
      <w:pPr>
        <w:adjustRightInd w:val="0"/>
        <w:snapToGrid w:val="0"/>
        <w:spacing w:line="360" w:lineRule="auto"/>
        <w:ind w:firstLineChars="300" w:firstLine="669"/>
        <w:rPr>
          <w:sz w:val="24"/>
          <w:szCs w:val="24"/>
        </w:rPr>
      </w:pPr>
      <w:r>
        <w:rPr>
          <w:sz w:val="24"/>
          <w:szCs w:val="24"/>
        </w:rPr>
        <w:sym w:font="Wingdings" w:char="F0A8"/>
      </w:r>
      <w:r>
        <w:rPr>
          <w:sz w:val="24"/>
          <w:szCs w:val="24"/>
        </w:rPr>
        <w:t>绩效激励：</w:t>
      </w:r>
      <w:r>
        <w:rPr>
          <w:sz w:val="24"/>
          <w:szCs w:val="24"/>
          <w:u w:val="single"/>
        </w:rPr>
        <w:t xml:space="preserve">      </w:t>
      </w:r>
      <w:r>
        <w:rPr>
          <w:sz w:val="24"/>
          <w:szCs w:val="24"/>
          <w:u w:val="single"/>
        </w:rPr>
        <w:t>（应明确按照绩效激励方式的支付方式和支付条件）</w:t>
      </w:r>
      <w:r>
        <w:rPr>
          <w:sz w:val="24"/>
          <w:szCs w:val="24"/>
          <w:u w:val="single"/>
        </w:rPr>
        <w:t xml:space="preserve">   </w:t>
      </w:r>
    </w:p>
    <w:p w:rsidR="00DC02DB" w:rsidRDefault="008178A3">
      <w:pPr>
        <w:numPr>
          <w:ilvl w:val="0"/>
          <w:numId w:val="1"/>
        </w:numPr>
        <w:adjustRightInd w:val="0"/>
        <w:snapToGrid w:val="0"/>
        <w:spacing w:line="360" w:lineRule="auto"/>
        <w:ind w:firstLineChars="200" w:firstLine="448"/>
        <w:rPr>
          <w:b/>
          <w:sz w:val="24"/>
          <w:szCs w:val="24"/>
          <w:u w:val="single"/>
        </w:rPr>
      </w:pPr>
      <w:r>
        <w:rPr>
          <w:b/>
          <w:sz w:val="24"/>
          <w:szCs w:val="24"/>
        </w:rPr>
        <w:t>合同履行</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1</w:t>
      </w:r>
      <w:r>
        <w:rPr>
          <w:sz w:val="24"/>
          <w:szCs w:val="24"/>
        </w:rPr>
        <w:t>）起始日期：</w:t>
      </w:r>
      <w:r>
        <w:rPr>
          <w:sz w:val="24"/>
          <w:szCs w:val="24"/>
          <w:u w:val="single"/>
        </w:rPr>
        <w:t xml:space="preserve">    </w:t>
      </w:r>
      <w:r>
        <w:rPr>
          <w:sz w:val="24"/>
          <w:szCs w:val="24"/>
        </w:rPr>
        <w:t>年</w:t>
      </w:r>
      <w:r>
        <w:rPr>
          <w:sz w:val="24"/>
          <w:szCs w:val="24"/>
          <w:u w:val="single"/>
        </w:rPr>
        <w:t xml:space="preserve">   </w:t>
      </w:r>
      <w:r>
        <w:rPr>
          <w:sz w:val="24"/>
          <w:szCs w:val="24"/>
        </w:rPr>
        <w:t>月</w:t>
      </w:r>
      <w:r>
        <w:rPr>
          <w:sz w:val="24"/>
          <w:szCs w:val="24"/>
          <w:u w:val="single"/>
        </w:rPr>
        <w:t xml:space="preserve">   </w:t>
      </w:r>
      <w:r>
        <w:rPr>
          <w:sz w:val="24"/>
          <w:szCs w:val="24"/>
        </w:rPr>
        <w:t>日，完成日期：</w:t>
      </w:r>
      <w:r>
        <w:rPr>
          <w:sz w:val="24"/>
          <w:szCs w:val="24"/>
          <w:u w:val="single"/>
        </w:rPr>
        <w:t xml:space="preserve">    </w:t>
      </w:r>
      <w:r>
        <w:rPr>
          <w:sz w:val="24"/>
          <w:szCs w:val="24"/>
        </w:rPr>
        <w:t>年</w:t>
      </w:r>
      <w:r>
        <w:rPr>
          <w:sz w:val="24"/>
          <w:szCs w:val="24"/>
          <w:u w:val="single"/>
        </w:rPr>
        <w:t xml:space="preserve">   </w:t>
      </w:r>
      <w:r>
        <w:rPr>
          <w:sz w:val="24"/>
          <w:szCs w:val="24"/>
        </w:rPr>
        <w:t>月</w:t>
      </w:r>
      <w:r>
        <w:rPr>
          <w:sz w:val="24"/>
          <w:szCs w:val="24"/>
          <w:u w:val="single"/>
        </w:rPr>
        <w:t xml:space="preserve">   </w:t>
      </w:r>
      <w:r>
        <w:rPr>
          <w:sz w:val="24"/>
          <w:szCs w:val="24"/>
        </w:rPr>
        <w:t>日。</w:t>
      </w:r>
    </w:p>
    <w:p w:rsidR="00DC02DB" w:rsidRDefault="008178A3" w:rsidP="00644253">
      <w:pPr>
        <w:adjustRightInd w:val="0"/>
        <w:snapToGrid w:val="0"/>
        <w:spacing w:line="360" w:lineRule="auto"/>
        <w:ind w:firstLineChars="200" w:firstLine="446"/>
        <w:rPr>
          <w:sz w:val="24"/>
          <w:szCs w:val="24"/>
          <w:u w:val="single"/>
        </w:rPr>
      </w:pPr>
      <w:r>
        <w:rPr>
          <w:sz w:val="24"/>
          <w:szCs w:val="24"/>
        </w:rPr>
        <w:t>（</w:t>
      </w:r>
      <w:r>
        <w:rPr>
          <w:sz w:val="24"/>
          <w:szCs w:val="24"/>
        </w:rPr>
        <w:t>2</w:t>
      </w:r>
      <w:r>
        <w:rPr>
          <w:sz w:val="24"/>
          <w:szCs w:val="24"/>
        </w:rPr>
        <w:t>）履约地点</w:t>
      </w:r>
      <w:r>
        <w:rPr>
          <w:bCs/>
          <w:sz w:val="24"/>
          <w:szCs w:val="24"/>
        </w:rPr>
        <w:t>：</w:t>
      </w:r>
      <w:r>
        <w:rPr>
          <w:sz w:val="24"/>
          <w:szCs w:val="24"/>
          <w:u w:val="single"/>
        </w:rPr>
        <w:t xml:space="preserve">                             </w:t>
      </w:r>
    </w:p>
    <w:p w:rsidR="00DC02DB" w:rsidRDefault="008178A3" w:rsidP="00644253">
      <w:pPr>
        <w:adjustRightInd w:val="0"/>
        <w:snapToGrid w:val="0"/>
        <w:spacing w:line="360" w:lineRule="auto"/>
        <w:ind w:firstLineChars="200" w:firstLine="446"/>
        <w:rPr>
          <w:sz w:val="24"/>
          <w:szCs w:val="24"/>
        </w:rPr>
      </w:pPr>
      <w:r>
        <w:rPr>
          <w:bCs/>
          <w:sz w:val="24"/>
          <w:szCs w:val="24"/>
        </w:rPr>
        <w:t>（</w:t>
      </w:r>
      <w:r>
        <w:rPr>
          <w:bCs/>
          <w:sz w:val="24"/>
          <w:szCs w:val="24"/>
        </w:rPr>
        <w:t>3</w:t>
      </w:r>
      <w:r>
        <w:rPr>
          <w:bCs/>
          <w:sz w:val="24"/>
          <w:szCs w:val="24"/>
        </w:rPr>
        <w:t>）履约担保：</w:t>
      </w:r>
      <w:r>
        <w:rPr>
          <w:sz w:val="24"/>
          <w:szCs w:val="24"/>
        </w:rPr>
        <w:t>是否收取履约保证金：</w:t>
      </w:r>
      <w:r>
        <w:rPr>
          <w:sz w:val="24"/>
          <w:szCs w:val="24"/>
        </w:rPr>
        <w:sym w:font="Wingdings" w:char="F0A8"/>
      </w:r>
      <w:r>
        <w:rPr>
          <w:sz w:val="24"/>
          <w:szCs w:val="24"/>
        </w:rPr>
        <w:t>是</w:t>
      </w:r>
      <w:r>
        <w:rPr>
          <w:sz w:val="24"/>
          <w:szCs w:val="24"/>
        </w:rPr>
        <w:t xml:space="preserve">    </w:t>
      </w:r>
      <w:r>
        <w:rPr>
          <w:sz w:val="24"/>
          <w:szCs w:val="24"/>
        </w:rPr>
        <w:sym w:font="Wingdings" w:char="F0A8"/>
      </w:r>
      <w:r>
        <w:rPr>
          <w:sz w:val="24"/>
          <w:szCs w:val="24"/>
        </w:rPr>
        <w:t>否</w:t>
      </w:r>
    </w:p>
    <w:p w:rsidR="00DC02DB" w:rsidRDefault="008178A3">
      <w:pPr>
        <w:pStyle w:val="AONormal"/>
        <w:snapToGrid w:val="0"/>
        <w:spacing w:line="360" w:lineRule="auto"/>
        <w:ind w:firstLine="446"/>
        <w:rPr>
          <w:rFonts w:ascii="Times New Roman" w:eastAsia="宋体" w:hAnsi="Times New Roman" w:cs="Times New Roman"/>
          <w:sz w:val="24"/>
          <w:szCs w:val="24"/>
        </w:rPr>
      </w:pPr>
      <w:r>
        <w:rPr>
          <w:rFonts w:ascii="Times New Roman" w:hAnsi="Times New Roman" w:cs="Times New Roman"/>
          <w:bCs/>
          <w:sz w:val="24"/>
          <w:szCs w:val="24"/>
        </w:rPr>
        <w:lastRenderedPageBreak/>
        <w:t xml:space="preserve">  </w:t>
      </w:r>
      <w:r>
        <w:rPr>
          <w:rFonts w:ascii="Times New Roman" w:eastAsia="宋体" w:hAnsi="Times New Roman" w:cs="Times New Roman"/>
          <w:sz w:val="24"/>
          <w:szCs w:val="24"/>
        </w:rPr>
        <w:t xml:space="preserve">  </w:t>
      </w:r>
      <w:r>
        <w:rPr>
          <w:rFonts w:ascii="Times New Roman" w:eastAsia="宋体" w:hAnsi="Times New Roman" w:cs="Times New Roman"/>
          <w:sz w:val="24"/>
          <w:szCs w:val="24"/>
        </w:rPr>
        <w:t>收取履约保证金形式：</w:t>
      </w:r>
      <w:r>
        <w:rPr>
          <w:rFonts w:ascii="Times New Roman" w:eastAsia="宋体" w:hAnsi="Times New Roman" w:cs="Times New Roman"/>
          <w:bCs/>
          <w:sz w:val="24"/>
          <w:szCs w:val="24"/>
          <w:u w:val="single"/>
        </w:rPr>
        <w:t xml:space="preserve">                            </w:t>
      </w:r>
    </w:p>
    <w:p w:rsidR="00DC02DB" w:rsidRDefault="008178A3">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 xml:space="preserve">    </w:t>
      </w:r>
      <w:r>
        <w:rPr>
          <w:rFonts w:ascii="Times New Roman" w:eastAsia="宋体" w:hAnsi="Times New Roman" w:cs="Times New Roman"/>
          <w:sz w:val="24"/>
          <w:szCs w:val="24"/>
        </w:rPr>
        <w:t>收取履约保证金金额：</w:t>
      </w:r>
      <w:r>
        <w:rPr>
          <w:rFonts w:ascii="Times New Roman" w:eastAsia="宋体" w:hAnsi="Times New Roman" w:cs="Times New Roman"/>
          <w:bCs/>
          <w:sz w:val="24"/>
          <w:szCs w:val="24"/>
          <w:u w:val="single"/>
        </w:rPr>
        <w:t xml:space="preserve">                            </w:t>
      </w:r>
    </w:p>
    <w:p w:rsidR="00DC02DB" w:rsidRDefault="008178A3" w:rsidP="00644253">
      <w:pPr>
        <w:adjustRightInd w:val="0"/>
        <w:snapToGrid w:val="0"/>
        <w:spacing w:line="360" w:lineRule="auto"/>
        <w:ind w:firstLineChars="200" w:firstLine="446"/>
        <w:rPr>
          <w:sz w:val="24"/>
          <w:szCs w:val="24"/>
        </w:rPr>
      </w:pPr>
      <w:r>
        <w:rPr>
          <w:bCs/>
          <w:sz w:val="24"/>
          <w:szCs w:val="24"/>
        </w:rPr>
        <w:t xml:space="preserve">    </w:t>
      </w:r>
      <w:r>
        <w:rPr>
          <w:bCs/>
          <w:sz w:val="24"/>
          <w:szCs w:val="24"/>
        </w:rPr>
        <w:t>履约担保期限：</w:t>
      </w:r>
      <w:r>
        <w:rPr>
          <w:bCs/>
          <w:sz w:val="24"/>
          <w:szCs w:val="24"/>
          <w:u w:val="single"/>
        </w:rPr>
        <w:t xml:space="preserve">                                  </w:t>
      </w:r>
    </w:p>
    <w:p w:rsidR="00DC02DB" w:rsidRDefault="008178A3" w:rsidP="00644253">
      <w:pPr>
        <w:adjustRightInd w:val="0"/>
        <w:snapToGrid w:val="0"/>
        <w:spacing w:line="360" w:lineRule="auto"/>
        <w:ind w:firstLineChars="200" w:firstLine="446"/>
        <w:rPr>
          <w:bCs/>
          <w:sz w:val="24"/>
          <w:szCs w:val="24"/>
        </w:rPr>
      </w:pPr>
      <w:r>
        <w:rPr>
          <w:bCs/>
          <w:sz w:val="24"/>
          <w:szCs w:val="24"/>
        </w:rPr>
        <w:t>（</w:t>
      </w:r>
      <w:r>
        <w:rPr>
          <w:bCs/>
          <w:sz w:val="24"/>
          <w:szCs w:val="24"/>
        </w:rPr>
        <w:t>4</w:t>
      </w:r>
      <w:r>
        <w:rPr>
          <w:bCs/>
          <w:sz w:val="24"/>
          <w:szCs w:val="24"/>
        </w:rPr>
        <w:t>）分期履行要求：</w:t>
      </w:r>
      <w:r>
        <w:rPr>
          <w:bCs/>
          <w:sz w:val="24"/>
          <w:szCs w:val="24"/>
          <w:u w:val="single"/>
        </w:rPr>
        <w:t xml:space="preserve">                                                        </w:t>
      </w:r>
    </w:p>
    <w:p w:rsidR="00DC02DB" w:rsidRDefault="008178A3" w:rsidP="00644253">
      <w:pPr>
        <w:adjustRightInd w:val="0"/>
        <w:snapToGrid w:val="0"/>
        <w:spacing w:line="360" w:lineRule="auto"/>
        <w:ind w:firstLineChars="200" w:firstLine="446"/>
        <w:rPr>
          <w:sz w:val="24"/>
          <w:szCs w:val="24"/>
          <w:u w:val="single"/>
        </w:rPr>
      </w:pPr>
      <w:r>
        <w:rPr>
          <w:bCs/>
          <w:sz w:val="24"/>
          <w:szCs w:val="24"/>
        </w:rPr>
        <w:t>（</w:t>
      </w:r>
      <w:r>
        <w:rPr>
          <w:bCs/>
          <w:sz w:val="24"/>
          <w:szCs w:val="24"/>
        </w:rPr>
        <w:t>5</w:t>
      </w:r>
      <w:r>
        <w:rPr>
          <w:bCs/>
          <w:sz w:val="24"/>
          <w:szCs w:val="24"/>
        </w:rPr>
        <w:t>）风险处置措施和替代方案：</w:t>
      </w:r>
      <w:r>
        <w:rPr>
          <w:color w:val="0000FF"/>
          <w:sz w:val="24"/>
          <w:szCs w:val="24"/>
          <w:u w:val="single"/>
        </w:rPr>
        <w:t xml:space="preserve"> </w:t>
      </w:r>
      <w:r>
        <w:rPr>
          <w:color w:val="000000" w:themeColor="text1"/>
          <w:sz w:val="24"/>
          <w:szCs w:val="24"/>
          <w:u w:val="single"/>
        </w:rPr>
        <w:t xml:space="preserve">              </w:t>
      </w:r>
      <w:r>
        <w:rPr>
          <w:sz w:val="24"/>
          <w:szCs w:val="24"/>
          <w:u w:val="single"/>
        </w:rPr>
        <w:t xml:space="preserve">                                                </w:t>
      </w:r>
    </w:p>
    <w:p w:rsidR="00DC02DB" w:rsidRDefault="008178A3">
      <w:pPr>
        <w:numPr>
          <w:ilvl w:val="0"/>
          <w:numId w:val="1"/>
        </w:numPr>
        <w:adjustRightInd w:val="0"/>
        <w:snapToGrid w:val="0"/>
        <w:spacing w:line="360" w:lineRule="auto"/>
        <w:ind w:firstLineChars="200" w:firstLine="448"/>
        <w:rPr>
          <w:b/>
          <w:sz w:val="24"/>
          <w:szCs w:val="24"/>
        </w:rPr>
      </w:pPr>
      <w:r>
        <w:rPr>
          <w:b/>
          <w:sz w:val="24"/>
          <w:szCs w:val="24"/>
        </w:rPr>
        <w:t>合同验收</w:t>
      </w:r>
    </w:p>
    <w:p w:rsidR="00DC02DB" w:rsidRDefault="008178A3" w:rsidP="00644253">
      <w:pPr>
        <w:numPr>
          <w:ilvl w:val="0"/>
          <w:numId w:val="3"/>
        </w:numPr>
        <w:adjustRightInd w:val="0"/>
        <w:snapToGrid w:val="0"/>
        <w:spacing w:line="360" w:lineRule="auto"/>
        <w:ind w:firstLineChars="200" w:firstLine="446"/>
        <w:rPr>
          <w:bCs/>
          <w:sz w:val="24"/>
          <w:szCs w:val="24"/>
        </w:rPr>
      </w:pPr>
      <w:r>
        <w:rPr>
          <w:bCs/>
          <w:sz w:val="24"/>
          <w:szCs w:val="24"/>
        </w:rPr>
        <w:t>验收组织方式：</w:t>
      </w:r>
      <w:r>
        <w:rPr>
          <w:sz w:val="24"/>
          <w:szCs w:val="24"/>
        </w:rPr>
        <w:sym w:font="Wingdings" w:char="F0A8"/>
      </w:r>
      <w:r>
        <w:rPr>
          <w:bCs/>
          <w:sz w:val="24"/>
          <w:szCs w:val="24"/>
        </w:rPr>
        <w:t>自行组织</w:t>
      </w:r>
      <w:r>
        <w:rPr>
          <w:bCs/>
          <w:sz w:val="24"/>
          <w:szCs w:val="24"/>
        </w:rPr>
        <w:t xml:space="preserve"> </w:t>
      </w:r>
      <w:r>
        <w:rPr>
          <w:sz w:val="24"/>
          <w:szCs w:val="24"/>
        </w:rPr>
        <w:sym w:font="Wingdings" w:char="F0A8"/>
      </w:r>
      <w:r>
        <w:rPr>
          <w:bCs/>
          <w:sz w:val="24"/>
          <w:szCs w:val="24"/>
        </w:rPr>
        <w:t>委托</w:t>
      </w:r>
      <w:r>
        <w:rPr>
          <w:bCs/>
          <w:sz w:val="24"/>
          <w:szCs w:val="24"/>
        </w:rPr>
        <w:t>第三方组织</w:t>
      </w:r>
    </w:p>
    <w:p w:rsidR="00DC02DB" w:rsidRDefault="008178A3">
      <w:pPr>
        <w:adjustRightInd w:val="0"/>
        <w:snapToGrid w:val="0"/>
        <w:spacing w:line="360" w:lineRule="auto"/>
        <w:rPr>
          <w:bCs/>
          <w:sz w:val="24"/>
          <w:szCs w:val="24"/>
        </w:rPr>
      </w:pPr>
      <w:r>
        <w:rPr>
          <w:bCs/>
          <w:sz w:val="24"/>
          <w:szCs w:val="24"/>
        </w:rPr>
        <w:t xml:space="preserve">         </w:t>
      </w:r>
      <w:r>
        <w:rPr>
          <w:bCs/>
          <w:sz w:val="24"/>
          <w:szCs w:val="24"/>
        </w:rPr>
        <w:t>验收主体：</w:t>
      </w:r>
      <w:r>
        <w:rPr>
          <w:bCs/>
          <w:sz w:val="24"/>
          <w:szCs w:val="24"/>
          <w:u w:val="single"/>
        </w:rPr>
        <w:t xml:space="preserve">                  </w:t>
      </w:r>
    </w:p>
    <w:p w:rsidR="00DC02DB" w:rsidRDefault="008178A3">
      <w:pPr>
        <w:adjustRightInd w:val="0"/>
        <w:snapToGrid w:val="0"/>
        <w:spacing w:line="360" w:lineRule="auto"/>
        <w:rPr>
          <w:bCs/>
          <w:sz w:val="24"/>
          <w:szCs w:val="24"/>
        </w:rPr>
      </w:pPr>
      <w:r>
        <w:rPr>
          <w:bCs/>
          <w:sz w:val="24"/>
          <w:szCs w:val="24"/>
        </w:rPr>
        <w:t xml:space="preserve">        </w:t>
      </w:r>
      <w:r>
        <w:rPr>
          <w:bCs/>
          <w:sz w:val="24"/>
          <w:szCs w:val="24"/>
        </w:rPr>
        <w:t>是否邀请本项目的其他供应商参加验收：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DC02DB" w:rsidRDefault="008178A3" w:rsidP="00644253">
      <w:pPr>
        <w:adjustRightInd w:val="0"/>
        <w:snapToGrid w:val="0"/>
        <w:spacing w:line="360" w:lineRule="auto"/>
        <w:ind w:firstLineChars="400" w:firstLine="893"/>
        <w:rPr>
          <w:bCs/>
          <w:sz w:val="24"/>
          <w:szCs w:val="24"/>
        </w:rPr>
      </w:pPr>
      <w:r>
        <w:rPr>
          <w:bCs/>
          <w:sz w:val="24"/>
          <w:szCs w:val="24"/>
        </w:rPr>
        <w:t>是否邀请专家参加验收：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DC02DB" w:rsidRDefault="008178A3" w:rsidP="00644253">
      <w:pPr>
        <w:adjustRightInd w:val="0"/>
        <w:snapToGrid w:val="0"/>
        <w:spacing w:line="360" w:lineRule="auto"/>
        <w:ind w:firstLineChars="400" w:firstLine="893"/>
        <w:rPr>
          <w:bCs/>
          <w:sz w:val="24"/>
          <w:szCs w:val="24"/>
        </w:rPr>
      </w:pPr>
      <w:r>
        <w:rPr>
          <w:bCs/>
          <w:sz w:val="24"/>
          <w:szCs w:val="24"/>
        </w:rPr>
        <w:t>是否邀请服务对象参加验收：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DC02DB" w:rsidRDefault="008178A3" w:rsidP="00644253">
      <w:pPr>
        <w:adjustRightInd w:val="0"/>
        <w:snapToGrid w:val="0"/>
        <w:spacing w:line="360" w:lineRule="auto"/>
        <w:ind w:firstLineChars="400" w:firstLine="893"/>
        <w:rPr>
          <w:bCs/>
          <w:sz w:val="24"/>
          <w:szCs w:val="24"/>
        </w:rPr>
      </w:pPr>
      <w:r>
        <w:rPr>
          <w:bCs/>
          <w:sz w:val="24"/>
          <w:szCs w:val="24"/>
        </w:rPr>
        <w:t>是否邀请第三方检测机构参加验收：</w:t>
      </w:r>
      <w:r>
        <w:rPr>
          <w:sz w:val="24"/>
          <w:szCs w:val="24"/>
        </w:rPr>
        <w:sym w:font="Wingdings" w:char="F0A8"/>
      </w:r>
      <w:r>
        <w:rPr>
          <w:bCs/>
          <w:sz w:val="24"/>
          <w:szCs w:val="24"/>
        </w:rPr>
        <w:t>是</w:t>
      </w:r>
      <w:r>
        <w:rPr>
          <w:bCs/>
          <w:sz w:val="24"/>
          <w:szCs w:val="24"/>
        </w:rPr>
        <w:t xml:space="preserve">  </w:t>
      </w:r>
      <w:r>
        <w:rPr>
          <w:sz w:val="24"/>
          <w:szCs w:val="24"/>
        </w:rPr>
        <w:sym w:font="Wingdings" w:char="F0A8"/>
      </w:r>
      <w:r>
        <w:rPr>
          <w:bCs/>
          <w:sz w:val="24"/>
          <w:szCs w:val="24"/>
        </w:rPr>
        <w:t>否</w:t>
      </w:r>
    </w:p>
    <w:p w:rsidR="00DC02DB" w:rsidRDefault="008178A3" w:rsidP="00644253">
      <w:pPr>
        <w:adjustRightInd w:val="0"/>
        <w:snapToGrid w:val="0"/>
        <w:spacing w:line="360" w:lineRule="auto"/>
        <w:ind w:firstLineChars="400" w:firstLine="893"/>
        <w:rPr>
          <w:bCs/>
          <w:sz w:val="24"/>
          <w:szCs w:val="24"/>
        </w:rPr>
      </w:pPr>
      <w:r>
        <w:rPr>
          <w:bCs/>
          <w:sz w:val="24"/>
          <w:szCs w:val="24"/>
        </w:rPr>
        <w:t>是否进行抽查检测：</w:t>
      </w:r>
      <w:r>
        <w:rPr>
          <w:sz w:val="24"/>
          <w:szCs w:val="24"/>
        </w:rPr>
        <w:sym w:font="Wingdings" w:char="F0A8"/>
      </w:r>
      <w:r>
        <w:rPr>
          <w:bCs/>
          <w:sz w:val="24"/>
          <w:szCs w:val="24"/>
        </w:rPr>
        <w:t>是，抽查比例：</w:t>
      </w:r>
      <w:r>
        <w:rPr>
          <w:bCs/>
          <w:sz w:val="24"/>
          <w:szCs w:val="24"/>
          <w:u w:val="single"/>
        </w:rPr>
        <w:t xml:space="preserve">        </w:t>
      </w:r>
      <w:r>
        <w:rPr>
          <w:bCs/>
          <w:sz w:val="24"/>
          <w:szCs w:val="24"/>
        </w:rPr>
        <w:t xml:space="preserve"> </w:t>
      </w:r>
      <w:r>
        <w:rPr>
          <w:sz w:val="24"/>
          <w:szCs w:val="24"/>
        </w:rPr>
        <w:sym w:font="Wingdings" w:char="F0A8"/>
      </w:r>
      <w:proofErr w:type="gramStart"/>
      <w:r>
        <w:rPr>
          <w:bCs/>
          <w:sz w:val="24"/>
          <w:szCs w:val="24"/>
        </w:rPr>
        <w:t>否</w:t>
      </w:r>
      <w:proofErr w:type="gramEnd"/>
    </w:p>
    <w:p w:rsidR="00DC02DB" w:rsidRDefault="008178A3" w:rsidP="00644253">
      <w:pPr>
        <w:adjustRightInd w:val="0"/>
        <w:snapToGrid w:val="0"/>
        <w:spacing w:line="360" w:lineRule="auto"/>
        <w:ind w:firstLineChars="400" w:firstLine="893"/>
        <w:rPr>
          <w:bCs/>
          <w:sz w:val="24"/>
          <w:szCs w:val="24"/>
          <w:u w:val="single"/>
        </w:rPr>
      </w:pPr>
      <w:r>
        <w:rPr>
          <w:bCs/>
          <w:sz w:val="24"/>
          <w:szCs w:val="24"/>
        </w:rPr>
        <w:t>是否存在破坏性检测：</w:t>
      </w:r>
      <w:r>
        <w:rPr>
          <w:sz w:val="24"/>
          <w:szCs w:val="24"/>
        </w:rPr>
        <w:sym w:font="Wingdings" w:char="F0A8"/>
      </w:r>
      <w:r>
        <w:rPr>
          <w:bCs/>
          <w:sz w:val="24"/>
          <w:szCs w:val="24"/>
        </w:rPr>
        <w:t>是，</w:t>
      </w:r>
      <w:r>
        <w:rPr>
          <w:bCs/>
          <w:sz w:val="24"/>
          <w:szCs w:val="24"/>
          <w:u w:val="single"/>
        </w:rPr>
        <w:t>（应明确对被破坏的检测产品的处理方式）</w:t>
      </w:r>
    </w:p>
    <w:p w:rsidR="00DC02DB" w:rsidRDefault="008178A3" w:rsidP="00644253">
      <w:pPr>
        <w:adjustRightInd w:val="0"/>
        <w:snapToGrid w:val="0"/>
        <w:spacing w:line="360" w:lineRule="auto"/>
        <w:ind w:firstLineChars="400" w:firstLine="893"/>
        <w:rPr>
          <w:bCs/>
          <w:sz w:val="24"/>
          <w:szCs w:val="24"/>
        </w:rPr>
      </w:pPr>
      <w:r>
        <w:rPr>
          <w:bCs/>
          <w:sz w:val="24"/>
          <w:szCs w:val="24"/>
        </w:rPr>
        <w:t xml:space="preserve">                    </w:t>
      </w:r>
      <w:r>
        <w:rPr>
          <w:sz w:val="24"/>
          <w:szCs w:val="24"/>
        </w:rPr>
        <w:sym w:font="Wingdings" w:char="F0A8"/>
      </w:r>
      <w:proofErr w:type="gramStart"/>
      <w:r>
        <w:rPr>
          <w:bCs/>
          <w:sz w:val="24"/>
          <w:szCs w:val="24"/>
        </w:rPr>
        <w:t>否</w:t>
      </w:r>
      <w:proofErr w:type="gramEnd"/>
    </w:p>
    <w:p w:rsidR="00DC02DB" w:rsidRDefault="008178A3" w:rsidP="00644253">
      <w:pPr>
        <w:adjustRightInd w:val="0"/>
        <w:snapToGrid w:val="0"/>
        <w:spacing w:line="360" w:lineRule="auto"/>
        <w:ind w:firstLineChars="400" w:firstLine="893"/>
        <w:rPr>
          <w:bCs/>
          <w:sz w:val="24"/>
          <w:szCs w:val="24"/>
          <w:u w:val="single"/>
        </w:rPr>
      </w:pPr>
      <w:r>
        <w:rPr>
          <w:bCs/>
          <w:sz w:val="24"/>
          <w:szCs w:val="24"/>
        </w:rPr>
        <w:t>验收组织的其他事项：</w:t>
      </w:r>
      <w:r>
        <w:rPr>
          <w:bCs/>
          <w:sz w:val="24"/>
          <w:szCs w:val="24"/>
          <w:u w:val="single"/>
        </w:rPr>
        <w:t xml:space="preserve">                </w:t>
      </w:r>
    </w:p>
    <w:p w:rsidR="00DC02DB" w:rsidRDefault="008178A3" w:rsidP="00644253">
      <w:pPr>
        <w:adjustRightInd w:val="0"/>
        <w:snapToGrid w:val="0"/>
        <w:spacing w:line="360" w:lineRule="auto"/>
        <w:ind w:firstLineChars="200" w:firstLine="446"/>
        <w:rPr>
          <w:bCs/>
          <w:sz w:val="24"/>
          <w:szCs w:val="24"/>
          <w:u w:val="single"/>
        </w:rPr>
      </w:pPr>
      <w:r>
        <w:rPr>
          <w:bCs/>
          <w:sz w:val="24"/>
          <w:szCs w:val="24"/>
        </w:rPr>
        <w:t>（</w:t>
      </w:r>
      <w:r>
        <w:rPr>
          <w:bCs/>
          <w:sz w:val="24"/>
          <w:szCs w:val="24"/>
        </w:rPr>
        <w:t>2</w:t>
      </w:r>
      <w:r>
        <w:rPr>
          <w:bCs/>
          <w:sz w:val="24"/>
          <w:szCs w:val="24"/>
        </w:rPr>
        <w:t>）履约验收时间：</w:t>
      </w:r>
      <w:r>
        <w:rPr>
          <w:bCs/>
          <w:sz w:val="24"/>
          <w:szCs w:val="24"/>
          <w:u w:val="single"/>
        </w:rPr>
        <w:t>（计划于何时验收</w:t>
      </w:r>
      <w:r>
        <w:rPr>
          <w:bCs/>
          <w:sz w:val="24"/>
          <w:szCs w:val="24"/>
          <w:u w:val="single"/>
        </w:rPr>
        <w:t>/</w:t>
      </w:r>
      <w:r>
        <w:rPr>
          <w:bCs/>
          <w:sz w:val="24"/>
          <w:szCs w:val="24"/>
          <w:u w:val="single"/>
        </w:rPr>
        <w:t>供应商提出验收申请之日起</w:t>
      </w:r>
      <w:r>
        <w:rPr>
          <w:bCs/>
          <w:sz w:val="24"/>
          <w:szCs w:val="24"/>
          <w:u w:val="single"/>
        </w:rPr>
        <w:t xml:space="preserve">   </w:t>
      </w:r>
      <w:r>
        <w:rPr>
          <w:bCs/>
          <w:sz w:val="24"/>
          <w:szCs w:val="24"/>
          <w:u w:val="single"/>
        </w:rPr>
        <w:t>日内组织验收）</w:t>
      </w:r>
      <w:r>
        <w:rPr>
          <w:bCs/>
          <w:sz w:val="24"/>
          <w:szCs w:val="24"/>
          <w:u w:val="single"/>
        </w:rPr>
        <w:t xml:space="preserve"> </w:t>
      </w:r>
    </w:p>
    <w:p w:rsidR="00DC02DB" w:rsidRDefault="008178A3" w:rsidP="00644253">
      <w:pPr>
        <w:adjustRightInd w:val="0"/>
        <w:snapToGrid w:val="0"/>
        <w:spacing w:line="360" w:lineRule="auto"/>
        <w:ind w:firstLineChars="200" w:firstLine="446"/>
        <w:rPr>
          <w:bCs/>
          <w:sz w:val="24"/>
          <w:szCs w:val="24"/>
        </w:rPr>
      </w:pPr>
      <w:r>
        <w:rPr>
          <w:bCs/>
          <w:sz w:val="24"/>
          <w:szCs w:val="24"/>
        </w:rPr>
        <w:t>（</w:t>
      </w:r>
      <w:r>
        <w:rPr>
          <w:bCs/>
          <w:sz w:val="24"/>
          <w:szCs w:val="24"/>
        </w:rPr>
        <w:t>3</w:t>
      </w:r>
      <w:r>
        <w:rPr>
          <w:bCs/>
          <w:sz w:val="24"/>
          <w:szCs w:val="24"/>
        </w:rPr>
        <w:t>）履约验收方式：</w:t>
      </w:r>
      <w:r>
        <w:rPr>
          <w:sz w:val="24"/>
          <w:szCs w:val="24"/>
        </w:rPr>
        <w:sym w:font="Wingdings" w:char="F0A8"/>
      </w:r>
      <w:r>
        <w:rPr>
          <w:bCs/>
          <w:sz w:val="24"/>
          <w:szCs w:val="24"/>
        </w:rPr>
        <w:t>一次性验收</w:t>
      </w:r>
      <w:r>
        <w:rPr>
          <w:bCs/>
          <w:sz w:val="24"/>
          <w:szCs w:val="24"/>
        </w:rPr>
        <w:t xml:space="preserve">         </w:t>
      </w:r>
    </w:p>
    <w:p w:rsidR="00DC02DB" w:rsidRDefault="008178A3">
      <w:pPr>
        <w:adjustRightInd w:val="0"/>
        <w:snapToGrid w:val="0"/>
        <w:spacing w:line="360" w:lineRule="auto"/>
        <w:rPr>
          <w:bCs/>
          <w:sz w:val="24"/>
          <w:szCs w:val="24"/>
        </w:rPr>
      </w:pPr>
      <w:r>
        <w:rPr>
          <w:bCs/>
          <w:sz w:val="24"/>
          <w:szCs w:val="24"/>
        </w:rPr>
        <w:t xml:space="preserve">                       </w:t>
      </w:r>
      <w:r>
        <w:rPr>
          <w:sz w:val="24"/>
          <w:szCs w:val="24"/>
        </w:rPr>
        <w:sym w:font="Wingdings" w:char="F0A8"/>
      </w:r>
      <w:r>
        <w:rPr>
          <w:bCs/>
          <w:sz w:val="24"/>
          <w:szCs w:val="24"/>
        </w:rPr>
        <w:t>分期</w:t>
      </w:r>
      <w:r>
        <w:rPr>
          <w:bCs/>
          <w:sz w:val="24"/>
          <w:szCs w:val="24"/>
        </w:rPr>
        <w:t>/</w:t>
      </w:r>
      <w:r>
        <w:rPr>
          <w:bCs/>
          <w:sz w:val="24"/>
          <w:szCs w:val="24"/>
        </w:rPr>
        <w:t>分项验收：</w:t>
      </w:r>
      <w:r>
        <w:rPr>
          <w:bCs/>
          <w:sz w:val="24"/>
          <w:szCs w:val="24"/>
          <w:u w:val="single"/>
        </w:rPr>
        <w:t xml:space="preserve"> </w:t>
      </w:r>
      <w:r>
        <w:rPr>
          <w:bCs/>
          <w:sz w:val="24"/>
          <w:szCs w:val="24"/>
          <w:u w:val="single"/>
        </w:rPr>
        <w:t>（应明确分期</w:t>
      </w:r>
      <w:r>
        <w:rPr>
          <w:bCs/>
          <w:sz w:val="24"/>
          <w:szCs w:val="24"/>
          <w:u w:val="single"/>
          <w:lang w:val="en"/>
        </w:rPr>
        <w:t>/</w:t>
      </w:r>
      <w:r>
        <w:rPr>
          <w:bCs/>
          <w:sz w:val="24"/>
          <w:szCs w:val="24"/>
          <w:u w:val="single"/>
          <w:lang w:val="en"/>
        </w:rPr>
        <w:t>分项验收的工作安排</w:t>
      </w:r>
      <w:r>
        <w:rPr>
          <w:bCs/>
          <w:sz w:val="24"/>
          <w:szCs w:val="24"/>
          <w:u w:val="single"/>
        </w:rPr>
        <w:t>）</w:t>
      </w:r>
      <w:r>
        <w:rPr>
          <w:bCs/>
          <w:sz w:val="24"/>
          <w:szCs w:val="24"/>
          <w:u w:val="single"/>
        </w:rPr>
        <w:t xml:space="preserve">  </w:t>
      </w:r>
    </w:p>
    <w:p w:rsidR="00DC02DB" w:rsidRDefault="008178A3" w:rsidP="00644253">
      <w:pPr>
        <w:adjustRightInd w:val="0"/>
        <w:snapToGrid w:val="0"/>
        <w:spacing w:line="360" w:lineRule="auto"/>
        <w:ind w:firstLineChars="200" w:firstLine="446"/>
        <w:rPr>
          <w:bCs/>
          <w:sz w:val="24"/>
          <w:szCs w:val="24"/>
        </w:rPr>
      </w:pPr>
      <w:r>
        <w:rPr>
          <w:bCs/>
          <w:sz w:val="24"/>
          <w:szCs w:val="24"/>
        </w:rPr>
        <w:t>（</w:t>
      </w:r>
      <w:r>
        <w:rPr>
          <w:bCs/>
          <w:sz w:val="24"/>
          <w:szCs w:val="24"/>
        </w:rPr>
        <w:t>4</w:t>
      </w:r>
      <w:r>
        <w:rPr>
          <w:bCs/>
          <w:sz w:val="24"/>
          <w:szCs w:val="24"/>
        </w:rPr>
        <w:t>）履约验收程序：</w:t>
      </w:r>
      <w:r>
        <w:rPr>
          <w:bCs/>
          <w:sz w:val="24"/>
          <w:szCs w:val="24"/>
          <w:u w:val="single"/>
        </w:rPr>
        <w:t xml:space="preserve">                                         </w:t>
      </w:r>
    </w:p>
    <w:p w:rsidR="00DC02DB" w:rsidRDefault="008178A3" w:rsidP="00644253">
      <w:pPr>
        <w:adjustRightInd w:val="0"/>
        <w:snapToGrid w:val="0"/>
        <w:spacing w:line="360" w:lineRule="auto"/>
        <w:ind w:firstLineChars="200" w:firstLine="446"/>
        <w:rPr>
          <w:bCs/>
          <w:sz w:val="24"/>
          <w:szCs w:val="24"/>
          <w:u w:val="single"/>
        </w:rPr>
      </w:pPr>
      <w:r>
        <w:rPr>
          <w:bCs/>
          <w:sz w:val="24"/>
          <w:szCs w:val="24"/>
        </w:rPr>
        <w:t>（</w:t>
      </w:r>
      <w:r>
        <w:rPr>
          <w:bCs/>
          <w:sz w:val="24"/>
          <w:szCs w:val="24"/>
        </w:rPr>
        <w:t>5</w:t>
      </w:r>
      <w:r>
        <w:rPr>
          <w:bCs/>
          <w:sz w:val="24"/>
          <w:szCs w:val="24"/>
        </w:rPr>
        <w:t>）履约验收的内容：</w:t>
      </w:r>
      <w:r>
        <w:rPr>
          <w:bCs/>
          <w:sz w:val="24"/>
          <w:szCs w:val="24"/>
          <w:u w:val="single"/>
        </w:rPr>
        <w:t xml:space="preserve"> </w:t>
      </w:r>
      <w:r>
        <w:rPr>
          <w:bCs/>
          <w:sz w:val="24"/>
          <w:szCs w:val="24"/>
          <w:u w:val="single"/>
        </w:rPr>
        <w:t>（应当包括每一项技术和商务要求的履约情况，特别是落实政府采购扶持中小企业，支持绿色发展和乡村振兴等政策情况）</w:t>
      </w:r>
      <w:r>
        <w:rPr>
          <w:bCs/>
          <w:sz w:val="24"/>
          <w:szCs w:val="24"/>
          <w:u w:val="single"/>
        </w:rPr>
        <w:t xml:space="preserve">                                      </w:t>
      </w:r>
    </w:p>
    <w:p w:rsidR="00DC02DB" w:rsidRDefault="008178A3" w:rsidP="00644253">
      <w:pPr>
        <w:adjustRightInd w:val="0"/>
        <w:snapToGrid w:val="0"/>
        <w:spacing w:line="360" w:lineRule="auto"/>
        <w:ind w:firstLineChars="200" w:firstLine="446"/>
        <w:rPr>
          <w:bCs/>
          <w:sz w:val="24"/>
          <w:szCs w:val="24"/>
          <w:u w:val="single"/>
        </w:rPr>
      </w:pPr>
      <w:r>
        <w:rPr>
          <w:bCs/>
          <w:sz w:val="24"/>
          <w:szCs w:val="24"/>
        </w:rPr>
        <w:t>（</w:t>
      </w:r>
      <w:r>
        <w:rPr>
          <w:bCs/>
          <w:sz w:val="24"/>
          <w:szCs w:val="24"/>
        </w:rPr>
        <w:t>6</w:t>
      </w:r>
      <w:r>
        <w:rPr>
          <w:bCs/>
          <w:sz w:val="24"/>
          <w:szCs w:val="24"/>
        </w:rPr>
        <w:t>）履约验收标准：</w:t>
      </w:r>
      <w:r>
        <w:rPr>
          <w:bCs/>
          <w:sz w:val="24"/>
          <w:szCs w:val="24"/>
          <w:u w:val="single"/>
        </w:rPr>
        <w:t xml:space="preserve">                                         </w:t>
      </w:r>
    </w:p>
    <w:p w:rsidR="00DC02DB" w:rsidRDefault="008178A3">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bCs/>
          <w:sz w:val="24"/>
          <w:szCs w:val="24"/>
        </w:rPr>
        <w:t>（</w:t>
      </w:r>
      <w:r>
        <w:rPr>
          <w:rFonts w:ascii="Times New Roman" w:eastAsia="宋体" w:hAnsi="Times New Roman" w:cs="Times New Roman"/>
          <w:bCs/>
          <w:sz w:val="24"/>
          <w:szCs w:val="24"/>
        </w:rPr>
        <w:t>7</w:t>
      </w:r>
      <w:r>
        <w:rPr>
          <w:rFonts w:ascii="Times New Roman" w:eastAsia="宋体" w:hAnsi="Times New Roman" w:cs="Times New Roman"/>
          <w:bCs/>
          <w:sz w:val="24"/>
          <w:szCs w:val="24"/>
        </w:rPr>
        <w:t>）是否以采购活动中供应商提供的样品作为参考：</w:t>
      </w:r>
      <w:r>
        <w:rPr>
          <w:rFonts w:ascii="Times New Roman" w:eastAsia="宋体" w:hAnsi="Times New Roman" w:cs="Times New Roman"/>
          <w:sz w:val="24"/>
          <w:szCs w:val="24"/>
        </w:rPr>
        <w:sym w:font="Wingdings" w:char="F0A8"/>
      </w:r>
      <w:r>
        <w:rPr>
          <w:rFonts w:ascii="Times New Roman" w:eastAsia="宋体" w:hAnsi="Times New Roman" w:cs="Times New Roman"/>
          <w:bCs/>
          <w:sz w:val="24"/>
          <w:szCs w:val="24"/>
        </w:rPr>
        <w:t>是</w:t>
      </w:r>
      <w:r>
        <w:rPr>
          <w:rFonts w:ascii="Times New Roman" w:eastAsia="宋体" w:hAnsi="Times New Roman" w:cs="Times New Roman"/>
          <w:bCs/>
          <w:sz w:val="24"/>
          <w:szCs w:val="24"/>
        </w:rPr>
        <w:t xml:space="preserve">  </w:t>
      </w:r>
      <w:r>
        <w:rPr>
          <w:rFonts w:ascii="Times New Roman" w:eastAsia="宋体" w:hAnsi="Times New Roman" w:cs="Times New Roman"/>
          <w:sz w:val="24"/>
          <w:szCs w:val="24"/>
        </w:rPr>
        <w:sym w:font="Wingdings" w:char="F0A8"/>
      </w:r>
      <w:r>
        <w:rPr>
          <w:rFonts w:ascii="Times New Roman" w:eastAsia="宋体" w:hAnsi="Times New Roman" w:cs="Times New Roman"/>
          <w:bCs/>
          <w:sz w:val="24"/>
          <w:szCs w:val="24"/>
        </w:rPr>
        <w:t>否</w:t>
      </w:r>
    </w:p>
    <w:p w:rsidR="00DC02DB" w:rsidRDefault="008178A3" w:rsidP="00644253">
      <w:pPr>
        <w:adjustRightInd w:val="0"/>
        <w:snapToGrid w:val="0"/>
        <w:spacing w:line="360" w:lineRule="auto"/>
        <w:ind w:firstLineChars="200" w:firstLine="446"/>
        <w:rPr>
          <w:bCs/>
          <w:sz w:val="24"/>
          <w:szCs w:val="24"/>
          <w:u w:val="single"/>
        </w:rPr>
      </w:pPr>
      <w:r>
        <w:rPr>
          <w:bCs/>
          <w:sz w:val="24"/>
          <w:szCs w:val="24"/>
        </w:rPr>
        <w:t>（</w:t>
      </w:r>
      <w:r>
        <w:rPr>
          <w:bCs/>
          <w:sz w:val="24"/>
          <w:szCs w:val="24"/>
        </w:rPr>
        <w:t>8</w:t>
      </w:r>
      <w:r>
        <w:rPr>
          <w:bCs/>
          <w:sz w:val="24"/>
          <w:szCs w:val="24"/>
        </w:rPr>
        <w:t>）履约验收其他事项：</w:t>
      </w:r>
      <w:r>
        <w:rPr>
          <w:bCs/>
          <w:sz w:val="24"/>
          <w:szCs w:val="24"/>
          <w:u w:val="single"/>
        </w:rPr>
        <w:t xml:space="preserve">      </w:t>
      </w:r>
      <w:r>
        <w:rPr>
          <w:bCs/>
          <w:sz w:val="24"/>
          <w:szCs w:val="24"/>
          <w:u w:val="single"/>
        </w:rPr>
        <w:t>（产权过户登记等）</w:t>
      </w:r>
      <w:r>
        <w:rPr>
          <w:bCs/>
          <w:sz w:val="24"/>
          <w:szCs w:val="24"/>
          <w:u w:val="single"/>
        </w:rPr>
        <w:t xml:space="preserve">          </w:t>
      </w:r>
    </w:p>
    <w:p w:rsidR="00DC02DB" w:rsidRDefault="008178A3">
      <w:pPr>
        <w:numPr>
          <w:ilvl w:val="0"/>
          <w:numId w:val="1"/>
        </w:numPr>
        <w:adjustRightInd w:val="0"/>
        <w:snapToGrid w:val="0"/>
        <w:spacing w:line="360" w:lineRule="auto"/>
        <w:ind w:firstLineChars="200" w:firstLine="448"/>
        <w:rPr>
          <w:b/>
          <w:sz w:val="24"/>
          <w:szCs w:val="24"/>
        </w:rPr>
      </w:pPr>
      <w:r>
        <w:rPr>
          <w:b/>
          <w:sz w:val="24"/>
          <w:szCs w:val="24"/>
        </w:rPr>
        <w:t>组成合同的文件</w:t>
      </w:r>
    </w:p>
    <w:p w:rsidR="00DC02DB" w:rsidRDefault="008178A3" w:rsidP="00644253">
      <w:pPr>
        <w:adjustRightInd w:val="0"/>
        <w:snapToGrid w:val="0"/>
        <w:spacing w:line="360" w:lineRule="auto"/>
        <w:ind w:firstLineChars="200" w:firstLine="446"/>
        <w:rPr>
          <w:sz w:val="24"/>
          <w:szCs w:val="24"/>
        </w:rPr>
      </w:pPr>
      <w:r>
        <w:rPr>
          <w:sz w:val="24"/>
          <w:szCs w:val="24"/>
        </w:rPr>
        <w:t>本协议书与下列文件一起构成合同文件，如下述文件之间有任何抵触、矛盾或歧义，应按以下顺序解释：</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1</w:t>
      </w:r>
      <w:r>
        <w:rPr>
          <w:sz w:val="24"/>
          <w:szCs w:val="24"/>
        </w:rPr>
        <w:t>）政府采购合同协议书及其变更、补充协议</w:t>
      </w:r>
    </w:p>
    <w:p w:rsidR="00DC02DB" w:rsidRDefault="008178A3" w:rsidP="00644253">
      <w:pPr>
        <w:adjustRightInd w:val="0"/>
        <w:snapToGrid w:val="0"/>
        <w:spacing w:line="360" w:lineRule="auto"/>
        <w:ind w:firstLineChars="200" w:firstLine="446"/>
        <w:rPr>
          <w:sz w:val="24"/>
          <w:szCs w:val="24"/>
        </w:rPr>
      </w:pPr>
      <w:r>
        <w:rPr>
          <w:sz w:val="24"/>
          <w:szCs w:val="24"/>
        </w:rPr>
        <w:lastRenderedPageBreak/>
        <w:t>（</w:t>
      </w:r>
      <w:r>
        <w:rPr>
          <w:sz w:val="24"/>
          <w:szCs w:val="24"/>
        </w:rPr>
        <w:t>2</w:t>
      </w:r>
      <w:r>
        <w:rPr>
          <w:sz w:val="24"/>
          <w:szCs w:val="24"/>
        </w:rPr>
        <w:t>）政府采购合同专用条款</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3</w:t>
      </w:r>
      <w:r>
        <w:rPr>
          <w:sz w:val="24"/>
          <w:szCs w:val="24"/>
        </w:rPr>
        <w:t>）政府采购合同通用条款</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4</w:t>
      </w:r>
      <w:r>
        <w:rPr>
          <w:sz w:val="24"/>
          <w:szCs w:val="24"/>
        </w:rPr>
        <w:t>）中标（成交）通知书</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5</w:t>
      </w:r>
      <w:r>
        <w:rPr>
          <w:sz w:val="24"/>
          <w:szCs w:val="24"/>
        </w:rPr>
        <w:t>）投标（响应）文件</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6</w:t>
      </w:r>
      <w:r>
        <w:rPr>
          <w:sz w:val="24"/>
          <w:szCs w:val="24"/>
        </w:rPr>
        <w:t>）采购文件</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7</w:t>
      </w:r>
      <w:r>
        <w:rPr>
          <w:sz w:val="24"/>
          <w:szCs w:val="24"/>
        </w:rPr>
        <w:t>）有关技术文件，图纸</w:t>
      </w:r>
    </w:p>
    <w:p w:rsidR="00DC02DB" w:rsidRDefault="008178A3">
      <w:pPr>
        <w:pStyle w:val="AONormal"/>
        <w:snapToGrid w:val="0"/>
        <w:spacing w:line="360" w:lineRule="auto"/>
        <w:ind w:firstLine="446"/>
        <w:rPr>
          <w:rFonts w:ascii="Times New Roman" w:eastAsia="宋体" w:hAnsi="Times New Roman" w:cs="Times New Roman"/>
          <w:kern w:val="2"/>
          <w:sz w:val="24"/>
          <w:szCs w:val="24"/>
        </w:rPr>
      </w:pPr>
      <w:r>
        <w:rPr>
          <w:rFonts w:ascii="Times New Roman" w:eastAsia="宋体" w:hAnsi="Times New Roman" w:cs="Times New Roman"/>
          <w:sz w:val="24"/>
          <w:szCs w:val="24"/>
        </w:rPr>
        <w:t>（</w:t>
      </w:r>
      <w:r>
        <w:rPr>
          <w:rFonts w:ascii="Times New Roman" w:eastAsia="宋体" w:hAnsi="Times New Roman" w:cs="Times New Roman"/>
          <w:sz w:val="24"/>
          <w:szCs w:val="24"/>
        </w:rPr>
        <w:t>8</w:t>
      </w:r>
      <w:r>
        <w:rPr>
          <w:rFonts w:ascii="Times New Roman" w:eastAsia="宋体" w:hAnsi="Times New Roman" w:cs="Times New Roman"/>
          <w:sz w:val="24"/>
          <w:szCs w:val="24"/>
        </w:rPr>
        <w:t>）</w:t>
      </w:r>
      <w:r>
        <w:rPr>
          <w:rFonts w:ascii="Times New Roman" w:eastAsia="宋体" w:hAnsi="Times New Roman" w:cs="Times New Roman"/>
          <w:color w:val="000000" w:themeColor="text1"/>
          <w:kern w:val="2"/>
          <w:sz w:val="24"/>
          <w:szCs w:val="24"/>
        </w:rPr>
        <w:t>国家法律、行政法规和规章制度规定或合同约定的作为合同组成部分的其他文件</w:t>
      </w:r>
    </w:p>
    <w:p w:rsidR="00DC02DB" w:rsidRDefault="008178A3">
      <w:pPr>
        <w:numPr>
          <w:ilvl w:val="0"/>
          <w:numId w:val="1"/>
        </w:numPr>
        <w:adjustRightInd w:val="0"/>
        <w:snapToGrid w:val="0"/>
        <w:spacing w:line="360" w:lineRule="auto"/>
        <w:ind w:firstLineChars="200" w:firstLine="448"/>
        <w:rPr>
          <w:b/>
          <w:sz w:val="24"/>
          <w:szCs w:val="24"/>
        </w:rPr>
      </w:pPr>
      <w:r>
        <w:rPr>
          <w:b/>
          <w:sz w:val="24"/>
          <w:szCs w:val="24"/>
        </w:rPr>
        <w:t>合同生效</w:t>
      </w:r>
    </w:p>
    <w:p w:rsidR="00DC02DB" w:rsidRDefault="008178A3" w:rsidP="00644253">
      <w:pPr>
        <w:adjustRightInd w:val="0"/>
        <w:snapToGrid w:val="0"/>
        <w:spacing w:line="360" w:lineRule="auto"/>
        <w:ind w:firstLineChars="200" w:firstLine="446"/>
        <w:rPr>
          <w:sz w:val="24"/>
          <w:szCs w:val="24"/>
        </w:rPr>
      </w:pPr>
      <w:r>
        <w:rPr>
          <w:sz w:val="24"/>
          <w:szCs w:val="24"/>
        </w:rPr>
        <w:t>本合同自</w:t>
      </w:r>
      <w:r>
        <w:rPr>
          <w:sz w:val="24"/>
          <w:szCs w:val="24"/>
          <w:u w:val="single"/>
        </w:rPr>
        <w:t xml:space="preserve">                             </w:t>
      </w:r>
      <w:r>
        <w:rPr>
          <w:sz w:val="24"/>
          <w:szCs w:val="24"/>
        </w:rPr>
        <w:t>生效。</w:t>
      </w:r>
    </w:p>
    <w:p w:rsidR="00DC02DB" w:rsidRDefault="008178A3">
      <w:pPr>
        <w:numPr>
          <w:ilvl w:val="0"/>
          <w:numId w:val="1"/>
        </w:numPr>
        <w:adjustRightInd w:val="0"/>
        <w:snapToGrid w:val="0"/>
        <w:spacing w:line="360" w:lineRule="auto"/>
        <w:ind w:firstLineChars="200" w:firstLine="448"/>
        <w:rPr>
          <w:b/>
          <w:sz w:val="24"/>
          <w:szCs w:val="24"/>
        </w:rPr>
      </w:pPr>
      <w:r>
        <w:rPr>
          <w:b/>
          <w:sz w:val="24"/>
          <w:szCs w:val="24"/>
        </w:rPr>
        <w:t>合同份数</w:t>
      </w:r>
    </w:p>
    <w:p w:rsidR="00DC02DB" w:rsidRDefault="008178A3" w:rsidP="00644253">
      <w:pPr>
        <w:adjustRightInd w:val="0"/>
        <w:snapToGrid w:val="0"/>
        <w:spacing w:line="360" w:lineRule="auto"/>
        <w:ind w:firstLineChars="200" w:firstLine="446"/>
        <w:rPr>
          <w:sz w:val="24"/>
          <w:szCs w:val="24"/>
        </w:rPr>
      </w:pPr>
      <w:r>
        <w:rPr>
          <w:sz w:val="24"/>
          <w:szCs w:val="24"/>
        </w:rPr>
        <w:t>本合同一式</w:t>
      </w:r>
      <w:r>
        <w:rPr>
          <w:sz w:val="24"/>
          <w:szCs w:val="24"/>
          <w:u w:val="single"/>
        </w:rPr>
        <w:t xml:space="preserve">    </w:t>
      </w:r>
      <w:r>
        <w:rPr>
          <w:sz w:val="24"/>
          <w:szCs w:val="24"/>
        </w:rPr>
        <w:t>份，甲方执</w:t>
      </w:r>
      <w:r>
        <w:rPr>
          <w:sz w:val="24"/>
          <w:szCs w:val="24"/>
          <w:u w:val="single"/>
        </w:rPr>
        <w:t xml:space="preserve">    </w:t>
      </w:r>
      <w:r>
        <w:rPr>
          <w:sz w:val="24"/>
          <w:szCs w:val="24"/>
        </w:rPr>
        <w:t>份，乙方执</w:t>
      </w:r>
      <w:r>
        <w:rPr>
          <w:sz w:val="24"/>
          <w:szCs w:val="24"/>
          <w:u w:val="single"/>
        </w:rPr>
        <w:t xml:space="preserve">    </w:t>
      </w:r>
      <w:r>
        <w:rPr>
          <w:sz w:val="24"/>
          <w:szCs w:val="24"/>
        </w:rPr>
        <w:t>份，均具有同等法律效力。</w:t>
      </w:r>
    </w:p>
    <w:p w:rsidR="00DC02DB" w:rsidRDefault="008178A3" w:rsidP="00644253">
      <w:pPr>
        <w:adjustRightInd w:val="0"/>
        <w:snapToGrid w:val="0"/>
        <w:spacing w:line="360" w:lineRule="auto"/>
        <w:ind w:firstLineChars="200" w:firstLine="446"/>
        <w:rPr>
          <w:sz w:val="24"/>
          <w:szCs w:val="24"/>
        </w:rPr>
      </w:pPr>
      <w:r>
        <w:rPr>
          <w:sz w:val="24"/>
          <w:szCs w:val="24"/>
        </w:rPr>
        <w:t>合同订立时间：</w:t>
      </w:r>
      <w:r>
        <w:rPr>
          <w:sz w:val="24"/>
          <w:szCs w:val="24"/>
          <w:u w:val="single"/>
        </w:rPr>
        <w:t xml:space="preserve">         </w:t>
      </w:r>
      <w:r>
        <w:rPr>
          <w:sz w:val="24"/>
          <w:szCs w:val="24"/>
        </w:rPr>
        <w:t>年</w:t>
      </w:r>
      <w:r>
        <w:rPr>
          <w:sz w:val="24"/>
          <w:szCs w:val="24"/>
          <w:u w:val="single"/>
        </w:rPr>
        <w:t xml:space="preserve">      </w:t>
      </w:r>
      <w:r>
        <w:rPr>
          <w:sz w:val="24"/>
          <w:szCs w:val="24"/>
        </w:rPr>
        <w:t>月</w:t>
      </w:r>
      <w:r>
        <w:rPr>
          <w:sz w:val="24"/>
          <w:szCs w:val="24"/>
          <w:u w:val="single"/>
        </w:rPr>
        <w:t xml:space="preserve">      </w:t>
      </w:r>
      <w:r>
        <w:rPr>
          <w:sz w:val="24"/>
          <w:szCs w:val="24"/>
        </w:rPr>
        <w:t>日</w:t>
      </w:r>
    </w:p>
    <w:p w:rsidR="00DC02DB" w:rsidRDefault="008178A3" w:rsidP="00644253">
      <w:pPr>
        <w:adjustRightInd w:val="0"/>
        <w:snapToGrid w:val="0"/>
        <w:spacing w:line="360" w:lineRule="auto"/>
        <w:ind w:firstLineChars="200" w:firstLine="446"/>
        <w:rPr>
          <w:sz w:val="24"/>
          <w:szCs w:val="24"/>
        </w:rPr>
      </w:pPr>
      <w:r>
        <w:rPr>
          <w:sz w:val="24"/>
          <w:szCs w:val="24"/>
        </w:rPr>
        <w:t>合同订立地点：</w:t>
      </w:r>
      <w:r>
        <w:rPr>
          <w:sz w:val="24"/>
          <w:szCs w:val="24"/>
          <w:u w:val="single"/>
        </w:rPr>
        <w:t xml:space="preserve">                           </w:t>
      </w:r>
    </w:p>
    <w:p w:rsidR="00DC02DB" w:rsidRDefault="008178A3" w:rsidP="00644253">
      <w:pPr>
        <w:adjustRightInd w:val="0"/>
        <w:snapToGrid w:val="0"/>
        <w:spacing w:line="360" w:lineRule="auto"/>
        <w:ind w:firstLineChars="200" w:firstLine="446"/>
      </w:pPr>
      <w:r>
        <w:rPr>
          <w:sz w:val="24"/>
          <w:szCs w:val="24"/>
        </w:rPr>
        <w:t>附件：具体标的及其技术要求和商务要求、联合协议、分包意向协议等。</w:t>
      </w:r>
    </w:p>
    <w:tbl>
      <w:tblPr>
        <w:tblW w:w="4927" w:type="pct"/>
        <w:jc w:val="center"/>
        <w:tblBorders>
          <w:top w:val="single" w:sz="4" w:space="0" w:color="auto"/>
          <w:left w:val="single" w:sz="4" w:space="0" w:color="auto"/>
          <w:bottom w:val="single" w:sz="4" w:space="0" w:color="auto"/>
          <w:right w:val="single" w:sz="4" w:space="0" w:color="auto"/>
          <w:insideH w:val="single" w:sz="2" w:space="0" w:color="auto"/>
          <w:insideV w:val="single" w:sz="2" w:space="0" w:color="auto"/>
        </w:tblBorders>
        <w:tblLook w:val="04A0" w:firstRow="1" w:lastRow="0" w:firstColumn="1" w:lastColumn="0" w:noHBand="0" w:noVBand="1"/>
      </w:tblPr>
      <w:tblGrid>
        <w:gridCol w:w="1892"/>
        <w:gridCol w:w="2413"/>
        <w:gridCol w:w="1980"/>
        <w:gridCol w:w="2118"/>
      </w:tblGrid>
      <w:tr w:rsidR="00DC02DB">
        <w:trPr>
          <w:trHeight w:val="490"/>
          <w:jc w:val="center"/>
        </w:trPr>
        <w:tc>
          <w:tcPr>
            <w:tcW w:w="2562" w:type="pct"/>
            <w:gridSpan w:val="2"/>
            <w:tcBorders>
              <w:top w:val="single" w:sz="4"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4"/>
              </w:rPr>
            </w:pPr>
            <w:r>
              <w:rPr>
                <w:szCs w:val="21"/>
              </w:rPr>
              <w:t>甲方（采购人、受采购人委托签订合同的单位或采购文件约定的合同甲方）</w:t>
            </w:r>
          </w:p>
        </w:tc>
        <w:tc>
          <w:tcPr>
            <w:tcW w:w="2437" w:type="pct"/>
            <w:gridSpan w:val="2"/>
            <w:tcBorders>
              <w:top w:val="single" w:sz="4" w:space="0" w:color="auto"/>
              <w:left w:val="single" w:sz="2" w:space="0" w:color="auto"/>
              <w:bottom w:val="single" w:sz="2" w:space="0" w:color="auto"/>
              <w:right w:val="single" w:sz="4" w:space="0" w:color="auto"/>
            </w:tcBorders>
            <w:vAlign w:val="center"/>
          </w:tcPr>
          <w:p w:rsidR="00DC02DB" w:rsidRDefault="008178A3">
            <w:pPr>
              <w:adjustRightInd w:val="0"/>
              <w:snapToGrid w:val="0"/>
              <w:spacing w:line="300" w:lineRule="exact"/>
              <w:jc w:val="center"/>
              <w:rPr>
                <w:szCs w:val="24"/>
              </w:rPr>
            </w:pPr>
            <w:r>
              <w:rPr>
                <w:szCs w:val="21"/>
              </w:rPr>
              <w:t>乙方（供应商）</w:t>
            </w:r>
          </w:p>
        </w:tc>
      </w:tr>
      <w:tr w:rsidR="00DC02DB">
        <w:trPr>
          <w:trHeight w:val="917"/>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单位名称（公章或合同章）</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单位名称（公章或合同章）</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1171"/>
          <w:jc w:val="center"/>
        </w:trPr>
        <w:tc>
          <w:tcPr>
            <w:tcW w:w="1126" w:type="pct"/>
            <w:vMerge w:val="restar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法定代表人</w:t>
            </w:r>
          </w:p>
          <w:p w:rsidR="00DC02DB" w:rsidRDefault="008178A3">
            <w:pPr>
              <w:adjustRightInd w:val="0"/>
              <w:snapToGrid w:val="0"/>
              <w:spacing w:line="300" w:lineRule="exact"/>
              <w:ind w:firstLineChars="48" w:firstLine="93"/>
              <w:jc w:val="center"/>
              <w:rPr>
                <w:szCs w:val="21"/>
              </w:rPr>
            </w:pPr>
            <w:r>
              <w:rPr>
                <w:szCs w:val="21"/>
              </w:rPr>
              <w:t>或其委托代理人（签章）</w:t>
            </w:r>
          </w:p>
        </w:tc>
        <w:tc>
          <w:tcPr>
            <w:tcW w:w="1436" w:type="pct"/>
            <w:vMerge w:val="restar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法定代表人</w:t>
            </w:r>
          </w:p>
          <w:p w:rsidR="00DC02DB" w:rsidRDefault="008178A3">
            <w:pPr>
              <w:adjustRightInd w:val="0"/>
              <w:snapToGrid w:val="0"/>
              <w:spacing w:line="300" w:lineRule="exact"/>
              <w:jc w:val="center"/>
              <w:rPr>
                <w:szCs w:val="21"/>
              </w:rPr>
            </w:pPr>
            <w:r>
              <w:rPr>
                <w:szCs w:val="21"/>
              </w:rPr>
              <w:t>或其委托代理人（签章）</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zCs w:val="21"/>
              </w:rPr>
            </w:pPr>
          </w:p>
        </w:tc>
      </w:tr>
      <w:tr w:rsidR="00DC02DB">
        <w:trPr>
          <w:trHeight w:val="483"/>
          <w:jc w:val="center"/>
        </w:trPr>
        <w:tc>
          <w:tcPr>
            <w:tcW w:w="0" w:type="auto"/>
            <w:vMerge/>
            <w:tcBorders>
              <w:top w:val="single" w:sz="2" w:space="0" w:color="auto"/>
              <w:left w:val="single" w:sz="4" w:space="0" w:color="auto"/>
              <w:bottom w:val="single" w:sz="2" w:space="0" w:color="auto"/>
              <w:right w:val="single" w:sz="2" w:space="0" w:color="auto"/>
            </w:tcBorders>
            <w:vAlign w:val="center"/>
          </w:tcPr>
          <w:p w:rsidR="00DC02DB" w:rsidRDefault="00DC02DB">
            <w:pPr>
              <w:widowControl/>
              <w:jc w:val="left"/>
              <w:rPr>
                <w:szCs w:val="21"/>
              </w:rPr>
            </w:pPr>
          </w:p>
        </w:tc>
        <w:tc>
          <w:tcPr>
            <w:tcW w:w="0" w:type="auto"/>
            <w:vMerge/>
            <w:tcBorders>
              <w:top w:val="single" w:sz="2" w:space="0" w:color="auto"/>
              <w:left w:val="single" w:sz="2" w:space="0" w:color="auto"/>
              <w:bottom w:val="single" w:sz="2" w:space="0" w:color="auto"/>
              <w:right w:val="single" w:sz="2" w:space="0" w:color="auto"/>
            </w:tcBorders>
            <w:vAlign w:val="center"/>
          </w:tcPr>
          <w:p w:rsidR="00DC02DB" w:rsidRDefault="00DC02DB">
            <w:pPr>
              <w:widowControl/>
              <w:jc w:val="left"/>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拥有者性别</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住</w:t>
            </w:r>
            <w:r>
              <w:rPr>
                <w:szCs w:val="21"/>
              </w:rPr>
              <w:t xml:space="preserve">  </w:t>
            </w:r>
            <w:r>
              <w:rPr>
                <w:szCs w:val="21"/>
              </w:rPr>
              <w:t>所</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住</w:t>
            </w:r>
            <w:r>
              <w:rPr>
                <w:szCs w:val="21"/>
              </w:rPr>
              <w:t xml:space="preserve">  </w:t>
            </w:r>
            <w:r>
              <w:rPr>
                <w:szCs w:val="21"/>
              </w:rPr>
              <w:t>所</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联</w:t>
            </w:r>
            <w:r>
              <w:rPr>
                <w:szCs w:val="21"/>
              </w:rPr>
              <w:t xml:space="preserve"> </w:t>
            </w:r>
            <w:r>
              <w:rPr>
                <w:szCs w:val="21"/>
              </w:rPr>
              <w:t>系</w:t>
            </w:r>
            <w:r>
              <w:rPr>
                <w:szCs w:val="21"/>
              </w:rPr>
              <w:t xml:space="preserve"> </w:t>
            </w:r>
            <w:r>
              <w:rPr>
                <w:szCs w:val="21"/>
              </w:rPr>
              <w:t>人</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联</w:t>
            </w:r>
            <w:r>
              <w:rPr>
                <w:szCs w:val="21"/>
              </w:rPr>
              <w:t xml:space="preserve"> </w:t>
            </w:r>
            <w:r>
              <w:rPr>
                <w:szCs w:val="21"/>
              </w:rPr>
              <w:t>系</w:t>
            </w:r>
            <w:r>
              <w:rPr>
                <w:szCs w:val="21"/>
              </w:rPr>
              <w:t xml:space="preserve"> </w:t>
            </w:r>
            <w:r>
              <w:rPr>
                <w:szCs w:val="21"/>
              </w:rPr>
              <w:t>人</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联系电话</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联系电话</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通信地址</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通信地址</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邮政编码</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邮政编码</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电子邮箱</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电子邮箱</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统一社会信用代码</w:t>
            </w: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统一社会信用代码</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开户名称</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开户银行</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483"/>
          <w:jc w:val="center"/>
        </w:trPr>
        <w:tc>
          <w:tcPr>
            <w:tcW w:w="1126" w:type="pct"/>
            <w:tcBorders>
              <w:top w:val="single" w:sz="2" w:space="0" w:color="auto"/>
              <w:left w:val="single" w:sz="4"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436" w:type="pct"/>
            <w:tcBorders>
              <w:top w:val="single" w:sz="2" w:space="0" w:color="auto"/>
              <w:left w:val="single" w:sz="2" w:space="0" w:color="auto"/>
              <w:bottom w:val="single" w:sz="2" w:space="0" w:color="auto"/>
              <w:right w:val="single" w:sz="2" w:space="0" w:color="auto"/>
            </w:tcBorders>
            <w:vAlign w:val="center"/>
          </w:tcPr>
          <w:p w:rsidR="00DC02DB" w:rsidRDefault="00DC02DB">
            <w:pPr>
              <w:adjustRightInd w:val="0"/>
              <w:snapToGrid w:val="0"/>
              <w:spacing w:line="300" w:lineRule="exact"/>
              <w:jc w:val="center"/>
              <w:rPr>
                <w:szCs w:val="21"/>
              </w:rPr>
            </w:pPr>
          </w:p>
        </w:tc>
        <w:tc>
          <w:tcPr>
            <w:tcW w:w="1178" w:type="pct"/>
            <w:tcBorders>
              <w:top w:val="single" w:sz="2" w:space="0" w:color="auto"/>
              <w:left w:val="single" w:sz="2" w:space="0" w:color="auto"/>
              <w:bottom w:val="single" w:sz="2" w:space="0" w:color="auto"/>
              <w:right w:val="single" w:sz="2" w:space="0" w:color="auto"/>
            </w:tcBorders>
            <w:vAlign w:val="center"/>
          </w:tcPr>
          <w:p w:rsidR="00DC02DB" w:rsidRDefault="008178A3">
            <w:pPr>
              <w:adjustRightInd w:val="0"/>
              <w:snapToGrid w:val="0"/>
              <w:spacing w:line="300" w:lineRule="exact"/>
              <w:jc w:val="center"/>
              <w:rPr>
                <w:szCs w:val="21"/>
              </w:rPr>
            </w:pPr>
            <w:r>
              <w:rPr>
                <w:szCs w:val="21"/>
              </w:rPr>
              <w:t>银行账号</w:t>
            </w:r>
          </w:p>
        </w:tc>
        <w:tc>
          <w:tcPr>
            <w:tcW w:w="1259" w:type="pct"/>
            <w:tcBorders>
              <w:top w:val="single" w:sz="2" w:space="0" w:color="auto"/>
              <w:left w:val="single" w:sz="2" w:space="0" w:color="auto"/>
              <w:bottom w:val="single" w:sz="2" w:space="0" w:color="auto"/>
              <w:right w:val="single" w:sz="4" w:space="0" w:color="auto"/>
            </w:tcBorders>
            <w:vAlign w:val="center"/>
          </w:tcPr>
          <w:p w:rsidR="00DC02DB" w:rsidRDefault="00DC02DB">
            <w:pPr>
              <w:adjustRightInd w:val="0"/>
              <w:snapToGrid w:val="0"/>
              <w:spacing w:line="300" w:lineRule="exact"/>
              <w:jc w:val="center"/>
              <w:rPr>
                <w:spacing w:val="20"/>
                <w:szCs w:val="21"/>
              </w:rPr>
            </w:pPr>
          </w:p>
        </w:tc>
      </w:tr>
      <w:tr w:rsidR="00DC02DB">
        <w:trPr>
          <w:trHeight w:val="586"/>
          <w:jc w:val="center"/>
        </w:trPr>
        <w:tc>
          <w:tcPr>
            <w:tcW w:w="5000" w:type="pct"/>
            <w:gridSpan w:val="4"/>
            <w:tcBorders>
              <w:top w:val="single" w:sz="2" w:space="0" w:color="auto"/>
              <w:left w:val="single" w:sz="4" w:space="0" w:color="auto"/>
              <w:bottom w:val="single" w:sz="4" w:space="0" w:color="auto"/>
              <w:right w:val="single" w:sz="4" w:space="0" w:color="auto"/>
            </w:tcBorders>
            <w:vAlign w:val="center"/>
          </w:tcPr>
          <w:p w:rsidR="00DC02DB" w:rsidRDefault="008178A3">
            <w:pPr>
              <w:pStyle w:val="a5"/>
              <w:adjustRightInd w:val="0"/>
              <w:snapToGrid w:val="0"/>
              <w:spacing w:beforeLines="50" w:before="142" w:line="360" w:lineRule="auto"/>
              <w:rPr>
                <w:spacing w:val="20"/>
                <w:szCs w:val="21"/>
              </w:rPr>
            </w:pPr>
            <w:r>
              <w:rPr>
                <w:szCs w:val="21"/>
              </w:rPr>
              <w:t>注：涉及联合体或其他合同主体的信息应按上表格式加列。</w:t>
            </w:r>
          </w:p>
        </w:tc>
      </w:tr>
    </w:tbl>
    <w:p w:rsidR="00DC02DB" w:rsidRDefault="008178A3">
      <w:pPr>
        <w:pStyle w:val="2"/>
        <w:adjustRightInd w:val="0"/>
        <w:snapToGrid w:val="0"/>
        <w:spacing w:beforeLines="50" w:before="142"/>
        <w:jc w:val="center"/>
        <w:rPr>
          <w:rFonts w:ascii="Times New Roman" w:eastAsia="黑体" w:hAnsi="Times New Roman" w:cs="Times New Roman"/>
          <w:sz w:val="28"/>
          <w:szCs w:val="28"/>
        </w:rPr>
      </w:pPr>
      <w:r>
        <w:rPr>
          <w:rFonts w:ascii="Times New Roman" w:hAnsi="Times New Roman" w:cs="Times New Roman"/>
          <w:b w:val="0"/>
          <w:bCs w:val="0"/>
          <w:szCs w:val="21"/>
          <w:u w:val="single"/>
        </w:rPr>
        <w:br w:type="page"/>
      </w:r>
      <w:bookmarkStart w:id="8" w:name="_Toc27624"/>
      <w:r>
        <w:rPr>
          <w:rFonts w:ascii="Times New Roman" w:eastAsia="黑体" w:hAnsi="Times New Roman" w:cs="Times New Roman"/>
          <w:b w:val="0"/>
          <w:bCs w:val="0"/>
          <w:sz w:val="28"/>
          <w:szCs w:val="28"/>
        </w:rPr>
        <w:lastRenderedPageBreak/>
        <w:t>第二节</w:t>
      </w:r>
      <w:r>
        <w:rPr>
          <w:rFonts w:ascii="Times New Roman" w:eastAsia="黑体" w:hAnsi="Times New Roman" w:cs="Times New Roman"/>
          <w:b w:val="0"/>
          <w:bCs w:val="0"/>
          <w:sz w:val="28"/>
          <w:szCs w:val="28"/>
        </w:rPr>
        <w:t xml:space="preserve"> </w:t>
      </w:r>
      <w:r>
        <w:rPr>
          <w:rFonts w:ascii="Times New Roman" w:eastAsia="黑体" w:hAnsi="Times New Roman" w:cs="Times New Roman"/>
          <w:b w:val="0"/>
          <w:bCs w:val="0"/>
          <w:sz w:val="28"/>
          <w:szCs w:val="28"/>
        </w:rPr>
        <w:t>政府采购合同通用条款</w:t>
      </w:r>
      <w:bookmarkEnd w:id="8"/>
    </w:p>
    <w:p w:rsidR="00DC02DB" w:rsidRDefault="008178A3">
      <w:pPr>
        <w:tabs>
          <w:tab w:val="left" w:pos="8820"/>
          <w:tab w:val="left" w:pos="9345"/>
          <w:tab w:val="left" w:pos="9765"/>
        </w:tabs>
        <w:adjustRightInd w:val="0"/>
        <w:snapToGrid w:val="0"/>
        <w:spacing w:line="360" w:lineRule="auto"/>
        <w:ind w:firstLineChars="200" w:firstLine="448"/>
        <w:jc w:val="left"/>
        <w:rPr>
          <w:b/>
          <w:bCs/>
          <w:sz w:val="24"/>
          <w:szCs w:val="24"/>
        </w:rPr>
      </w:pPr>
      <w:r>
        <w:rPr>
          <w:b/>
          <w:sz w:val="24"/>
          <w:szCs w:val="24"/>
        </w:rPr>
        <w:t xml:space="preserve">1. </w:t>
      </w:r>
      <w:r>
        <w:rPr>
          <w:b/>
          <w:bCs/>
          <w:sz w:val="24"/>
          <w:szCs w:val="24"/>
        </w:rPr>
        <w:t>定义</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1.1</w:t>
      </w:r>
      <w:r>
        <w:rPr>
          <w:color w:val="000000" w:themeColor="text1"/>
          <w:sz w:val="24"/>
          <w:szCs w:val="24"/>
        </w:rPr>
        <w:t>合同当事人</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）采购人（以下称甲方）是指使用财政性资金，通过政府采购方式向供应商购买货物及其相关服务的国家机关、事业单位、团体组织。</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）供应商（以下称乙方）是指参加政府采购活动并且中标（成交），向采购人提供合同约定的货物及其相关服务的法人、非法人组织或者自然人。</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）其他合同主体是指除采购人和供应商以外，</w:t>
      </w:r>
      <w:r>
        <w:rPr>
          <w:bCs/>
          <w:color w:val="000000" w:themeColor="text1"/>
          <w:sz w:val="24"/>
          <w:szCs w:val="24"/>
        </w:rPr>
        <w:t>依法参与合同缔结或履行，享有权利、承担义务的合同当事人</w:t>
      </w:r>
      <w:r>
        <w:rPr>
          <w:sz w:val="24"/>
          <w:szCs w:val="24"/>
        </w:rPr>
        <w:t>。</w:t>
      </w:r>
    </w:p>
    <w:p w:rsidR="00DC02DB" w:rsidRDefault="008178A3" w:rsidP="00644253">
      <w:pPr>
        <w:tabs>
          <w:tab w:val="left" w:pos="570"/>
          <w:tab w:val="left" w:pos="9240"/>
          <w:tab w:val="left" w:pos="9555"/>
        </w:tabs>
        <w:adjustRightInd w:val="0"/>
        <w:snapToGrid w:val="0"/>
        <w:spacing w:line="360" w:lineRule="auto"/>
        <w:ind w:firstLineChars="200" w:firstLine="446"/>
        <w:jc w:val="left"/>
        <w:rPr>
          <w:sz w:val="24"/>
          <w:szCs w:val="24"/>
        </w:rPr>
      </w:pPr>
      <w:r>
        <w:rPr>
          <w:sz w:val="24"/>
          <w:szCs w:val="24"/>
        </w:rPr>
        <w:t>1.2</w:t>
      </w:r>
      <w:r>
        <w:rPr>
          <w:sz w:val="24"/>
          <w:szCs w:val="24"/>
        </w:rPr>
        <w:t>本合同下列术语应解释为：</w:t>
      </w:r>
    </w:p>
    <w:p w:rsidR="00DC02DB" w:rsidRDefault="008178A3" w:rsidP="00644253">
      <w:pPr>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w:t>
      </w:r>
      <w:r>
        <w:rPr>
          <w:sz w:val="24"/>
          <w:szCs w:val="24"/>
        </w:rPr>
        <w:t>“</w:t>
      </w:r>
      <w:r>
        <w:rPr>
          <w:sz w:val="24"/>
          <w:szCs w:val="24"/>
        </w:rPr>
        <w:t>合同</w:t>
      </w:r>
      <w:r>
        <w:rPr>
          <w:sz w:val="24"/>
          <w:szCs w:val="24"/>
        </w:rPr>
        <w:t>”</w:t>
      </w:r>
      <w:r>
        <w:rPr>
          <w:sz w:val="24"/>
          <w:szCs w:val="24"/>
        </w:rPr>
        <w:t>系指</w:t>
      </w:r>
      <w:r>
        <w:rPr>
          <w:bCs/>
          <w:color w:val="000000" w:themeColor="text1"/>
          <w:sz w:val="24"/>
          <w:szCs w:val="24"/>
        </w:rPr>
        <w:t>合同当事人意思表示达成一致的任何协议，包括签署的</w:t>
      </w:r>
      <w:r>
        <w:rPr>
          <w:sz w:val="24"/>
          <w:szCs w:val="24"/>
        </w:rPr>
        <w:t>政府采购合同协议书及其变更、补充协议，政府采购合同专用条款，政府采购合同通用条款，中标（成交）通知书，投标（响应）文件，采购文件，有关技术文件和图纸，以及</w:t>
      </w:r>
      <w:r>
        <w:rPr>
          <w:color w:val="000000" w:themeColor="text1"/>
          <w:sz w:val="24"/>
          <w:szCs w:val="24"/>
        </w:rPr>
        <w:t>国家法律、行政法规和规章制度规定或合同约定的作为合同组成部分的其他文件</w:t>
      </w:r>
      <w:r>
        <w:rPr>
          <w:sz w:val="24"/>
          <w:szCs w:val="24"/>
        </w:rPr>
        <w:t>。</w:t>
      </w:r>
    </w:p>
    <w:p w:rsidR="00DC02DB" w:rsidRDefault="008178A3" w:rsidP="00644253">
      <w:pPr>
        <w:tabs>
          <w:tab w:val="left" w:pos="570"/>
          <w:tab w:val="left" w:pos="9240"/>
          <w:tab w:val="left" w:pos="9555"/>
        </w:tabs>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w:t>
      </w:r>
      <w:r>
        <w:rPr>
          <w:sz w:val="24"/>
          <w:szCs w:val="24"/>
        </w:rPr>
        <w:t>“</w:t>
      </w:r>
      <w:r>
        <w:rPr>
          <w:sz w:val="24"/>
          <w:szCs w:val="24"/>
        </w:rPr>
        <w:t>合同价款</w:t>
      </w:r>
      <w:r>
        <w:rPr>
          <w:sz w:val="24"/>
          <w:szCs w:val="24"/>
        </w:rPr>
        <w:t>”</w:t>
      </w:r>
      <w:r>
        <w:rPr>
          <w:sz w:val="24"/>
          <w:szCs w:val="24"/>
        </w:rPr>
        <w:t>系指根据本合同规定乙方在全面履行合同义务后甲方应支付给乙方的价款。</w:t>
      </w:r>
    </w:p>
    <w:p w:rsidR="00DC02DB" w:rsidRDefault="008178A3" w:rsidP="00644253">
      <w:pPr>
        <w:tabs>
          <w:tab w:val="left" w:pos="570"/>
          <w:tab w:val="left" w:pos="9240"/>
          <w:tab w:val="left" w:pos="9555"/>
        </w:tabs>
        <w:adjustRightInd w:val="0"/>
        <w:snapToGrid w:val="0"/>
        <w:spacing w:line="360" w:lineRule="auto"/>
        <w:ind w:firstLineChars="200" w:firstLine="446"/>
        <w:jc w:val="left"/>
        <w:rPr>
          <w:color w:val="000000" w:themeColor="text1"/>
          <w:sz w:val="24"/>
          <w:szCs w:val="24"/>
        </w:rPr>
      </w:pPr>
      <w:r>
        <w:rPr>
          <w:sz w:val="24"/>
          <w:szCs w:val="24"/>
        </w:rPr>
        <w:t>（</w:t>
      </w:r>
      <w:r>
        <w:rPr>
          <w:sz w:val="24"/>
          <w:szCs w:val="24"/>
        </w:rPr>
        <w:t>3</w:t>
      </w:r>
      <w:r>
        <w:rPr>
          <w:sz w:val="24"/>
          <w:szCs w:val="24"/>
        </w:rPr>
        <w:t>）</w:t>
      </w:r>
      <w:r>
        <w:rPr>
          <w:sz w:val="24"/>
          <w:szCs w:val="24"/>
        </w:rPr>
        <w:t>“</w:t>
      </w:r>
      <w:r>
        <w:rPr>
          <w:sz w:val="24"/>
          <w:szCs w:val="24"/>
        </w:rPr>
        <w:t>货物</w:t>
      </w:r>
      <w:r>
        <w:rPr>
          <w:sz w:val="24"/>
          <w:szCs w:val="24"/>
        </w:rPr>
        <w:t>”</w:t>
      </w:r>
      <w:r>
        <w:rPr>
          <w:sz w:val="24"/>
          <w:szCs w:val="24"/>
        </w:rPr>
        <w:t>系指乙方根据本合同规定须向甲方提供的各种形态和种类的物品，包括原材料、设备、产品（</w:t>
      </w:r>
      <w:r>
        <w:rPr>
          <w:color w:val="000000" w:themeColor="text1"/>
          <w:sz w:val="24"/>
          <w:szCs w:val="24"/>
        </w:rPr>
        <w:t>包括软件）及相关的其备品备件、工具、手册及</w:t>
      </w:r>
      <w:r>
        <w:rPr>
          <w:color w:val="000000" w:themeColor="text1"/>
          <w:sz w:val="24"/>
          <w:szCs w:val="24"/>
          <w:lang w:val="en"/>
        </w:rPr>
        <w:t>其他</w:t>
      </w:r>
      <w:r>
        <w:rPr>
          <w:color w:val="000000" w:themeColor="text1"/>
          <w:sz w:val="24"/>
          <w:szCs w:val="24"/>
        </w:rPr>
        <w:t>技术资料和材料等。</w:t>
      </w:r>
    </w:p>
    <w:p w:rsidR="00DC02DB" w:rsidRDefault="008178A3" w:rsidP="00644253">
      <w:pPr>
        <w:adjustRightInd w:val="0"/>
        <w:snapToGrid w:val="0"/>
        <w:spacing w:line="360" w:lineRule="auto"/>
        <w:ind w:firstLineChars="200" w:firstLine="446"/>
        <w:jc w:val="left"/>
        <w:rPr>
          <w:color w:val="000000" w:themeColor="text1"/>
          <w:sz w:val="24"/>
          <w:szCs w:val="24"/>
          <w:highlight w:val="yellow"/>
        </w:rPr>
      </w:pPr>
      <w:r>
        <w:rPr>
          <w:color w:val="000000" w:themeColor="text1"/>
          <w:sz w:val="24"/>
          <w:szCs w:val="24"/>
        </w:rPr>
        <w:t>（</w:t>
      </w:r>
      <w:r>
        <w:rPr>
          <w:color w:val="000000" w:themeColor="text1"/>
          <w:sz w:val="24"/>
          <w:szCs w:val="24"/>
        </w:rPr>
        <w:t>4</w:t>
      </w:r>
      <w:r>
        <w:rPr>
          <w:color w:val="000000" w:themeColor="text1"/>
          <w:sz w:val="24"/>
          <w:szCs w:val="24"/>
        </w:rPr>
        <w:t>）</w:t>
      </w:r>
      <w:r>
        <w:rPr>
          <w:color w:val="000000" w:themeColor="text1"/>
          <w:sz w:val="24"/>
          <w:szCs w:val="24"/>
        </w:rPr>
        <w:t>“</w:t>
      </w:r>
      <w:r>
        <w:rPr>
          <w:sz w:val="24"/>
          <w:szCs w:val="24"/>
        </w:rPr>
        <w:t>相关</w:t>
      </w:r>
      <w:r>
        <w:rPr>
          <w:color w:val="000000" w:themeColor="text1"/>
          <w:sz w:val="24"/>
          <w:szCs w:val="24"/>
        </w:rPr>
        <w:t>服务</w:t>
      </w:r>
      <w:r>
        <w:rPr>
          <w:color w:val="000000" w:themeColor="text1"/>
          <w:sz w:val="24"/>
          <w:szCs w:val="24"/>
        </w:rPr>
        <w:t>”</w:t>
      </w:r>
      <w:r>
        <w:rPr>
          <w:color w:val="000000" w:themeColor="text1"/>
          <w:sz w:val="24"/>
          <w:szCs w:val="24"/>
        </w:rPr>
        <w:t>系指根据合同规定，乙方应提供的与货物有关的技术、管理和</w:t>
      </w:r>
      <w:r>
        <w:rPr>
          <w:color w:val="000000" w:themeColor="text1"/>
          <w:sz w:val="24"/>
          <w:szCs w:val="24"/>
          <w:lang w:val="en"/>
        </w:rPr>
        <w:t>其他</w:t>
      </w:r>
      <w:r>
        <w:rPr>
          <w:color w:val="000000" w:themeColor="text1"/>
          <w:sz w:val="24"/>
          <w:szCs w:val="24"/>
        </w:rPr>
        <w:t>服务，包括但不限于：管理和质量保证、运输、保险、检验、现场准备、安装、集成、调试、培训、维修、废弃处置、技术支持等以及合同中规定乙方应承担的</w:t>
      </w:r>
      <w:r>
        <w:rPr>
          <w:color w:val="000000" w:themeColor="text1"/>
          <w:sz w:val="24"/>
          <w:szCs w:val="24"/>
          <w:lang w:val="en"/>
        </w:rPr>
        <w:t>其他</w:t>
      </w:r>
      <w:r>
        <w:rPr>
          <w:color w:val="000000" w:themeColor="text1"/>
          <w:sz w:val="24"/>
          <w:szCs w:val="24"/>
        </w:rPr>
        <w:t>义务。</w:t>
      </w:r>
    </w:p>
    <w:p w:rsidR="00DC02DB" w:rsidRDefault="008178A3" w:rsidP="00644253">
      <w:pPr>
        <w:adjustRightInd w:val="0"/>
        <w:snapToGrid w:val="0"/>
        <w:spacing w:line="360" w:lineRule="auto"/>
        <w:ind w:firstLineChars="200" w:firstLine="446"/>
        <w:jc w:val="left"/>
        <w:rPr>
          <w:color w:val="000000" w:themeColor="text1"/>
          <w:sz w:val="24"/>
          <w:szCs w:val="24"/>
          <w:highlight w:val="yellow"/>
        </w:rPr>
      </w:pPr>
      <w:r>
        <w:rPr>
          <w:color w:val="000000" w:themeColor="text1"/>
          <w:sz w:val="24"/>
          <w:szCs w:val="24"/>
        </w:rPr>
        <w:t>（</w:t>
      </w:r>
      <w:r>
        <w:rPr>
          <w:color w:val="000000" w:themeColor="text1"/>
          <w:sz w:val="24"/>
          <w:szCs w:val="24"/>
        </w:rPr>
        <w:t>5</w:t>
      </w:r>
      <w:r>
        <w:rPr>
          <w:color w:val="000000" w:themeColor="text1"/>
          <w:sz w:val="24"/>
          <w:szCs w:val="24"/>
        </w:rPr>
        <w:t>）</w:t>
      </w:r>
      <w:r>
        <w:rPr>
          <w:color w:val="000000" w:themeColor="text1"/>
          <w:sz w:val="24"/>
          <w:szCs w:val="24"/>
        </w:rPr>
        <w:t>“</w:t>
      </w:r>
      <w:r>
        <w:rPr>
          <w:color w:val="000000" w:themeColor="text1"/>
          <w:sz w:val="24"/>
          <w:szCs w:val="24"/>
        </w:rPr>
        <w:t>分包</w:t>
      </w:r>
      <w:r>
        <w:rPr>
          <w:color w:val="000000" w:themeColor="text1"/>
          <w:sz w:val="24"/>
          <w:szCs w:val="24"/>
        </w:rPr>
        <w:t>”</w:t>
      </w:r>
      <w:r>
        <w:rPr>
          <w:color w:val="000000" w:themeColor="text1"/>
          <w:sz w:val="24"/>
          <w:szCs w:val="24"/>
        </w:rPr>
        <w:t>系指中标（成交）供应商按采购文件、投标（响应）文件的规定，根据分包意向协议，将中标（成交）项目中的部分履约内容，分给具有相应资质条件的供应</w:t>
      </w:r>
      <w:proofErr w:type="gramStart"/>
      <w:r>
        <w:rPr>
          <w:color w:val="000000" w:themeColor="text1"/>
          <w:sz w:val="24"/>
          <w:szCs w:val="24"/>
        </w:rPr>
        <w:t>商履行</w:t>
      </w:r>
      <w:proofErr w:type="gramEnd"/>
      <w:r>
        <w:rPr>
          <w:color w:val="000000" w:themeColor="text1"/>
          <w:sz w:val="24"/>
          <w:szCs w:val="24"/>
        </w:rPr>
        <w:t>合同的行为。</w:t>
      </w:r>
    </w:p>
    <w:p w:rsidR="00DC02DB" w:rsidRDefault="008178A3" w:rsidP="00644253">
      <w:pPr>
        <w:tabs>
          <w:tab w:val="left" w:pos="570"/>
          <w:tab w:val="left" w:pos="9240"/>
          <w:tab w:val="left" w:pos="9555"/>
        </w:tabs>
        <w:adjustRightInd w:val="0"/>
        <w:snapToGrid w:val="0"/>
        <w:spacing w:line="360" w:lineRule="auto"/>
        <w:ind w:firstLineChars="200" w:firstLine="446"/>
        <w:jc w:val="left"/>
        <w:rPr>
          <w:color w:val="000000" w:themeColor="text1"/>
          <w:sz w:val="24"/>
          <w:szCs w:val="24"/>
        </w:rPr>
      </w:pPr>
      <w:r>
        <w:rPr>
          <w:color w:val="000000" w:themeColor="text1"/>
          <w:sz w:val="24"/>
          <w:szCs w:val="24"/>
        </w:rPr>
        <w:t>（</w:t>
      </w:r>
      <w:r>
        <w:rPr>
          <w:color w:val="000000" w:themeColor="text1"/>
          <w:sz w:val="24"/>
          <w:szCs w:val="24"/>
        </w:rPr>
        <w:t>6</w:t>
      </w:r>
      <w:r>
        <w:rPr>
          <w:color w:val="000000" w:themeColor="text1"/>
          <w:sz w:val="24"/>
          <w:szCs w:val="24"/>
        </w:rPr>
        <w:t>）</w:t>
      </w:r>
      <w:r>
        <w:rPr>
          <w:sz w:val="24"/>
          <w:szCs w:val="24"/>
        </w:rPr>
        <w:t>“</w:t>
      </w:r>
      <w:r>
        <w:rPr>
          <w:sz w:val="24"/>
          <w:szCs w:val="24"/>
        </w:rPr>
        <w:t>联合体</w:t>
      </w:r>
      <w:r>
        <w:rPr>
          <w:sz w:val="24"/>
          <w:szCs w:val="24"/>
        </w:rPr>
        <w:t>”</w:t>
      </w:r>
      <w:r>
        <w:rPr>
          <w:sz w:val="24"/>
          <w:szCs w:val="24"/>
        </w:rPr>
        <w:t>系指由两个以上的自然人、法人或者非法人组织组成，以一个供应商的身份共同参加政府采购的主体</w:t>
      </w:r>
      <w:r>
        <w:rPr>
          <w:color w:val="000000" w:themeColor="text1"/>
          <w:sz w:val="24"/>
          <w:szCs w:val="24"/>
        </w:rPr>
        <w:t>。联合体各方应在签订合同协议书前向甲方提交联合协议，且明确牵头人及各成员单位的工作分</w:t>
      </w:r>
      <w:r>
        <w:rPr>
          <w:color w:val="000000" w:themeColor="text1"/>
          <w:sz w:val="24"/>
          <w:szCs w:val="24"/>
        </w:rPr>
        <w:t>工、权利、义务、责任，联合体各方应</w:t>
      </w:r>
      <w:r>
        <w:rPr>
          <w:color w:val="000000" w:themeColor="text1"/>
          <w:sz w:val="24"/>
          <w:szCs w:val="24"/>
        </w:rPr>
        <w:lastRenderedPageBreak/>
        <w:t>共同与甲方签订合同，就合同约定的事项对甲方承担连带责任。联合体具体要求见【</w:t>
      </w:r>
      <w:r>
        <w:rPr>
          <w:b/>
          <w:bCs/>
          <w:color w:val="000000" w:themeColor="text1"/>
          <w:sz w:val="24"/>
          <w:szCs w:val="24"/>
        </w:rPr>
        <w:t>政府采购合同专用条款</w:t>
      </w:r>
      <w:r>
        <w:rPr>
          <w:color w:val="000000" w:themeColor="text1"/>
          <w:sz w:val="24"/>
          <w:szCs w:val="24"/>
        </w:rPr>
        <w:t>】。</w:t>
      </w:r>
    </w:p>
    <w:p w:rsidR="00DC02DB" w:rsidRDefault="008178A3" w:rsidP="00644253">
      <w:pPr>
        <w:tabs>
          <w:tab w:val="left" w:pos="570"/>
          <w:tab w:val="left" w:pos="9240"/>
          <w:tab w:val="left" w:pos="9555"/>
        </w:tabs>
        <w:adjustRightInd w:val="0"/>
        <w:snapToGrid w:val="0"/>
        <w:spacing w:line="360" w:lineRule="auto"/>
        <w:ind w:firstLineChars="200" w:firstLine="446"/>
        <w:jc w:val="left"/>
        <w:rPr>
          <w:color w:val="000000" w:themeColor="text1"/>
          <w:sz w:val="24"/>
          <w:szCs w:val="24"/>
        </w:rPr>
      </w:pPr>
      <w:r>
        <w:rPr>
          <w:color w:val="000000" w:themeColor="text1"/>
          <w:sz w:val="24"/>
          <w:szCs w:val="24"/>
        </w:rPr>
        <w:t>（</w:t>
      </w:r>
      <w:r>
        <w:rPr>
          <w:color w:val="000000" w:themeColor="text1"/>
          <w:sz w:val="24"/>
          <w:szCs w:val="24"/>
        </w:rPr>
        <w:t>7</w:t>
      </w:r>
      <w:r>
        <w:rPr>
          <w:color w:val="000000" w:themeColor="text1"/>
          <w:sz w:val="24"/>
          <w:szCs w:val="24"/>
        </w:rPr>
        <w:t>）其他术语解释，见【</w:t>
      </w:r>
      <w:r>
        <w:rPr>
          <w:b/>
          <w:bCs/>
          <w:color w:val="000000" w:themeColor="text1"/>
          <w:sz w:val="24"/>
          <w:szCs w:val="24"/>
        </w:rPr>
        <w:t>政府采购合同专用条款</w:t>
      </w:r>
      <w:r>
        <w:rPr>
          <w:color w:val="000000" w:themeColor="text1"/>
          <w:sz w:val="24"/>
          <w:szCs w:val="24"/>
        </w:rPr>
        <w:t>】。</w:t>
      </w:r>
    </w:p>
    <w:p w:rsidR="00DC02DB" w:rsidRDefault="008178A3">
      <w:pPr>
        <w:numPr>
          <w:ilvl w:val="0"/>
          <w:numId w:val="4"/>
        </w:numPr>
        <w:autoSpaceDE w:val="0"/>
        <w:autoSpaceDN w:val="0"/>
        <w:adjustRightInd w:val="0"/>
        <w:snapToGrid w:val="0"/>
        <w:spacing w:line="360" w:lineRule="auto"/>
        <w:ind w:firstLineChars="200" w:firstLine="448"/>
        <w:jc w:val="left"/>
        <w:rPr>
          <w:b/>
          <w:bCs/>
          <w:color w:val="000000" w:themeColor="text1"/>
          <w:sz w:val="24"/>
          <w:szCs w:val="24"/>
        </w:rPr>
      </w:pPr>
      <w:r>
        <w:rPr>
          <w:b/>
          <w:color w:val="000000" w:themeColor="text1"/>
          <w:sz w:val="24"/>
          <w:szCs w:val="24"/>
        </w:rPr>
        <w:t>合同标的及金额</w:t>
      </w:r>
    </w:p>
    <w:p w:rsidR="00DC02DB" w:rsidRDefault="008178A3" w:rsidP="00644253">
      <w:pPr>
        <w:autoSpaceDE w:val="0"/>
        <w:autoSpaceDN w:val="0"/>
        <w:adjustRightInd w:val="0"/>
        <w:snapToGrid w:val="0"/>
        <w:spacing w:line="360" w:lineRule="auto"/>
        <w:ind w:firstLineChars="200" w:firstLine="446"/>
        <w:jc w:val="left"/>
        <w:rPr>
          <w:b/>
          <w:bCs/>
          <w:i/>
          <w:iCs/>
          <w:color w:val="000000" w:themeColor="text1"/>
          <w:sz w:val="24"/>
          <w:szCs w:val="24"/>
        </w:rPr>
      </w:pPr>
      <w:r>
        <w:rPr>
          <w:color w:val="000000" w:themeColor="text1"/>
          <w:sz w:val="24"/>
          <w:szCs w:val="24"/>
        </w:rPr>
        <w:t xml:space="preserve">2.1 </w:t>
      </w:r>
      <w:r>
        <w:rPr>
          <w:color w:val="000000" w:themeColor="text1"/>
          <w:sz w:val="24"/>
          <w:szCs w:val="24"/>
        </w:rPr>
        <w:t>合同标的及金额应与中标（成交）结果一致。乙方为履行本合同而发生的所有费用均应包含在合同价款中，甲方不再另行支付</w:t>
      </w:r>
      <w:r>
        <w:rPr>
          <w:color w:val="000000" w:themeColor="text1"/>
          <w:sz w:val="24"/>
          <w:szCs w:val="24"/>
          <w:lang w:val="en"/>
        </w:rPr>
        <w:t>其他</w:t>
      </w:r>
      <w:r>
        <w:rPr>
          <w:color w:val="000000" w:themeColor="text1"/>
          <w:sz w:val="24"/>
          <w:szCs w:val="24"/>
        </w:rPr>
        <w:t>任何费用。</w:t>
      </w:r>
    </w:p>
    <w:p w:rsidR="00DC02DB" w:rsidRDefault="008178A3">
      <w:pPr>
        <w:adjustRightInd w:val="0"/>
        <w:snapToGrid w:val="0"/>
        <w:spacing w:line="360" w:lineRule="auto"/>
        <w:ind w:firstLineChars="200" w:firstLine="448"/>
        <w:jc w:val="left"/>
        <w:rPr>
          <w:b/>
          <w:color w:val="000000" w:themeColor="text1"/>
          <w:sz w:val="24"/>
          <w:szCs w:val="24"/>
        </w:rPr>
      </w:pPr>
      <w:r>
        <w:rPr>
          <w:b/>
          <w:color w:val="000000" w:themeColor="text1"/>
          <w:sz w:val="24"/>
          <w:szCs w:val="24"/>
        </w:rPr>
        <w:t xml:space="preserve">3. </w:t>
      </w:r>
      <w:r>
        <w:rPr>
          <w:b/>
          <w:color w:val="000000" w:themeColor="text1"/>
          <w:sz w:val="24"/>
          <w:szCs w:val="24"/>
        </w:rPr>
        <w:t>履行合同的时间、地点和方式</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3.1 </w:t>
      </w:r>
      <w:r>
        <w:rPr>
          <w:sz w:val="24"/>
          <w:szCs w:val="24"/>
        </w:rPr>
        <w:t>乙方应当在约定的时间、地点，按照约定方式履行合同。</w:t>
      </w:r>
    </w:p>
    <w:p w:rsidR="00DC02DB" w:rsidRDefault="008178A3">
      <w:p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4. </w:t>
      </w:r>
      <w:r>
        <w:rPr>
          <w:b/>
          <w:bCs/>
          <w:color w:val="000000" w:themeColor="text1"/>
          <w:sz w:val="24"/>
          <w:szCs w:val="24"/>
        </w:rPr>
        <w:t>甲方的权利和义务</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4.1 </w:t>
      </w:r>
      <w:r>
        <w:rPr>
          <w:color w:val="000000" w:themeColor="text1"/>
          <w:sz w:val="24"/>
          <w:szCs w:val="24"/>
        </w:rPr>
        <w:t>签署合同后，甲方应确定项目负责人（或项目联系人），负责与本合同有关的事务。甲方有权对乙方的履约行为进行检查，并及时确认乙方提交的事项。甲方应当配合乙方完成相关项目实施工作。</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4.2 </w:t>
      </w:r>
      <w:r>
        <w:rPr>
          <w:color w:val="000000" w:themeColor="text1"/>
          <w:sz w:val="24"/>
          <w:szCs w:val="24"/>
        </w:rPr>
        <w:t>甲方有权要求乙方按时提交各阶段有关安排计划，并有权定期核对乙方提供货物数量、规格、质量等内容。甲方有权督促乙方工作并要求乙方更换不符合要求的货物。</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4.3 </w:t>
      </w:r>
      <w:r>
        <w:rPr>
          <w:color w:val="000000" w:themeColor="text1"/>
          <w:sz w:val="24"/>
          <w:szCs w:val="24"/>
        </w:rPr>
        <w:t>甲方有权要求乙方对缺陷部分予以修复，并按合同约定享有货物保修及其他合同约定的权利。</w:t>
      </w:r>
    </w:p>
    <w:p w:rsidR="00DC02DB" w:rsidRDefault="008178A3" w:rsidP="00644253">
      <w:pPr>
        <w:adjustRightInd w:val="0"/>
        <w:snapToGrid w:val="0"/>
        <w:spacing w:line="360" w:lineRule="auto"/>
        <w:ind w:firstLineChars="200" w:firstLine="446"/>
        <w:rPr>
          <w:rFonts w:eastAsia="华文楷体"/>
          <w:sz w:val="24"/>
          <w:szCs w:val="24"/>
        </w:rPr>
      </w:pPr>
      <w:r>
        <w:rPr>
          <w:color w:val="000000" w:themeColor="text1"/>
          <w:sz w:val="24"/>
          <w:szCs w:val="24"/>
        </w:rPr>
        <w:t xml:space="preserve">4.4 </w:t>
      </w:r>
      <w:r>
        <w:rPr>
          <w:color w:val="000000" w:themeColor="text1"/>
          <w:sz w:val="24"/>
          <w:szCs w:val="24"/>
        </w:rPr>
        <w:t>甲方应当按照合同约定及时对交付的货物进行验收，</w:t>
      </w:r>
      <w:r>
        <w:rPr>
          <w:sz w:val="24"/>
          <w:szCs w:val="24"/>
        </w:rPr>
        <w:t>未</w:t>
      </w:r>
      <w:r>
        <w:rPr>
          <w:color w:val="000000" w:themeColor="text1"/>
          <w:sz w:val="24"/>
          <w:szCs w:val="24"/>
        </w:rPr>
        <w:t>在</w:t>
      </w:r>
      <w:r>
        <w:rPr>
          <w:b/>
          <w:bCs/>
          <w:sz w:val="24"/>
          <w:szCs w:val="24"/>
        </w:rPr>
        <w:t>【政府采购合同专用条款】</w:t>
      </w:r>
      <w:r>
        <w:rPr>
          <w:sz w:val="24"/>
          <w:szCs w:val="24"/>
        </w:rPr>
        <w:t>约定的期</w:t>
      </w:r>
      <w:r>
        <w:rPr>
          <w:sz w:val="24"/>
          <w:szCs w:val="24"/>
        </w:rPr>
        <w:t>限内对乙方履约提出任何异议或者向乙方</w:t>
      </w:r>
      <w:proofErr w:type="gramStart"/>
      <w:r>
        <w:rPr>
          <w:sz w:val="24"/>
          <w:szCs w:val="24"/>
        </w:rPr>
        <w:t>作出</w:t>
      </w:r>
      <w:proofErr w:type="gramEnd"/>
      <w:r>
        <w:rPr>
          <w:sz w:val="24"/>
          <w:szCs w:val="24"/>
        </w:rPr>
        <w:t>任何说明的，</w:t>
      </w:r>
      <w:r>
        <w:rPr>
          <w:color w:val="000000" w:themeColor="text1"/>
          <w:sz w:val="24"/>
          <w:szCs w:val="24"/>
        </w:rPr>
        <w:t>视为验收通过。</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4.5 </w:t>
      </w:r>
      <w:r>
        <w:rPr>
          <w:color w:val="000000" w:themeColor="text1"/>
          <w:sz w:val="24"/>
          <w:szCs w:val="24"/>
        </w:rPr>
        <w:t>甲方应当根据合同约定及时向乙方支付合同价款，不得以内部人员变更、履行内部付款流程等为由，拒绝或迟延支付。</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4.6 </w:t>
      </w:r>
      <w:r>
        <w:rPr>
          <w:color w:val="000000" w:themeColor="text1"/>
          <w:sz w:val="24"/>
          <w:szCs w:val="24"/>
        </w:rPr>
        <w:t>国家法律法规规定及</w:t>
      </w:r>
      <w:r>
        <w:rPr>
          <w:b/>
          <w:bCs/>
          <w:sz w:val="24"/>
          <w:szCs w:val="24"/>
        </w:rPr>
        <w:t>【政府采购合同专用条款】</w:t>
      </w:r>
      <w:r>
        <w:rPr>
          <w:color w:val="000000" w:themeColor="text1"/>
          <w:sz w:val="24"/>
          <w:szCs w:val="24"/>
        </w:rPr>
        <w:t>约定应由甲方承担的其他义务和责任。</w:t>
      </w:r>
    </w:p>
    <w:p w:rsidR="00DC02DB" w:rsidRDefault="008178A3">
      <w:p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5. </w:t>
      </w:r>
      <w:r>
        <w:rPr>
          <w:b/>
          <w:bCs/>
          <w:color w:val="000000" w:themeColor="text1"/>
          <w:sz w:val="24"/>
          <w:szCs w:val="24"/>
        </w:rPr>
        <w:t>乙方的权利和义务</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5.1 </w:t>
      </w:r>
      <w:r>
        <w:rPr>
          <w:color w:val="000000" w:themeColor="text1"/>
          <w:sz w:val="24"/>
          <w:szCs w:val="24"/>
        </w:rPr>
        <w:t>签署合同后，乙方应确定项目负责人（或项目联系人），负责与本合同有关的事务。</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5.2 </w:t>
      </w:r>
      <w:r>
        <w:rPr>
          <w:color w:val="000000" w:themeColor="text1"/>
          <w:sz w:val="24"/>
          <w:szCs w:val="24"/>
        </w:rPr>
        <w:t>乙方应按照合同要求履约，充分合理安排，确保提供的货物及相关服务符合合同有关要求。接受项目行业管理部门及政府有关部门的指导，配合甲方的履约检查及验收，并负责项目实施过程中的所有协调工作。</w:t>
      </w:r>
    </w:p>
    <w:p w:rsidR="00DC02DB" w:rsidRDefault="008178A3" w:rsidP="00644253">
      <w:pPr>
        <w:pStyle w:val="a4"/>
        <w:adjustRightInd w:val="0"/>
        <w:snapToGrid w:val="0"/>
        <w:spacing w:after="0" w:line="360" w:lineRule="auto"/>
        <w:ind w:firstLineChars="200" w:firstLine="446"/>
        <w:rPr>
          <w:color w:val="000000" w:themeColor="text1"/>
          <w:sz w:val="24"/>
          <w:szCs w:val="24"/>
        </w:rPr>
      </w:pPr>
      <w:r>
        <w:rPr>
          <w:color w:val="000000" w:themeColor="text1"/>
          <w:sz w:val="24"/>
          <w:szCs w:val="24"/>
        </w:rPr>
        <w:lastRenderedPageBreak/>
        <w:t>5.3</w:t>
      </w:r>
      <w:r>
        <w:rPr>
          <w:color w:val="000000" w:themeColor="text1"/>
          <w:sz w:val="24"/>
          <w:szCs w:val="24"/>
        </w:rPr>
        <w:t>乙方有权根据合同约定向甲方收取合同价款。</w:t>
      </w:r>
    </w:p>
    <w:p w:rsidR="00DC02DB" w:rsidRDefault="008178A3" w:rsidP="00644253">
      <w:pPr>
        <w:pStyle w:val="a4"/>
        <w:adjustRightInd w:val="0"/>
        <w:snapToGrid w:val="0"/>
        <w:spacing w:after="0" w:line="360" w:lineRule="auto"/>
        <w:ind w:firstLineChars="200" w:firstLine="446"/>
        <w:rPr>
          <w:color w:val="000000" w:themeColor="text1"/>
          <w:sz w:val="24"/>
          <w:szCs w:val="24"/>
        </w:rPr>
      </w:pPr>
      <w:r>
        <w:rPr>
          <w:color w:val="000000" w:themeColor="text1"/>
          <w:sz w:val="24"/>
          <w:szCs w:val="24"/>
        </w:rPr>
        <w:t>5.4</w:t>
      </w:r>
      <w:r>
        <w:rPr>
          <w:color w:val="000000" w:themeColor="text1"/>
          <w:sz w:val="24"/>
          <w:szCs w:val="24"/>
        </w:rPr>
        <w:t>国家法律法规规定及</w:t>
      </w:r>
      <w:r>
        <w:rPr>
          <w:b/>
          <w:bCs/>
          <w:sz w:val="24"/>
          <w:szCs w:val="24"/>
        </w:rPr>
        <w:t>【政府采购合同专用条款】</w:t>
      </w:r>
      <w:r>
        <w:rPr>
          <w:sz w:val="24"/>
          <w:szCs w:val="24"/>
        </w:rPr>
        <w:t>约定应</w:t>
      </w:r>
      <w:r>
        <w:rPr>
          <w:color w:val="000000" w:themeColor="text1"/>
          <w:sz w:val="24"/>
          <w:szCs w:val="24"/>
        </w:rPr>
        <w:t>由乙方承担的其他义务和责任。</w:t>
      </w:r>
    </w:p>
    <w:p w:rsidR="00DC02DB" w:rsidRDefault="008178A3">
      <w:pPr>
        <w:numPr>
          <w:ilvl w:val="0"/>
          <w:numId w:val="5"/>
        </w:num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合同履行</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6.1 </w:t>
      </w:r>
      <w:r>
        <w:rPr>
          <w:color w:val="000000" w:themeColor="text1"/>
          <w:sz w:val="24"/>
          <w:szCs w:val="24"/>
        </w:rPr>
        <w:t>甲乙双方应当按照</w:t>
      </w:r>
      <w:r>
        <w:rPr>
          <w:b/>
          <w:bCs/>
          <w:sz w:val="24"/>
          <w:szCs w:val="24"/>
        </w:rPr>
        <w:t>【政府采购合同专用条款】</w:t>
      </w:r>
      <w:r>
        <w:rPr>
          <w:color w:val="000000" w:themeColor="text1"/>
          <w:sz w:val="24"/>
          <w:szCs w:val="24"/>
        </w:rPr>
        <w:t>约定顺序履行合同义务；如果没有先后顺序的，应当同时履行。</w:t>
      </w:r>
    </w:p>
    <w:p w:rsidR="00DC02DB" w:rsidRDefault="008178A3" w:rsidP="00644253">
      <w:pPr>
        <w:autoSpaceDE w:val="0"/>
        <w:autoSpaceDN w:val="0"/>
        <w:adjustRightInd w:val="0"/>
        <w:snapToGrid w:val="0"/>
        <w:spacing w:line="360" w:lineRule="auto"/>
        <w:ind w:firstLineChars="200" w:firstLine="446"/>
        <w:jc w:val="left"/>
        <w:rPr>
          <w:sz w:val="24"/>
          <w:szCs w:val="24"/>
        </w:rPr>
      </w:pPr>
      <w:r>
        <w:rPr>
          <w:color w:val="000000" w:themeColor="text1"/>
          <w:sz w:val="24"/>
          <w:szCs w:val="24"/>
        </w:rPr>
        <w:t xml:space="preserve">6.2 </w:t>
      </w:r>
      <w:r>
        <w:rPr>
          <w:color w:val="000000" w:themeColor="text1"/>
          <w:sz w:val="24"/>
          <w:szCs w:val="24"/>
        </w:rPr>
        <w:t>甲乙双方按照合同约定顺序履行合同义务时，应当先履行一方未履行的，后履行</w:t>
      </w:r>
      <w:r>
        <w:rPr>
          <w:color w:val="000000" w:themeColor="text1"/>
          <w:sz w:val="24"/>
          <w:szCs w:val="24"/>
        </w:rPr>
        <w:t>一方有权拒绝其履行请求。先履行一方履行不符合约定的，后履行一方有权拒绝其相应的履行请求。</w:t>
      </w:r>
    </w:p>
    <w:p w:rsidR="00DC02DB" w:rsidRDefault="008178A3">
      <w:pPr>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7. </w:t>
      </w:r>
      <w:r>
        <w:rPr>
          <w:b/>
          <w:bCs/>
          <w:color w:val="000000" w:themeColor="text1"/>
          <w:sz w:val="24"/>
          <w:szCs w:val="24"/>
        </w:rPr>
        <w:t>货物包装、运输、保险和交付要求</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7.1 </w:t>
      </w:r>
      <w:r>
        <w:rPr>
          <w:color w:val="000000" w:themeColor="text1"/>
          <w:sz w:val="24"/>
          <w:szCs w:val="24"/>
        </w:rPr>
        <w:t>本合同</w:t>
      </w:r>
      <w:r>
        <w:rPr>
          <w:bCs/>
          <w:color w:val="000000" w:themeColor="text1"/>
          <w:sz w:val="24"/>
          <w:szCs w:val="24"/>
        </w:rPr>
        <w:t>涉及商品包装、快递包装的，</w:t>
      </w:r>
      <w:r>
        <w:rPr>
          <w:color w:val="000000" w:themeColor="text1"/>
          <w:sz w:val="24"/>
          <w:szCs w:val="24"/>
        </w:rPr>
        <w:t>除</w:t>
      </w:r>
      <w:r>
        <w:rPr>
          <w:b/>
          <w:color w:val="000000" w:themeColor="text1"/>
          <w:sz w:val="24"/>
          <w:szCs w:val="24"/>
        </w:rPr>
        <w:t>【政府采购合同专用条款】</w:t>
      </w:r>
      <w:r>
        <w:rPr>
          <w:bCs/>
          <w:color w:val="000000" w:themeColor="text1"/>
          <w:sz w:val="24"/>
          <w:szCs w:val="24"/>
        </w:rPr>
        <w:t>另有约定外，</w:t>
      </w:r>
      <w:r>
        <w:rPr>
          <w:color w:val="000000" w:themeColor="text1"/>
          <w:sz w:val="24"/>
          <w:szCs w:val="24"/>
        </w:rPr>
        <w:t>包装应适应远距离运输、防潮、防震、防锈和防野蛮装卸等要求，确保货物安全无损地运抵</w:t>
      </w:r>
      <w:r>
        <w:rPr>
          <w:b/>
          <w:color w:val="000000" w:themeColor="text1"/>
          <w:sz w:val="24"/>
          <w:szCs w:val="24"/>
        </w:rPr>
        <w:t>【政府采购合同专用条款】</w:t>
      </w:r>
      <w:r>
        <w:rPr>
          <w:bCs/>
          <w:color w:val="000000" w:themeColor="text1"/>
          <w:sz w:val="24"/>
          <w:szCs w:val="24"/>
        </w:rPr>
        <w:t>约定的</w:t>
      </w:r>
      <w:r>
        <w:rPr>
          <w:color w:val="000000" w:themeColor="text1"/>
          <w:sz w:val="24"/>
          <w:szCs w:val="24"/>
        </w:rPr>
        <w:t>指定现场。</w:t>
      </w:r>
    </w:p>
    <w:p w:rsidR="00DC02DB" w:rsidRDefault="008178A3" w:rsidP="00644253">
      <w:pPr>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7.2 </w:t>
      </w:r>
      <w:r>
        <w:rPr>
          <w:color w:val="000000" w:themeColor="text1"/>
          <w:sz w:val="24"/>
          <w:szCs w:val="24"/>
        </w:rPr>
        <w:t>除</w:t>
      </w:r>
      <w:r>
        <w:rPr>
          <w:b/>
          <w:color w:val="000000" w:themeColor="text1"/>
          <w:sz w:val="24"/>
          <w:szCs w:val="24"/>
        </w:rPr>
        <w:t>【政府采购合同专用条款】</w:t>
      </w:r>
      <w:r>
        <w:rPr>
          <w:bCs/>
          <w:color w:val="000000" w:themeColor="text1"/>
          <w:sz w:val="24"/>
          <w:szCs w:val="24"/>
        </w:rPr>
        <w:t>另有约定外，</w:t>
      </w:r>
      <w:r>
        <w:rPr>
          <w:color w:val="000000" w:themeColor="text1"/>
          <w:sz w:val="24"/>
          <w:szCs w:val="24"/>
        </w:rPr>
        <w:t>乙方负责办理将货物运抵本合同规定的交货地点，并装卸、交付至甲方的一切运输事项，相关费用应包含在合同价款中。</w:t>
      </w:r>
    </w:p>
    <w:p w:rsidR="00DC02DB" w:rsidRDefault="008178A3" w:rsidP="00644253">
      <w:pPr>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7.3 </w:t>
      </w:r>
      <w:r>
        <w:rPr>
          <w:color w:val="000000" w:themeColor="text1"/>
          <w:sz w:val="24"/>
          <w:szCs w:val="24"/>
        </w:rPr>
        <w:t>货物保险要求按</w:t>
      </w:r>
      <w:r>
        <w:rPr>
          <w:b/>
          <w:color w:val="000000" w:themeColor="text1"/>
          <w:sz w:val="24"/>
          <w:szCs w:val="24"/>
        </w:rPr>
        <w:t>【政府采购合同专用条款】</w:t>
      </w:r>
      <w:r>
        <w:rPr>
          <w:bCs/>
          <w:color w:val="000000" w:themeColor="text1"/>
          <w:sz w:val="24"/>
          <w:szCs w:val="24"/>
        </w:rPr>
        <w:t>规定执行</w:t>
      </w:r>
      <w:r>
        <w:rPr>
          <w:color w:val="000000" w:themeColor="text1"/>
          <w:sz w:val="24"/>
          <w:szCs w:val="24"/>
        </w:rPr>
        <w:t>。</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7.4 </w:t>
      </w:r>
      <w:r>
        <w:rPr>
          <w:color w:val="000000" w:themeColor="text1"/>
          <w:sz w:val="24"/>
          <w:szCs w:val="24"/>
        </w:rPr>
        <w:t>除采购活动对商品包装、快递包装达成具体约定外，乙方提供产品及相关快递服务涉及到具体包装要求的，应不低于《商品包装政府采购需求标准（试行）》《快递包装政府采购需求标准（试行）》标准，并作为履约验收的内容，必要时甲方可以要求乙方在履约验收环节出具检测报告。</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7.5 </w:t>
      </w:r>
      <w:r>
        <w:rPr>
          <w:color w:val="000000"/>
          <w:sz w:val="24"/>
          <w:szCs w:val="24"/>
        </w:rPr>
        <w:t>乙方在运输到达之前应提前通知甲方，并提示货物运输装卸的注意事项，甲方配合乙方做好货物的接收工作。</w:t>
      </w:r>
    </w:p>
    <w:p w:rsidR="00DC02DB" w:rsidRDefault="008178A3">
      <w:pPr>
        <w:pStyle w:val="AONormal"/>
        <w:snapToGrid w:val="0"/>
        <w:spacing w:line="360" w:lineRule="auto"/>
        <w:ind w:firstLine="446"/>
        <w:rPr>
          <w:rFonts w:ascii="Times New Roman" w:hAnsi="Times New Roman" w:cs="Times New Roman"/>
          <w:sz w:val="24"/>
          <w:szCs w:val="24"/>
        </w:rPr>
      </w:pPr>
      <w:r>
        <w:rPr>
          <w:rFonts w:ascii="Times New Roman" w:eastAsia="宋体" w:hAnsi="Times New Roman" w:cs="Times New Roman"/>
          <w:color w:val="000000" w:themeColor="text1"/>
          <w:kern w:val="2"/>
          <w:sz w:val="24"/>
          <w:szCs w:val="24"/>
        </w:rPr>
        <w:t xml:space="preserve">7.6 </w:t>
      </w:r>
      <w:r>
        <w:rPr>
          <w:rFonts w:ascii="Times New Roman" w:eastAsia="宋体" w:hAnsi="Times New Roman" w:cs="Times New Roman"/>
          <w:color w:val="000000"/>
          <w:kern w:val="2"/>
          <w:sz w:val="24"/>
          <w:szCs w:val="24"/>
        </w:rPr>
        <w:t>如因包装、运输问题导致货物</w:t>
      </w:r>
      <w:r>
        <w:rPr>
          <w:rFonts w:ascii="Times New Roman" w:eastAsia="宋体" w:hAnsi="Times New Roman" w:cs="Times New Roman"/>
          <w:color w:val="000000" w:themeColor="text1"/>
          <w:kern w:val="2"/>
          <w:sz w:val="24"/>
          <w:szCs w:val="24"/>
        </w:rPr>
        <w:t>损毁、丢失</w:t>
      </w:r>
      <w:r>
        <w:rPr>
          <w:rFonts w:ascii="Times New Roman" w:eastAsia="宋体" w:hAnsi="Times New Roman" w:cs="Times New Roman"/>
          <w:color w:val="000000"/>
          <w:kern w:val="2"/>
          <w:sz w:val="24"/>
          <w:szCs w:val="24"/>
        </w:rPr>
        <w:t>或者品质下降，甲方有权要求降价、换货、拒收部分或整批货物，由此产生的费用和损失，均由乙方承担。</w:t>
      </w:r>
    </w:p>
    <w:p w:rsidR="00DC02DB" w:rsidRDefault="008178A3">
      <w:pPr>
        <w:adjustRightInd w:val="0"/>
        <w:snapToGrid w:val="0"/>
        <w:spacing w:line="360" w:lineRule="auto"/>
        <w:ind w:firstLineChars="200" w:firstLine="448"/>
        <w:jc w:val="left"/>
        <w:rPr>
          <w:b/>
          <w:sz w:val="24"/>
          <w:szCs w:val="24"/>
        </w:rPr>
      </w:pPr>
      <w:r>
        <w:rPr>
          <w:b/>
          <w:color w:val="000000" w:themeColor="text1"/>
          <w:sz w:val="24"/>
          <w:szCs w:val="24"/>
        </w:rPr>
        <w:t xml:space="preserve">8. </w:t>
      </w:r>
      <w:r>
        <w:rPr>
          <w:b/>
          <w:sz w:val="24"/>
          <w:szCs w:val="24"/>
        </w:rPr>
        <w:t>质量标准和保证</w:t>
      </w:r>
    </w:p>
    <w:p w:rsidR="00DC02DB" w:rsidRDefault="008178A3" w:rsidP="00644253">
      <w:pPr>
        <w:pStyle w:val="a6"/>
        <w:adjustRightInd w:val="0"/>
        <w:snapToGrid w:val="0"/>
        <w:spacing w:line="360" w:lineRule="auto"/>
        <w:ind w:firstLineChars="200" w:firstLine="446"/>
        <w:jc w:val="left"/>
        <w:rPr>
          <w:rFonts w:ascii="Times New Roman" w:hAnsi="Times New Roman"/>
          <w:b/>
          <w:sz w:val="24"/>
          <w:szCs w:val="24"/>
        </w:rPr>
      </w:pPr>
      <w:r>
        <w:rPr>
          <w:rFonts w:ascii="Times New Roman" w:hAnsi="Times New Roman"/>
          <w:sz w:val="24"/>
          <w:szCs w:val="24"/>
        </w:rPr>
        <w:t xml:space="preserve">8.1 </w:t>
      </w:r>
      <w:r>
        <w:rPr>
          <w:rFonts w:ascii="Times New Roman" w:hAnsi="Times New Roman"/>
          <w:sz w:val="24"/>
          <w:szCs w:val="24"/>
        </w:rPr>
        <w:t>质量标准</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）本合同下提供的货物应符合合同</w:t>
      </w:r>
      <w:r>
        <w:rPr>
          <w:color w:val="000000"/>
          <w:sz w:val="24"/>
          <w:szCs w:val="24"/>
        </w:rPr>
        <w:t>约定的</w:t>
      </w:r>
      <w:r>
        <w:rPr>
          <w:sz w:val="24"/>
          <w:szCs w:val="24"/>
        </w:rPr>
        <w:t>品牌、规格型号、技术性能、配置、质量、数量等要求。质量要求不明确的，按照强制性国家标准履行；没有强制性国家标准的，按照推荐性国家标准履行；没有推荐性国家标准的，按照行业标准履行；没</w:t>
      </w:r>
      <w:r>
        <w:rPr>
          <w:sz w:val="24"/>
          <w:szCs w:val="24"/>
        </w:rPr>
        <w:lastRenderedPageBreak/>
        <w:t>有国家标准、行业标准的，按照通常标准或者符合合同目的的特定标准履行。</w:t>
      </w:r>
    </w:p>
    <w:p w:rsidR="00DC02DB" w:rsidRDefault="008178A3" w:rsidP="00644253">
      <w:pPr>
        <w:pStyle w:val="a6"/>
        <w:adjustRightInd w:val="0"/>
        <w:snapToGrid w:val="0"/>
        <w:spacing w:line="360" w:lineRule="auto"/>
        <w:ind w:firstLineChars="200" w:firstLine="446"/>
        <w:jc w:val="left"/>
        <w:rPr>
          <w:rFonts w:ascii="Times New Roman" w:hAnsi="Times New Roman"/>
          <w:sz w:val="24"/>
          <w:szCs w:val="24"/>
        </w:rPr>
      </w:pPr>
      <w:r>
        <w:rPr>
          <w:rFonts w:ascii="Times New Roman" w:hAnsi="Times New Roman"/>
          <w:sz w:val="24"/>
          <w:szCs w:val="24"/>
        </w:rPr>
        <w:t>（</w:t>
      </w:r>
      <w:r>
        <w:rPr>
          <w:rFonts w:ascii="Times New Roman" w:hAnsi="Times New Roman"/>
          <w:sz w:val="24"/>
          <w:szCs w:val="24"/>
        </w:rPr>
        <w:t>2</w:t>
      </w:r>
      <w:r>
        <w:rPr>
          <w:rFonts w:ascii="Times New Roman" w:hAnsi="Times New Roman"/>
          <w:sz w:val="24"/>
          <w:szCs w:val="24"/>
        </w:rPr>
        <w:t>）采用中华人民共和国法定计量单位。</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）乙方所提供的货物应符合国家有关安全、环保、卫生的规定。</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）乙方应向甲方提交所提供货物的技术文件，包括相应的中文技术文件，如：产品目录、图纸、操作手册、使用说明、维护手册或服务指南等。上述文件应</w:t>
      </w:r>
      <w:proofErr w:type="gramStart"/>
      <w:r>
        <w:rPr>
          <w:sz w:val="24"/>
          <w:szCs w:val="24"/>
        </w:rPr>
        <w:t>包装好随货物</w:t>
      </w:r>
      <w:proofErr w:type="gramEnd"/>
      <w:r>
        <w:rPr>
          <w:sz w:val="24"/>
          <w:szCs w:val="24"/>
        </w:rPr>
        <w:t>一同发运。</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8.2 </w:t>
      </w:r>
      <w:r>
        <w:rPr>
          <w:sz w:val="24"/>
          <w:szCs w:val="24"/>
        </w:rPr>
        <w:t>保证</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乙方应保证提供的货物完全符合合同规定的质量、规格和性能要求。乙方应保证货物在正确安装、正常使用和保养条件下，在其使用寿命期内具备合同约定的性能。存在质量保证期的，货物最终交付验收合格后在</w:t>
      </w:r>
      <w:r>
        <w:rPr>
          <w:b/>
          <w:sz w:val="24"/>
          <w:szCs w:val="24"/>
        </w:rPr>
        <w:t>【政府采购合同专用条款】</w:t>
      </w:r>
      <w:r>
        <w:rPr>
          <w:sz w:val="24"/>
          <w:szCs w:val="24"/>
        </w:rPr>
        <w:t>规定或乙方书面承诺（两者以较长的为准）的质量保证期内，</w:t>
      </w:r>
      <w:proofErr w:type="gramStart"/>
      <w:r>
        <w:rPr>
          <w:sz w:val="24"/>
          <w:szCs w:val="24"/>
        </w:rPr>
        <w:t>本</w:t>
      </w:r>
      <w:r>
        <w:rPr>
          <w:sz w:val="24"/>
          <w:szCs w:val="24"/>
        </w:rPr>
        <w:t>保证</w:t>
      </w:r>
      <w:proofErr w:type="gramEnd"/>
      <w:r>
        <w:rPr>
          <w:sz w:val="24"/>
          <w:szCs w:val="24"/>
        </w:rPr>
        <w:t>保持有效。</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）在质量保证期内所发现的缺陷，甲方应尽快以书面形式通知乙方。</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）乙方收到通知后，应在</w:t>
      </w:r>
      <w:r>
        <w:rPr>
          <w:b/>
          <w:sz w:val="24"/>
          <w:szCs w:val="24"/>
        </w:rPr>
        <w:t>【政府采购合同专用条款】</w:t>
      </w:r>
      <w:r>
        <w:rPr>
          <w:sz w:val="24"/>
          <w:szCs w:val="24"/>
        </w:rPr>
        <w:t>规定的响应时间内以合理的速度免费维修或更换有缺陷的货物或部件。</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）在质量保证期内，如果货物的质量或规格与合同不符，或证实货物是有缺陷的，包括潜在的缺陷或使用不符合要求的材料等，甲方可以根据本合同第</w:t>
      </w:r>
      <w:r>
        <w:rPr>
          <w:sz w:val="24"/>
          <w:szCs w:val="24"/>
        </w:rPr>
        <w:t>1</w:t>
      </w:r>
      <w:r>
        <w:rPr>
          <w:color w:val="000000" w:themeColor="text1"/>
          <w:sz w:val="24"/>
          <w:szCs w:val="24"/>
        </w:rPr>
        <w:t>5</w:t>
      </w:r>
      <w:r>
        <w:rPr>
          <w:sz w:val="24"/>
          <w:szCs w:val="24"/>
        </w:rPr>
        <w:t>.1</w:t>
      </w:r>
      <w:r>
        <w:rPr>
          <w:sz w:val="24"/>
          <w:szCs w:val="24"/>
        </w:rPr>
        <w:t>条规定以书面形式</w:t>
      </w:r>
      <w:r>
        <w:rPr>
          <w:color w:val="000000" w:themeColor="text1"/>
          <w:sz w:val="24"/>
          <w:szCs w:val="24"/>
        </w:rPr>
        <w:t>追究</w:t>
      </w:r>
      <w:r>
        <w:rPr>
          <w:sz w:val="24"/>
          <w:szCs w:val="24"/>
        </w:rPr>
        <w:t>乙方</w:t>
      </w:r>
      <w:r>
        <w:rPr>
          <w:color w:val="000000" w:themeColor="text1"/>
          <w:sz w:val="24"/>
          <w:szCs w:val="24"/>
        </w:rPr>
        <w:t>的违约责任</w:t>
      </w:r>
      <w:r>
        <w:rPr>
          <w:sz w:val="24"/>
          <w:szCs w:val="24"/>
        </w:rPr>
        <w:t>。</w:t>
      </w:r>
    </w:p>
    <w:p w:rsidR="00DC02DB" w:rsidRDefault="008178A3" w:rsidP="00644253">
      <w:pPr>
        <w:adjustRightInd w:val="0"/>
        <w:snapToGrid w:val="0"/>
        <w:spacing w:line="360" w:lineRule="auto"/>
        <w:ind w:firstLineChars="200" w:firstLine="446"/>
        <w:jc w:val="left"/>
        <w:rPr>
          <w:sz w:val="24"/>
          <w:szCs w:val="24"/>
        </w:rPr>
      </w:pPr>
      <w:r>
        <w:rPr>
          <w:sz w:val="24"/>
          <w:szCs w:val="24"/>
        </w:rPr>
        <w:t>（</w:t>
      </w:r>
      <w:r>
        <w:rPr>
          <w:sz w:val="24"/>
          <w:szCs w:val="24"/>
        </w:rPr>
        <w:t>5</w:t>
      </w:r>
      <w:r>
        <w:rPr>
          <w:sz w:val="24"/>
          <w:szCs w:val="24"/>
        </w:rPr>
        <w:t>）乙方在约定的时间内未能弥补缺陷，甲方可采取必要的补救措施，但其风险和费用将由乙方承担，甲方根据合同约定对乙方行使的其他权利不受影响。</w:t>
      </w:r>
    </w:p>
    <w:p w:rsidR="00DC02DB" w:rsidRDefault="008178A3">
      <w:pPr>
        <w:adjustRightInd w:val="0"/>
        <w:snapToGrid w:val="0"/>
        <w:spacing w:line="360" w:lineRule="auto"/>
        <w:ind w:firstLineChars="200" w:firstLine="448"/>
        <w:jc w:val="left"/>
        <w:rPr>
          <w:b/>
          <w:bCs/>
          <w:sz w:val="24"/>
          <w:szCs w:val="24"/>
        </w:rPr>
      </w:pPr>
      <w:r>
        <w:rPr>
          <w:b/>
          <w:bCs/>
          <w:color w:val="000000" w:themeColor="text1"/>
          <w:sz w:val="24"/>
          <w:szCs w:val="24"/>
        </w:rPr>
        <w:t>9</w:t>
      </w:r>
      <w:r>
        <w:rPr>
          <w:b/>
          <w:bCs/>
          <w:sz w:val="24"/>
          <w:szCs w:val="24"/>
        </w:rPr>
        <w:t>.</w:t>
      </w:r>
      <w:r>
        <w:rPr>
          <w:b/>
          <w:bCs/>
          <w:color w:val="000000" w:themeColor="text1"/>
          <w:sz w:val="24"/>
          <w:szCs w:val="24"/>
        </w:rPr>
        <w:t xml:space="preserve"> </w:t>
      </w:r>
      <w:r>
        <w:rPr>
          <w:b/>
          <w:bCs/>
          <w:sz w:val="24"/>
          <w:szCs w:val="24"/>
        </w:rPr>
        <w:t>权利瑕疵担保</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9.1 </w:t>
      </w:r>
      <w:r>
        <w:rPr>
          <w:color w:val="000000" w:themeColor="text1"/>
          <w:sz w:val="24"/>
          <w:szCs w:val="24"/>
        </w:rPr>
        <w:t>乙方保证对其出售的货物享有合法的权利。</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9.2 </w:t>
      </w:r>
      <w:r>
        <w:rPr>
          <w:sz w:val="24"/>
          <w:szCs w:val="24"/>
        </w:rPr>
        <w:t>乙方保证在交付的货物上不存在抵押权等担保物权。</w:t>
      </w:r>
    </w:p>
    <w:p w:rsidR="00DC02DB" w:rsidRDefault="008178A3" w:rsidP="00644253">
      <w:pPr>
        <w:autoSpaceDE w:val="0"/>
        <w:autoSpaceDN w:val="0"/>
        <w:adjustRightInd w:val="0"/>
        <w:snapToGrid w:val="0"/>
        <w:spacing w:line="360" w:lineRule="auto"/>
        <w:ind w:firstLineChars="200" w:firstLine="446"/>
        <w:jc w:val="left"/>
        <w:rPr>
          <w:color w:val="000000" w:themeColor="text1"/>
          <w:sz w:val="24"/>
          <w:szCs w:val="24"/>
        </w:rPr>
      </w:pPr>
      <w:r>
        <w:rPr>
          <w:color w:val="000000" w:themeColor="text1"/>
          <w:sz w:val="24"/>
          <w:szCs w:val="24"/>
        </w:rPr>
        <w:t xml:space="preserve">9.3 </w:t>
      </w:r>
      <w:r>
        <w:rPr>
          <w:color w:val="000000" w:themeColor="text1"/>
          <w:sz w:val="24"/>
          <w:szCs w:val="24"/>
        </w:rPr>
        <w:t>如甲方使用上述货物构成对第三人侵权的，则由乙方承担全部责任。</w:t>
      </w:r>
    </w:p>
    <w:p w:rsidR="00DC02DB" w:rsidRDefault="008178A3">
      <w:pPr>
        <w:autoSpaceDE w:val="0"/>
        <w:autoSpaceDN w:val="0"/>
        <w:adjustRightInd w:val="0"/>
        <w:snapToGrid w:val="0"/>
        <w:spacing w:line="360" w:lineRule="auto"/>
        <w:ind w:firstLineChars="200" w:firstLine="448"/>
        <w:jc w:val="left"/>
        <w:rPr>
          <w:b/>
          <w:bCs/>
          <w:color w:val="000000" w:themeColor="text1"/>
          <w:sz w:val="24"/>
          <w:szCs w:val="24"/>
        </w:rPr>
      </w:pPr>
      <w:r>
        <w:rPr>
          <w:b/>
          <w:bCs/>
          <w:color w:val="000000" w:themeColor="text1"/>
          <w:sz w:val="24"/>
          <w:szCs w:val="24"/>
        </w:rPr>
        <w:t xml:space="preserve">10. </w:t>
      </w:r>
      <w:r>
        <w:rPr>
          <w:b/>
          <w:bCs/>
          <w:color w:val="000000" w:themeColor="text1"/>
          <w:sz w:val="24"/>
          <w:szCs w:val="24"/>
        </w:rPr>
        <w:t>知识产权保护</w:t>
      </w:r>
    </w:p>
    <w:p w:rsidR="00DC02DB" w:rsidRDefault="008178A3" w:rsidP="00644253">
      <w:pPr>
        <w:autoSpaceDE w:val="0"/>
        <w:autoSpaceDN w:val="0"/>
        <w:adjustRightInd w:val="0"/>
        <w:snapToGrid w:val="0"/>
        <w:spacing w:line="360" w:lineRule="auto"/>
        <w:ind w:firstLineChars="200" w:firstLine="446"/>
        <w:jc w:val="left"/>
        <w:rPr>
          <w:sz w:val="24"/>
          <w:szCs w:val="24"/>
        </w:rPr>
      </w:pPr>
      <w:r>
        <w:rPr>
          <w:color w:val="000000" w:themeColor="text1"/>
          <w:sz w:val="24"/>
          <w:szCs w:val="24"/>
        </w:rPr>
        <w:t xml:space="preserve">10.1 </w:t>
      </w:r>
      <w:r>
        <w:rPr>
          <w:color w:val="000000" w:themeColor="text1"/>
          <w:sz w:val="24"/>
          <w:szCs w:val="24"/>
        </w:rPr>
        <w:t>乙方对其所销售的货物应当享有知识产权或经权利人合法授权，保证没有侵犯任</w:t>
      </w:r>
      <w:r>
        <w:rPr>
          <w:sz w:val="24"/>
          <w:szCs w:val="24"/>
        </w:rPr>
        <w:t>何第三人的知识产权等权利。</w:t>
      </w:r>
      <w:bookmarkStart w:id="9" w:name="_Hlk163047038"/>
      <w:r>
        <w:rPr>
          <w:sz w:val="24"/>
          <w:szCs w:val="24"/>
        </w:rPr>
        <w:t>因违反前述约定对第三人构成侵权的，应当由乙方向第三</w:t>
      </w:r>
      <w:r>
        <w:rPr>
          <w:sz w:val="24"/>
          <w:szCs w:val="24"/>
        </w:rPr>
        <w:t>人承担法律责任；甲方依法向第三人赔偿后，有权向乙方追偿。甲方有其他损失的，乙方应当赔偿</w:t>
      </w:r>
      <w:bookmarkEnd w:id="9"/>
      <w:r>
        <w:rPr>
          <w:sz w:val="24"/>
          <w:szCs w:val="24"/>
        </w:rPr>
        <w:t>。</w:t>
      </w:r>
    </w:p>
    <w:p w:rsidR="00DC02DB" w:rsidRDefault="008178A3">
      <w:pPr>
        <w:autoSpaceDE w:val="0"/>
        <w:autoSpaceDN w:val="0"/>
        <w:adjustRightInd w:val="0"/>
        <w:snapToGrid w:val="0"/>
        <w:spacing w:line="360" w:lineRule="auto"/>
        <w:ind w:firstLineChars="200" w:firstLine="448"/>
        <w:jc w:val="left"/>
        <w:rPr>
          <w:b/>
          <w:bCs/>
          <w:sz w:val="24"/>
          <w:szCs w:val="24"/>
        </w:rPr>
      </w:pPr>
      <w:r>
        <w:rPr>
          <w:b/>
          <w:bCs/>
          <w:sz w:val="24"/>
          <w:szCs w:val="24"/>
        </w:rPr>
        <w:t xml:space="preserve">11. </w:t>
      </w:r>
      <w:r>
        <w:rPr>
          <w:b/>
          <w:bCs/>
          <w:sz w:val="24"/>
          <w:szCs w:val="24"/>
        </w:rPr>
        <w:t>保密义务</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11.1 </w:t>
      </w:r>
      <w:r>
        <w:rPr>
          <w:sz w:val="24"/>
          <w:szCs w:val="24"/>
        </w:rPr>
        <w:t>甲、乙双方对采购和合同履行过程中所获悉的国家秘密、工作秘密、商业秘</w:t>
      </w:r>
      <w:r>
        <w:rPr>
          <w:sz w:val="24"/>
          <w:szCs w:val="24"/>
        </w:rPr>
        <w:lastRenderedPageBreak/>
        <w:t>密或者其他应当保密的信息，均有保密义务且不受合同有效期所限，直至该信息成为公开信息。泄露、不正当地使用国家秘密、工作秘密、商业秘密或者其他应当保密的信息，应当承担相应责任。其他应当保密的信息由双方在</w:t>
      </w:r>
      <w:r>
        <w:rPr>
          <w:b/>
          <w:bCs/>
          <w:sz w:val="24"/>
          <w:szCs w:val="24"/>
        </w:rPr>
        <w:t>【政府采购合同专用条款】</w:t>
      </w:r>
      <w:r>
        <w:rPr>
          <w:sz w:val="24"/>
          <w:szCs w:val="24"/>
        </w:rPr>
        <w:t>中约定。</w:t>
      </w:r>
    </w:p>
    <w:p w:rsidR="00DC02DB" w:rsidRDefault="008178A3">
      <w:pPr>
        <w:autoSpaceDE w:val="0"/>
        <w:autoSpaceDN w:val="0"/>
        <w:adjustRightInd w:val="0"/>
        <w:snapToGrid w:val="0"/>
        <w:spacing w:line="360" w:lineRule="auto"/>
        <w:ind w:firstLineChars="200" w:firstLine="448"/>
        <w:jc w:val="left"/>
        <w:rPr>
          <w:b/>
          <w:bCs/>
          <w:sz w:val="24"/>
          <w:szCs w:val="24"/>
        </w:rPr>
      </w:pPr>
      <w:r>
        <w:rPr>
          <w:b/>
          <w:bCs/>
          <w:sz w:val="24"/>
          <w:szCs w:val="24"/>
        </w:rPr>
        <w:t xml:space="preserve">12. </w:t>
      </w:r>
      <w:r>
        <w:rPr>
          <w:b/>
          <w:bCs/>
          <w:sz w:val="24"/>
          <w:szCs w:val="24"/>
        </w:rPr>
        <w:t>合同价款支付</w:t>
      </w:r>
    </w:p>
    <w:p w:rsidR="00DC02DB" w:rsidRDefault="008178A3" w:rsidP="00644253">
      <w:pPr>
        <w:adjustRightInd w:val="0"/>
        <w:snapToGrid w:val="0"/>
        <w:spacing w:line="360" w:lineRule="auto"/>
        <w:ind w:firstLineChars="200" w:firstLine="446"/>
        <w:jc w:val="left"/>
        <w:rPr>
          <w:sz w:val="24"/>
          <w:szCs w:val="24"/>
        </w:rPr>
      </w:pPr>
      <w:r>
        <w:rPr>
          <w:sz w:val="24"/>
          <w:szCs w:val="24"/>
        </w:rPr>
        <w:t xml:space="preserve">12.1 </w:t>
      </w:r>
      <w:r>
        <w:rPr>
          <w:sz w:val="24"/>
          <w:szCs w:val="24"/>
        </w:rPr>
        <w:t>合同价款支付按照国库集中支付制度及财政管理相关规定执行。</w:t>
      </w:r>
    </w:p>
    <w:p w:rsidR="00DC02DB" w:rsidRDefault="008178A3" w:rsidP="00644253">
      <w:pPr>
        <w:pStyle w:val="2"/>
        <w:adjustRightInd w:val="0"/>
        <w:snapToGrid w:val="0"/>
        <w:spacing w:before="0" w:after="0" w:line="360" w:lineRule="auto"/>
        <w:ind w:firstLineChars="200" w:firstLine="446"/>
        <w:rPr>
          <w:rFonts w:ascii="Times New Roman" w:hAnsi="Times New Roman" w:cs="Times New Roman"/>
          <w:sz w:val="24"/>
          <w:szCs w:val="24"/>
        </w:rPr>
      </w:pPr>
      <w:r>
        <w:rPr>
          <w:rFonts w:ascii="Times New Roman" w:hAnsi="Times New Roman" w:cs="Times New Roman"/>
          <w:b w:val="0"/>
          <w:bCs w:val="0"/>
          <w:sz w:val="24"/>
          <w:szCs w:val="24"/>
        </w:rPr>
        <w:t xml:space="preserve">12.2 </w:t>
      </w:r>
      <w:r>
        <w:rPr>
          <w:rFonts w:ascii="Times New Roman" w:hAnsi="Times New Roman" w:cs="Times New Roman"/>
          <w:b w:val="0"/>
          <w:bCs w:val="0"/>
          <w:sz w:val="24"/>
          <w:szCs w:val="24"/>
        </w:rPr>
        <w:t>对于满足合同约定支付条件的，甲方原则上应当自收到发票后</w:t>
      </w:r>
      <w:r>
        <w:rPr>
          <w:rFonts w:ascii="Times New Roman" w:hAnsi="Times New Roman" w:cs="Times New Roman"/>
          <w:b w:val="0"/>
          <w:bCs w:val="0"/>
          <w:sz w:val="24"/>
          <w:szCs w:val="24"/>
        </w:rPr>
        <w:t>10</w:t>
      </w:r>
      <w:r>
        <w:rPr>
          <w:rFonts w:ascii="Times New Roman" w:hAnsi="Times New Roman" w:cs="Times New Roman"/>
          <w:b w:val="0"/>
          <w:bCs w:val="0"/>
          <w:sz w:val="24"/>
          <w:szCs w:val="24"/>
        </w:rPr>
        <w:t>个工作日内将资金支付到合同约定的乙方账户，不得以机构变动、人员更替、政策调整等为由迟延付款，不得将采购文件和合同中未规定的义务作为向乙方付款的条件。具体合同价款支付时间在【</w:t>
      </w:r>
      <w:r>
        <w:rPr>
          <w:rFonts w:ascii="Times New Roman" w:hAnsi="Times New Roman" w:cs="Times New Roman"/>
          <w:sz w:val="24"/>
          <w:szCs w:val="24"/>
        </w:rPr>
        <w:t>政府采购合同专用条款</w:t>
      </w:r>
      <w:r>
        <w:rPr>
          <w:rFonts w:ascii="Times New Roman" w:hAnsi="Times New Roman" w:cs="Times New Roman"/>
          <w:b w:val="0"/>
          <w:bCs w:val="0"/>
          <w:sz w:val="24"/>
          <w:szCs w:val="24"/>
        </w:rPr>
        <w:t>】中约定。</w:t>
      </w:r>
    </w:p>
    <w:p w:rsidR="00DC02DB" w:rsidRDefault="008178A3">
      <w:pPr>
        <w:pStyle w:val="a4"/>
        <w:adjustRightInd w:val="0"/>
        <w:snapToGrid w:val="0"/>
        <w:spacing w:after="0" w:line="360" w:lineRule="auto"/>
        <w:ind w:firstLineChars="200" w:firstLine="448"/>
        <w:rPr>
          <w:b/>
          <w:bCs/>
          <w:sz w:val="24"/>
          <w:szCs w:val="24"/>
        </w:rPr>
      </w:pPr>
      <w:r>
        <w:rPr>
          <w:b/>
          <w:bCs/>
          <w:sz w:val="24"/>
          <w:szCs w:val="24"/>
        </w:rPr>
        <w:t xml:space="preserve">13. </w:t>
      </w:r>
      <w:r>
        <w:rPr>
          <w:b/>
          <w:bCs/>
          <w:sz w:val="24"/>
          <w:szCs w:val="24"/>
        </w:rPr>
        <w:t>履约保证金</w:t>
      </w:r>
    </w:p>
    <w:p w:rsidR="00DC02DB" w:rsidRDefault="008178A3" w:rsidP="00644253">
      <w:pPr>
        <w:adjustRightInd w:val="0"/>
        <w:snapToGrid w:val="0"/>
        <w:spacing w:line="360" w:lineRule="auto"/>
        <w:ind w:firstLineChars="200" w:firstLine="446"/>
        <w:jc w:val="left"/>
        <w:rPr>
          <w:sz w:val="24"/>
          <w:szCs w:val="24"/>
        </w:rPr>
      </w:pPr>
      <w:r>
        <w:rPr>
          <w:sz w:val="24"/>
          <w:szCs w:val="24"/>
        </w:rPr>
        <w:t xml:space="preserve">13.1 </w:t>
      </w:r>
      <w:r>
        <w:rPr>
          <w:sz w:val="24"/>
          <w:szCs w:val="24"/>
        </w:rPr>
        <w:t>乙方应当以支票、汇票、本票或者金融机构、担保机构出具的保函等非现金形式提交。</w:t>
      </w:r>
    </w:p>
    <w:p w:rsidR="00DC02DB" w:rsidRDefault="008178A3" w:rsidP="00644253">
      <w:pPr>
        <w:adjustRightInd w:val="0"/>
        <w:snapToGrid w:val="0"/>
        <w:spacing w:line="360" w:lineRule="auto"/>
        <w:ind w:firstLineChars="200" w:firstLine="446"/>
        <w:jc w:val="left"/>
        <w:rPr>
          <w:sz w:val="24"/>
          <w:szCs w:val="24"/>
        </w:rPr>
      </w:pPr>
      <w:r>
        <w:rPr>
          <w:sz w:val="24"/>
          <w:szCs w:val="24"/>
        </w:rPr>
        <w:t xml:space="preserve">13.2 </w:t>
      </w:r>
      <w:r>
        <w:rPr>
          <w:sz w:val="24"/>
          <w:szCs w:val="24"/>
        </w:rPr>
        <w:t>如果乙方出现</w:t>
      </w:r>
      <w:r>
        <w:rPr>
          <w:b/>
          <w:bCs/>
          <w:sz w:val="24"/>
          <w:szCs w:val="24"/>
        </w:rPr>
        <w:t>【政府采购合同专用条款】</w:t>
      </w:r>
      <w:r>
        <w:rPr>
          <w:sz w:val="24"/>
          <w:szCs w:val="24"/>
        </w:rPr>
        <w:t>约定情形的，履约保证金不予退还；如果乙方未能按合同约定全面履行义务，甲方有权从履约保证金中取得补偿或赔偿，且不影响甲方要求乙方承担合同约定的超过履约保证金的违约责任的权利。</w:t>
      </w:r>
    </w:p>
    <w:p w:rsidR="00DC02DB" w:rsidRDefault="008178A3" w:rsidP="00644253">
      <w:pPr>
        <w:adjustRightInd w:val="0"/>
        <w:snapToGrid w:val="0"/>
        <w:spacing w:line="360" w:lineRule="auto"/>
        <w:ind w:firstLineChars="200" w:firstLine="446"/>
        <w:rPr>
          <w:sz w:val="24"/>
          <w:szCs w:val="24"/>
        </w:rPr>
      </w:pPr>
      <w:r>
        <w:rPr>
          <w:sz w:val="24"/>
          <w:szCs w:val="24"/>
        </w:rPr>
        <w:t xml:space="preserve">13.3 </w:t>
      </w:r>
      <w:r>
        <w:rPr>
          <w:sz w:val="24"/>
          <w:szCs w:val="24"/>
        </w:rPr>
        <w:t>甲方在项目通过验收后按照</w:t>
      </w:r>
      <w:r>
        <w:rPr>
          <w:b/>
          <w:sz w:val="24"/>
          <w:szCs w:val="24"/>
        </w:rPr>
        <w:t>【政府采购合同专用条款】</w:t>
      </w:r>
      <w:r>
        <w:rPr>
          <w:sz w:val="24"/>
          <w:szCs w:val="24"/>
        </w:rPr>
        <w:t>规定的时间内将履约保证金退还乙方；逾期退还的，乙方可要求甲方支付违约金，违约金按照</w:t>
      </w:r>
      <w:r>
        <w:rPr>
          <w:b/>
          <w:sz w:val="24"/>
          <w:szCs w:val="24"/>
        </w:rPr>
        <w:t>【政府采购合同专用条款】</w:t>
      </w:r>
      <w:r>
        <w:rPr>
          <w:sz w:val="24"/>
          <w:szCs w:val="24"/>
        </w:rPr>
        <w:t>规定支付。</w:t>
      </w:r>
    </w:p>
    <w:p w:rsidR="00DC02DB" w:rsidRDefault="008178A3">
      <w:pPr>
        <w:autoSpaceDE w:val="0"/>
        <w:autoSpaceDN w:val="0"/>
        <w:adjustRightInd w:val="0"/>
        <w:snapToGrid w:val="0"/>
        <w:spacing w:line="360" w:lineRule="auto"/>
        <w:ind w:firstLineChars="200" w:firstLine="448"/>
        <w:jc w:val="left"/>
        <w:rPr>
          <w:b/>
          <w:sz w:val="24"/>
          <w:szCs w:val="24"/>
        </w:rPr>
      </w:pPr>
      <w:r>
        <w:rPr>
          <w:b/>
          <w:bCs/>
          <w:sz w:val="24"/>
          <w:szCs w:val="24"/>
        </w:rPr>
        <w:t xml:space="preserve">14. </w:t>
      </w:r>
      <w:r>
        <w:rPr>
          <w:b/>
          <w:sz w:val="24"/>
          <w:szCs w:val="24"/>
        </w:rPr>
        <w:t>售后服务</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14.1 </w:t>
      </w:r>
      <w:proofErr w:type="gramStart"/>
      <w:r>
        <w:rPr>
          <w:sz w:val="24"/>
          <w:szCs w:val="24"/>
        </w:rPr>
        <w:t>除项目</w:t>
      </w:r>
      <w:proofErr w:type="gramEnd"/>
      <w:r>
        <w:rPr>
          <w:sz w:val="24"/>
          <w:szCs w:val="24"/>
        </w:rPr>
        <w:t>不涉及或采购活动中明确约定无须承担外，乙方还应提供下列服务：</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）货物的现场移动、安装、调试、启动监督及技术支持；</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）提供</w:t>
      </w:r>
      <w:r>
        <w:rPr>
          <w:sz w:val="24"/>
          <w:szCs w:val="24"/>
        </w:rPr>
        <w:t>货物组装和维修所需的专用工具和辅助材料；</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3</w:t>
      </w:r>
      <w:r>
        <w:rPr>
          <w:sz w:val="24"/>
          <w:szCs w:val="24"/>
        </w:rPr>
        <w:t>）在</w:t>
      </w:r>
      <w:r>
        <w:rPr>
          <w:b/>
          <w:bCs/>
          <w:sz w:val="24"/>
          <w:szCs w:val="24"/>
        </w:rPr>
        <w:t>【政府采购合同专用条款】</w:t>
      </w:r>
      <w:r>
        <w:rPr>
          <w:sz w:val="24"/>
          <w:szCs w:val="24"/>
        </w:rPr>
        <w:t>约定的期限内对所有的货物实施运行监督、维修，但前提条件是该服务并不能免除乙方在质量保证期内所承担的义务；</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）在制造商所在地或指定现场就货物的安装、启动、运营、维护、废弃处置等对甲方操作人员进行培训；</w:t>
      </w:r>
    </w:p>
    <w:p w:rsidR="00DC02DB" w:rsidRDefault="008178A3">
      <w:pPr>
        <w:pStyle w:val="AONormal"/>
        <w:snapToGrid w:val="0"/>
        <w:spacing w:line="360" w:lineRule="auto"/>
        <w:ind w:firstLine="446"/>
        <w:rPr>
          <w:rFonts w:ascii="Times New Roman" w:eastAsia="宋体" w:hAnsi="Times New Roman" w:cs="Times New Roman"/>
          <w:sz w:val="24"/>
          <w:szCs w:val="24"/>
        </w:rPr>
      </w:pPr>
      <w:r>
        <w:rPr>
          <w:rFonts w:ascii="Times New Roman" w:eastAsia="宋体" w:hAnsi="Times New Roman" w:cs="Times New Roman"/>
          <w:sz w:val="24"/>
          <w:szCs w:val="24"/>
        </w:rPr>
        <w:t>（</w:t>
      </w:r>
      <w:r>
        <w:rPr>
          <w:rFonts w:ascii="Times New Roman" w:eastAsia="宋体" w:hAnsi="Times New Roman" w:cs="Times New Roman"/>
          <w:sz w:val="24"/>
          <w:szCs w:val="24"/>
        </w:rPr>
        <w:t>5</w:t>
      </w:r>
      <w:r>
        <w:rPr>
          <w:rFonts w:ascii="Times New Roman" w:eastAsia="宋体" w:hAnsi="Times New Roman" w:cs="Times New Roman"/>
          <w:sz w:val="24"/>
          <w:szCs w:val="24"/>
        </w:rPr>
        <w:t>）依照法律、行政法规的规定或者按照</w:t>
      </w:r>
      <w:r>
        <w:rPr>
          <w:rFonts w:ascii="Times New Roman" w:eastAsia="宋体" w:hAnsi="Times New Roman" w:cs="Times New Roman"/>
          <w:b/>
          <w:bCs/>
          <w:sz w:val="24"/>
          <w:szCs w:val="24"/>
        </w:rPr>
        <w:t>【政府采购合同专用条款】</w:t>
      </w:r>
      <w:r>
        <w:rPr>
          <w:rFonts w:ascii="Times New Roman" w:eastAsia="宋体" w:hAnsi="Times New Roman" w:cs="Times New Roman"/>
          <w:sz w:val="24"/>
          <w:szCs w:val="24"/>
        </w:rPr>
        <w:t>约定，货物在有效使用年限届满后应予回收的，乙方负有自行或者委托第三人对货物予以回收的义务；</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lastRenderedPageBreak/>
        <w:t>（</w:t>
      </w:r>
      <w:r>
        <w:rPr>
          <w:sz w:val="24"/>
          <w:szCs w:val="24"/>
        </w:rPr>
        <w:t>6</w:t>
      </w:r>
      <w:r>
        <w:rPr>
          <w:sz w:val="24"/>
          <w:szCs w:val="24"/>
        </w:rPr>
        <w:t>）</w:t>
      </w:r>
      <w:r>
        <w:rPr>
          <w:b/>
          <w:sz w:val="24"/>
          <w:szCs w:val="24"/>
        </w:rPr>
        <w:t>【政府采购合同专用条款】</w:t>
      </w:r>
      <w:r>
        <w:rPr>
          <w:sz w:val="24"/>
          <w:szCs w:val="24"/>
        </w:rPr>
        <w:t>规定由乙方提供的其他服务。</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14.2 </w:t>
      </w:r>
      <w:r>
        <w:rPr>
          <w:sz w:val="24"/>
          <w:szCs w:val="24"/>
        </w:rPr>
        <w:t>乙方提供的售</w:t>
      </w:r>
      <w:r>
        <w:rPr>
          <w:sz w:val="24"/>
          <w:szCs w:val="24"/>
        </w:rPr>
        <w:t>后服务的费用已包含在合同价款中，甲方不再另行支付。</w:t>
      </w:r>
    </w:p>
    <w:p w:rsidR="00DC02DB" w:rsidRDefault="008178A3">
      <w:pPr>
        <w:adjustRightInd w:val="0"/>
        <w:snapToGrid w:val="0"/>
        <w:spacing w:line="360" w:lineRule="auto"/>
        <w:ind w:firstLineChars="200" w:firstLine="448"/>
        <w:jc w:val="left"/>
        <w:rPr>
          <w:b/>
          <w:bCs/>
          <w:sz w:val="24"/>
          <w:szCs w:val="24"/>
        </w:rPr>
      </w:pPr>
      <w:r>
        <w:rPr>
          <w:b/>
          <w:bCs/>
          <w:sz w:val="24"/>
          <w:szCs w:val="24"/>
        </w:rPr>
        <w:t xml:space="preserve">15. </w:t>
      </w:r>
      <w:r>
        <w:rPr>
          <w:b/>
          <w:bCs/>
          <w:sz w:val="24"/>
          <w:szCs w:val="24"/>
        </w:rPr>
        <w:t>违约责任</w:t>
      </w:r>
    </w:p>
    <w:p w:rsidR="00DC02DB" w:rsidRDefault="008178A3" w:rsidP="00644253">
      <w:pPr>
        <w:adjustRightInd w:val="0"/>
        <w:snapToGrid w:val="0"/>
        <w:spacing w:line="360" w:lineRule="auto"/>
        <w:ind w:firstLineChars="200" w:firstLine="446"/>
        <w:jc w:val="left"/>
        <w:rPr>
          <w:bCs/>
          <w:sz w:val="24"/>
          <w:szCs w:val="24"/>
        </w:rPr>
      </w:pPr>
      <w:r>
        <w:rPr>
          <w:bCs/>
          <w:sz w:val="24"/>
          <w:szCs w:val="24"/>
        </w:rPr>
        <w:t>15.1</w:t>
      </w:r>
      <w:r>
        <w:rPr>
          <w:bCs/>
          <w:sz w:val="24"/>
          <w:szCs w:val="24"/>
        </w:rPr>
        <w:t>质量瑕疵的违约责任</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乙方提供的产品不符合合同约定的质量标准或存在产品质量缺陷，甲方有权要求乙方根据</w:t>
      </w:r>
      <w:r>
        <w:rPr>
          <w:b/>
          <w:sz w:val="24"/>
          <w:szCs w:val="24"/>
        </w:rPr>
        <w:t>【政府采购合同专用条款】</w:t>
      </w:r>
      <w:r>
        <w:rPr>
          <w:bCs/>
          <w:sz w:val="24"/>
          <w:szCs w:val="24"/>
        </w:rPr>
        <w:t>要求</w:t>
      </w:r>
      <w:r>
        <w:rPr>
          <w:sz w:val="24"/>
          <w:szCs w:val="24"/>
        </w:rPr>
        <w:t>及时修理、重作、更换，并承担由此给甲方造成的损失。</w:t>
      </w:r>
    </w:p>
    <w:p w:rsidR="00DC02DB" w:rsidRDefault="008178A3" w:rsidP="00644253">
      <w:pPr>
        <w:autoSpaceDE w:val="0"/>
        <w:autoSpaceDN w:val="0"/>
        <w:adjustRightInd w:val="0"/>
        <w:snapToGrid w:val="0"/>
        <w:spacing w:line="360" w:lineRule="auto"/>
        <w:ind w:firstLineChars="200" w:firstLine="446"/>
        <w:jc w:val="left"/>
        <w:rPr>
          <w:bCs/>
          <w:sz w:val="24"/>
          <w:szCs w:val="24"/>
        </w:rPr>
      </w:pPr>
      <w:r>
        <w:rPr>
          <w:bCs/>
          <w:sz w:val="24"/>
          <w:szCs w:val="24"/>
        </w:rPr>
        <w:t xml:space="preserve">15.2 </w:t>
      </w:r>
      <w:r>
        <w:rPr>
          <w:bCs/>
          <w:sz w:val="24"/>
          <w:szCs w:val="24"/>
        </w:rPr>
        <w:t>迟延交货的违约责任</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乙方应按照本合同规定的时间、地点交货和提供相关服务。在履行合同过程中，如果乙方遇到可能影响按时交货和提供服务的情形时，应及时以书面形式将迟延的事实、可能迟延的期限和理由通知甲方。甲方在收到乙方通知后，应尽快对情况进行评价，并确定是否同意延长交货时间或延期提供服务。</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）如果乙方没有按照合同规定的时间交货和提供相关服务，甲方有权从货款中扣除误期赔偿费而不影响合同项下的其他补救方法，赔偿费按</w:t>
      </w:r>
      <w:r>
        <w:rPr>
          <w:b/>
          <w:sz w:val="24"/>
          <w:szCs w:val="24"/>
        </w:rPr>
        <w:t>【政府采购合同专用条款】</w:t>
      </w:r>
      <w:r>
        <w:rPr>
          <w:sz w:val="24"/>
          <w:szCs w:val="24"/>
        </w:rPr>
        <w:t>规定执行。如果涉及公共利益，且赔偿金额无法弥补公共利益损失，甲方可要求继续履行或者采取其他</w:t>
      </w:r>
      <w:r>
        <w:rPr>
          <w:sz w:val="24"/>
          <w:szCs w:val="24"/>
        </w:rPr>
        <w:t>补救措施。</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15.3 </w:t>
      </w:r>
      <w:r>
        <w:rPr>
          <w:sz w:val="24"/>
          <w:szCs w:val="24"/>
        </w:rPr>
        <w:t>迟延支付的违约责任</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甲方存在迟延支付乙方合同款项的，应当承担</w:t>
      </w:r>
      <w:r>
        <w:rPr>
          <w:b/>
          <w:bCs/>
          <w:sz w:val="24"/>
          <w:szCs w:val="24"/>
        </w:rPr>
        <w:t>【政府采购合同专用条款】</w:t>
      </w:r>
      <w:r>
        <w:rPr>
          <w:sz w:val="24"/>
          <w:szCs w:val="24"/>
        </w:rPr>
        <w:t>规定的逾期付款利息。</w:t>
      </w:r>
    </w:p>
    <w:p w:rsidR="00DC02DB" w:rsidRDefault="008178A3" w:rsidP="00644253">
      <w:pPr>
        <w:adjustRightInd w:val="0"/>
        <w:snapToGrid w:val="0"/>
        <w:spacing w:line="360" w:lineRule="auto"/>
        <w:ind w:firstLineChars="200" w:firstLine="446"/>
        <w:jc w:val="left"/>
        <w:rPr>
          <w:sz w:val="24"/>
          <w:szCs w:val="24"/>
        </w:rPr>
      </w:pPr>
      <w:r>
        <w:rPr>
          <w:bCs/>
          <w:sz w:val="24"/>
          <w:szCs w:val="24"/>
        </w:rPr>
        <w:t>15.4</w:t>
      </w:r>
      <w:r>
        <w:rPr>
          <w:bCs/>
          <w:sz w:val="24"/>
          <w:szCs w:val="24"/>
        </w:rPr>
        <w:t>其他违约责任根据项目实际需要按</w:t>
      </w:r>
      <w:r>
        <w:rPr>
          <w:b/>
          <w:bCs/>
          <w:sz w:val="24"/>
          <w:szCs w:val="24"/>
        </w:rPr>
        <w:t>【政府采购合同专用条款】</w:t>
      </w:r>
      <w:r>
        <w:rPr>
          <w:sz w:val="24"/>
          <w:szCs w:val="24"/>
        </w:rPr>
        <w:t>规定执行。</w:t>
      </w:r>
    </w:p>
    <w:p w:rsidR="00DC02DB" w:rsidRDefault="008178A3">
      <w:pPr>
        <w:numPr>
          <w:ilvl w:val="0"/>
          <w:numId w:val="6"/>
        </w:numPr>
        <w:autoSpaceDE w:val="0"/>
        <w:autoSpaceDN w:val="0"/>
        <w:adjustRightInd w:val="0"/>
        <w:snapToGrid w:val="0"/>
        <w:spacing w:line="360" w:lineRule="auto"/>
        <w:ind w:firstLineChars="200" w:firstLine="448"/>
        <w:jc w:val="left"/>
        <w:rPr>
          <w:b/>
          <w:sz w:val="24"/>
          <w:szCs w:val="24"/>
        </w:rPr>
      </w:pPr>
      <w:r>
        <w:rPr>
          <w:b/>
          <w:sz w:val="24"/>
          <w:szCs w:val="24"/>
        </w:rPr>
        <w:t>合同变更、中止与终止</w:t>
      </w:r>
    </w:p>
    <w:p w:rsidR="00DC02DB" w:rsidRDefault="008178A3" w:rsidP="00644253">
      <w:pPr>
        <w:adjustRightInd w:val="0"/>
        <w:snapToGrid w:val="0"/>
        <w:spacing w:line="360" w:lineRule="auto"/>
        <w:ind w:firstLineChars="200" w:firstLine="446"/>
        <w:jc w:val="left"/>
        <w:rPr>
          <w:sz w:val="24"/>
          <w:szCs w:val="24"/>
        </w:rPr>
      </w:pPr>
      <w:r>
        <w:rPr>
          <w:sz w:val="24"/>
          <w:szCs w:val="24"/>
        </w:rPr>
        <w:t xml:space="preserve">    16.1</w:t>
      </w:r>
      <w:r>
        <w:rPr>
          <w:sz w:val="24"/>
          <w:szCs w:val="24"/>
        </w:rPr>
        <w:t>合同的变更</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政府采购合同履行中，在不改变合同其他条款的前提下，甲方可以在合同价款</w:t>
      </w:r>
      <w:r>
        <w:rPr>
          <w:sz w:val="24"/>
          <w:szCs w:val="24"/>
        </w:rPr>
        <w:t>10%</w:t>
      </w:r>
      <w:r>
        <w:rPr>
          <w:sz w:val="24"/>
          <w:szCs w:val="24"/>
        </w:rPr>
        <w:t>的范围内追加与合同标的相同的货物，并就此与乙方协商一致后签订补充协议。</w:t>
      </w:r>
    </w:p>
    <w:p w:rsidR="00DC02DB" w:rsidRDefault="008178A3" w:rsidP="00644253">
      <w:pPr>
        <w:adjustRightInd w:val="0"/>
        <w:snapToGrid w:val="0"/>
        <w:spacing w:line="360" w:lineRule="auto"/>
        <w:ind w:firstLineChars="200" w:firstLine="446"/>
        <w:jc w:val="left"/>
        <w:rPr>
          <w:sz w:val="24"/>
          <w:szCs w:val="24"/>
        </w:rPr>
      </w:pPr>
      <w:r>
        <w:rPr>
          <w:sz w:val="24"/>
          <w:szCs w:val="24"/>
        </w:rPr>
        <w:t>16.2</w:t>
      </w:r>
      <w:r>
        <w:rPr>
          <w:sz w:val="24"/>
          <w:szCs w:val="24"/>
        </w:rPr>
        <w:t>合同的中止</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）合同履行过程中因供应商就采购文件、采购过程或结果提起投诉的，甲方认为有必要的，可以中止合同的履行。</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2</w:t>
      </w:r>
      <w:r>
        <w:rPr>
          <w:sz w:val="24"/>
          <w:szCs w:val="24"/>
        </w:rPr>
        <w:t>）合同履行过程中，如果乙方出现以下情形之一的：</w:t>
      </w:r>
      <w:r>
        <w:rPr>
          <w:sz w:val="24"/>
          <w:szCs w:val="24"/>
        </w:rPr>
        <w:t>1</w:t>
      </w:r>
      <w:r>
        <w:rPr>
          <w:sz w:val="24"/>
          <w:szCs w:val="24"/>
        </w:rPr>
        <w:t>．经营状况严重恶化；</w:t>
      </w:r>
      <w:r>
        <w:rPr>
          <w:sz w:val="24"/>
          <w:szCs w:val="24"/>
        </w:rPr>
        <w:t>2</w:t>
      </w:r>
      <w:r>
        <w:rPr>
          <w:sz w:val="24"/>
          <w:szCs w:val="24"/>
        </w:rPr>
        <w:t>．转移财产、抽逃资金，以逃避债务；</w:t>
      </w:r>
      <w:r>
        <w:rPr>
          <w:sz w:val="24"/>
          <w:szCs w:val="24"/>
        </w:rPr>
        <w:t>3</w:t>
      </w:r>
      <w:r>
        <w:rPr>
          <w:sz w:val="24"/>
          <w:szCs w:val="24"/>
        </w:rPr>
        <w:t>．丧失商业信誉；</w:t>
      </w:r>
      <w:r>
        <w:rPr>
          <w:sz w:val="24"/>
          <w:szCs w:val="24"/>
        </w:rPr>
        <w:t>4</w:t>
      </w:r>
      <w:r>
        <w:rPr>
          <w:sz w:val="24"/>
          <w:szCs w:val="24"/>
        </w:rPr>
        <w:t>．有丧失或者可能丧失履约能力的其他情形，乙方有义务及时告知甲方。甲方有权以书面形式通知乙方中止合同并</w:t>
      </w:r>
      <w:r>
        <w:rPr>
          <w:sz w:val="24"/>
          <w:szCs w:val="24"/>
        </w:rPr>
        <w:lastRenderedPageBreak/>
        <w:t>要求乙方在合理期限内消除相关情形或者提供适当担保。乙方提供适当担保的，合同继续履行；乙方在合理期限内未恢复履约能力且未提供适当担保的，视为拒绝继续履约，甲方有权解除合同并要求乙方</w:t>
      </w:r>
      <w:r>
        <w:rPr>
          <w:sz w:val="24"/>
          <w:szCs w:val="24"/>
        </w:rPr>
        <w:t>承担由此给甲方造成的损失。</w:t>
      </w:r>
    </w:p>
    <w:p w:rsidR="00DC02DB" w:rsidRDefault="008178A3">
      <w:pPr>
        <w:pStyle w:val="AONormal"/>
        <w:snapToGrid w:val="0"/>
        <w:spacing w:line="360" w:lineRule="auto"/>
        <w:ind w:firstLine="446"/>
        <w:jc w:val="both"/>
        <w:rPr>
          <w:rFonts w:ascii="Times New Roman" w:hAnsi="Times New Roman" w:cs="Times New Roman"/>
          <w:sz w:val="24"/>
          <w:szCs w:val="24"/>
        </w:rPr>
      </w:pPr>
      <w:r>
        <w:rPr>
          <w:rFonts w:ascii="Times New Roman" w:eastAsia="宋体" w:hAnsi="Times New Roman" w:cs="Times New Roman"/>
          <w:sz w:val="24"/>
          <w:szCs w:val="24"/>
        </w:rPr>
        <w:t>（</w:t>
      </w:r>
      <w:r>
        <w:rPr>
          <w:rFonts w:ascii="Times New Roman" w:eastAsia="宋体" w:hAnsi="Times New Roman" w:cs="Times New Roman"/>
          <w:sz w:val="24"/>
          <w:szCs w:val="24"/>
        </w:rPr>
        <w:t>3</w:t>
      </w:r>
      <w:r>
        <w:rPr>
          <w:rFonts w:ascii="Times New Roman" w:eastAsia="宋体" w:hAnsi="Times New Roman" w:cs="Times New Roman"/>
          <w:sz w:val="24"/>
          <w:szCs w:val="24"/>
        </w:rPr>
        <w:t>）乙方分立、合并或者变更住所的，应当及时以书面形式告知甲方。乙方没有及时告知甲方，致使合同履行发生困难的，甲方可以中止合同履行并要求乙方承担由此给甲方造成的损失。</w:t>
      </w:r>
    </w:p>
    <w:p w:rsidR="00DC02DB" w:rsidRDefault="008178A3" w:rsidP="00644253">
      <w:pPr>
        <w:adjustRightInd w:val="0"/>
        <w:snapToGrid w:val="0"/>
        <w:spacing w:line="360" w:lineRule="auto"/>
        <w:ind w:firstLineChars="200" w:firstLine="446"/>
        <w:jc w:val="left"/>
        <w:rPr>
          <w:sz w:val="24"/>
          <w:szCs w:val="24"/>
        </w:rPr>
      </w:pPr>
      <w:r>
        <w:rPr>
          <w:sz w:val="24"/>
          <w:szCs w:val="24"/>
        </w:rPr>
        <w:t>（</w:t>
      </w:r>
      <w:r>
        <w:rPr>
          <w:sz w:val="24"/>
          <w:szCs w:val="24"/>
        </w:rPr>
        <w:t>4</w:t>
      </w:r>
      <w:r>
        <w:rPr>
          <w:sz w:val="24"/>
          <w:szCs w:val="24"/>
        </w:rPr>
        <w:t>）甲方不得以行政区划调整、政府换届、机构或者职能调整以及相关责任人更替为由中止合同。</w:t>
      </w:r>
    </w:p>
    <w:p w:rsidR="00DC02DB" w:rsidRDefault="008178A3" w:rsidP="00644253">
      <w:pPr>
        <w:adjustRightInd w:val="0"/>
        <w:snapToGrid w:val="0"/>
        <w:spacing w:line="360" w:lineRule="auto"/>
        <w:ind w:firstLineChars="200" w:firstLine="446"/>
        <w:jc w:val="left"/>
        <w:rPr>
          <w:sz w:val="24"/>
          <w:szCs w:val="24"/>
        </w:rPr>
      </w:pPr>
      <w:r>
        <w:rPr>
          <w:sz w:val="24"/>
          <w:szCs w:val="24"/>
        </w:rPr>
        <w:t>16.3</w:t>
      </w:r>
      <w:r>
        <w:rPr>
          <w:sz w:val="24"/>
          <w:szCs w:val="24"/>
        </w:rPr>
        <w:t>合同的终止</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w:t>
      </w:r>
      <w:r>
        <w:rPr>
          <w:sz w:val="24"/>
          <w:szCs w:val="24"/>
        </w:rPr>
        <w:t>1</w:t>
      </w:r>
      <w:r>
        <w:rPr>
          <w:sz w:val="24"/>
          <w:szCs w:val="24"/>
        </w:rPr>
        <w:t>）合同因有效期限届满而终止；</w:t>
      </w:r>
    </w:p>
    <w:p w:rsidR="00DC02DB" w:rsidRDefault="008178A3" w:rsidP="00644253">
      <w:pPr>
        <w:adjustRightInd w:val="0"/>
        <w:snapToGrid w:val="0"/>
        <w:spacing w:line="360" w:lineRule="auto"/>
        <w:ind w:firstLineChars="200" w:firstLine="446"/>
        <w:rPr>
          <w:sz w:val="24"/>
          <w:szCs w:val="24"/>
        </w:rPr>
      </w:pPr>
      <w:r>
        <w:rPr>
          <w:sz w:val="24"/>
          <w:szCs w:val="24"/>
        </w:rPr>
        <w:t>（</w:t>
      </w:r>
      <w:r>
        <w:rPr>
          <w:sz w:val="24"/>
          <w:szCs w:val="24"/>
        </w:rPr>
        <w:t>2</w:t>
      </w:r>
      <w:r>
        <w:rPr>
          <w:sz w:val="24"/>
          <w:szCs w:val="24"/>
        </w:rPr>
        <w:t>）乙方未按合同约定履行，构成根本性违约的，甲方有权终止合同，并追究乙方的违约责任。</w:t>
      </w:r>
    </w:p>
    <w:p w:rsidR="00DC02DB" w:rsidRDefault="008178A3">
      <w:pPr>
        <w:pStyle w:val="AONormal"/>
        <w:snapToGrid w:val="0"/>
        <w:spacing w:line="360" w:lineRule="auto"/>
        <w:ind w:firstLine="446"/>
        <w:rPr>
          <w:rFonts w:ascii="Times New Roman" w:hAnsi="Times New Roman" w:cs="Times New Roman"/>
          <w:sz w:val="24"/>
          <w:szCs w:val="24"/>
        </w:rPr>
      </w:pPr>
      <w:r>
        <w:rPr>
          <w:rFonts w:ascii="Times New Roman" w:hAnsi="Times New Roman" w:cs="Times New Roman"/>
          <w:sz w:val="24"/>
          <w:szCs w:val="24"/>
        </w:rPr>
        <w:t xml:space="preserve">16.4 </w:t>
      </w:r>
      <w:r>
        <w:rPr>
          <w:rFonts w:ascii="Times New Roman" w:eastAsia="宋体" w:hAnsi="Times New Roman" w:cs="Times New Roman"/>
          <w:kern w:val="2"/>
          <w:sz w:val="24"/>
          <w:szCs w:val="24"/>
        </w:rPr>
        <w:t>涉及国家利益、社会公共利益的情形</w:t>
      </w:r>
    </w:p>
    <w:p w:rsidR="00DC02DB" w:rsidRDefault="008178A3">
      <w:pPr>
        <w:pStyle w:val="AONormal"/>
        <w:snapToGrid w:val="0"/>
        <w:spacing w:line="360" w:lineRule="auto"/>
        <w:ind w:firstLine="446"/>
        <w:jc w:val="both"/>
        <w:rPr>
          <w:rFonts w:ascii="Times New Roman" w:hAnsi="Times New Roman" w:cs="Times New Roman"/>
          <w:sz w:val="24"/>
          <w:szCs w:val="24"/>
        </w:rPr>
      </w:pPr>
      <w:r>
        <w:rPr>
          <w:rFonts w:ascii="Times New Roman" w:eastAsia="宋体" w:hAnsi="Times New Roman" w:cs="Times New Roman"/>
          <w:sz w:val="24"/>
          <w:szCs w:val="24"/>
        </w:rPr>
        <w:t>政府采购合同继续履行将损害国家利益和社会</w:t>
      </w:r>
      <w:r>
        <w:rPr>
          <w:rFonts w:ascii="Times New Roman" w:eastAsia="宋体" w:hAnsi="Times New Roman" w:cs="Times New Roman"/>
          <w:sz w:val="24"/>
          <w:szCs w:val="24"/>
        </w:rPr>
        <w:t>公共利益的，双方当事人应当变更、中止或者终止合同。有过错的一方应当承担赔偿责任，双方都有过错的，各自承担相应的责任。</w:t>
      </w:r>
    </w:p>
    <w:p w:rsidR="00DC02DB" w:rsidRDefault="008178A3">
      <w:pPr>
        <w:autoSpaceDE w:val="0"/>
        <w:autoSpaceDN w:val="0"/>
        <w:adjustRightInd w:val="0"/>
        <w:snapToGrid w:val="0"/>
        <w:spacing w:line="360" w:lineRule="auto"/>
        <w:ind w:firstLineChars="200" w:firstLine="448"/>
        <w:jc w:val="left"/>
        <w:rPr>
          <w:b/>
          <w:bCs/>
          <w:sz w:val="24"/>
          <w:szCs w:val="24"/>
        </w:rPr>
      </w:pPr>
      <w:r>
        <w:rPr>
          <w:b/>
          <w:bCs/>
          <w:sz w:val="24"/>
          <w:szCs w:val="24"/>
        </w:rPr>
        <w:t xml:space="preserve">17. </w:t>
      </w:r>
      <w:r>
        <w:rPr>
          <w:b/>
          <w:bCs/>
          <w:sz w:val="24"/>
          <w:szCs w:val="24"/>
        </w:rPr>
        <w:t>合同分包</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17.1 </w:t>
      </w:r>
      <w:r>
        <w:rPr>
          <w:sz w:val="24"/>
          <w:szCs w:val="24"/>
        </w:rPr>
        <w:t>乙方不得将合同转包给其他供应商。涉及合同分包的，乙方应根据采购文件和投标（响应）文件规定进行合同分包。</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17.2 </w:t>
      </w:r>
      <w:r>
        <w:rPr>
          <w:sz w:val="24"/>
          <w:szCs w:val="24"/>
        </w:rPr>
        <w:t>乙方执行政府采购政策向中小企业依法分包的，乙方应当按采购文件和投标（响应）文件签订分包意向协议，分包意向协议属于本合同组成部分。</w:t>
      </w:r>
    </w:p>
    <w:p w:rsidR="00DC02DB" w:rsidRDefault="008178A3">
      <w:pPr>
        <w:autoSpaceDE w:val="0"/>
        <w:autoSpaceDN w:val="0"/>
        <w:adjustRightInd w:val="0"/>
        <w:snapToGrid w:val="0"/>
        <w:spacing w:line="360" w:lineRule="auto"/>
        <w:ind w:firstLineChars="200" w:firstLine="448"/>
        <w:jc w:val="left"/>
        <w:rPr>
          <w:b/>
          <w:bCs/>
          <w:sz w:val="24"/>
          <w:szCs w:val="24"/>
        </w:rPr>
      </w:pPr>
      <w:r>
        <w:rPr>
          <w:b/>
          <w:bCs/>
          <w:sz w:val="24"/>
          <w:szCs w:val="24"/>
        </w:rPr>
        <w:t xml:space="preserve">18. </w:t>
      </w:r>
      <w:r>
        <w:rPr>
          <w:b/>
          <w:bCs/>
          <w:sz w:val="24"/>
          <w:szCs w:val="24"/>
        </w:rPr>
        <w:t>不可抗力</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18.1 </w:t>
      </w:r>
      <w:r>
        <w:rPr>
          <w:sz w:val="24"/>
          <w:szCs w:val="24"/>
        </w:rPr>
        <w:t>不可抗力是指合同双方不能预见、不能避免且不能克服的客观情况。</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18.2 </w:t>
      </w:r>
      <w:r>
        <w:rPr>
          <w:sz w:val="24"/>
          <w:szCs w:val="24"/>
        </w:rPr>
        <w:t>任何一方对由于不可抗力造成的部分或全部不能履行合同不承担违约责任。但迟延履行后发生不可抗力的，不能免除责任。</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18.3 </w:t>
      </w:r>
      <w:r>
        <w:rPr>
          <w:sz w:val="24"/>
          <w:szCs w:val="24"/>
        </w:rPr>
        <w:t>遇有不可抗力的一方，应及时将事件情况以书面形式告知另一方，并在事件发生后及时向另一方提交合同不能履行或部分不能履行或需要延期履行的详细报告，以及证明不可抗力发生及其持续时间的证据。</w:t>
      </w:r>
    </w:p>
    <w:p w:rsidR="00DC02DB" w:rsidRDefault="008178A3">
      <w:pPr>
        <w:autoSpaceDE w:val="0"/>
        <w:autoSpaceDN w:val="0"/>
        <w:adjustRightInd w:val="0"/>
        <w:snapToGrid w:val="0"/>
        <w:spacing w:line="360" w:lineRule="auto"/>
        <w:ind w:firstLineChars="200" w:firstLine="448"/>
        <w:jc w:val="left"/>
        <w:rPr>
          <w:b/>
          <w:bCs/>
          <w:sz w:val="24"/>
          <w:szCs w:val="24"/>
        </w:rPr>
      </w:pPr>
      <w:r>
        <w:rPr>
          <w:b/>
          <w:bCs/>
          <w:sz w:val="24"/>
          <w:szCs w:val="24"/>
        </w:rPr>
        <w:t xml:space="preserve">19. </w:t>
      </w:r>
      <w:r>
        <w:rPr>
          <w:b/>
          <w:bCs/>
          <w:sz w:val="24"/>
          <w:szCs w:val="24"/>
        </w:rPr>
        <w:t>解决争议的方法</w:t>
      </w:r>
    </w:p>
    <w:p w:rsidR="00DC02DB" w:rsidRDefault="008178A3">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lastRenderedPageBreak/>
        <w:t xml:space="preserve">19.1 </w:t>
      </w:r>
      <w:r>
        <w:rPr>
          <w:rFonts w:ascii="Times New Roman" w:eastAsia="宋体" w:hAnsi="Times New Roman" w:cs="Times New Roman"/>
          <w:sz w:val="24"/>
          <w:szCs w:val="24"/>
        </w:rPr>
        <w:t>因本合同及合同有关事项发生的争议，由甲乙双方友好协商解决。协商不成时，可以向有关组织申请调解。合同一方或双方不愿调解或调解不成的，可以通过仲裁或诉讼的方式解决争议。</w:t>
      </w:r>
    </w:p>
    <w:p w:rsidR="00DC02DB" w:rsidRDefault="008178A3">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19.2 </w:t>
      </w:r>
      <w:r>
        <w:rPr>
          <w:rFonts w:ascii="Times New Roman" w:eastAsia="宋体" w:hAnsi="Times New Roman" w:cs="Times New Roman"/>
          <w:sz w:val="24"/>
          <w:szCs w:val="24"/>
        </w:rPr>
        <w:t>选择仲裁的，应在</w:t>
      </w:r>
      <w:r>
        <w:rPr>
          <w:rFonts w:ascii="Times New Roman" w:eastAsia="宋体" w:hAnsi="Times New Roman" w:cs="Times New Roman"/>
          <w:b/>
          <w:bCs/>
          <w:sz w:val="24"/>
          <w:szCs w:val="24"/>
        </w:rPr>
        <w:t>【政府采购合同专用条款】</w:t>
      </w:r>
      <w:r>
        <w:rPr>
          <w:rFonts w:ascii="Times New Roman" w:eastAsia="宋体" w:hAnsi="Times New Roman" w:cs="Times New Roman"/>
          <w:sz w:val="24"/>
          <w:szCs w:val="24"/>
        </w:rPr>
        <w:t>中明确仲裁机构及仲裁地；通过诉讼方式解决的，可以在</w:t>
      </w:r>
      <w:r>
        <w:rPr>
          <w:rFonts w:ascii="Times New Roman" w:eastAsia="宋体" w:hAnsi="Times New Roman" w:cs="Times New Roman"/>
          <w:b/>
          <w:bCs/>
          <w:sz w:val="24"/>
          <w:szCs w:val="24"/>
        </w:rPr>
        <w:t>【政府采购合同专用条款】</w:t>
      </w:r>
      <w:r>
        <w:rPr>
          <w:rFonts w:ascii="Times New Roman" w:eastAsia="宋体" w:hAnsi="Times New Roman" w:cs="Times New Roman"/>
          <w:sz w:val="24"/>
          <w:szCs w:val="24"/>
        </w:rPr>
        <w:t>中进一步约定选择与争议有实际联系的地点的人民法院管辖，但管辖法院的约定不得违反级别管辖和专属管辖的规定。</w:t>
      </w:r>
    </w:p>
    <w:p w:rsidR="00DC02DB" w:rsidRDefault="008178A3">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19.3 </w:t>
      </w:r>
      <w:r>
        <w:rPr>
          <w:rFonts w:ascii="Times New Roman" w:eastAsia="宋体" w:hAnsi="Times New Roman" w:cs="Times New Roman"/>
          <w:sz w:val="24"/>
          <w:szCs w:val="24"/>
        </w:rPr>
        <w:t>如甲乙双方有争议的事项不影响合同其他部分的履行，在争议解决期间，合同其他部分应当继续履行。</w:t>
      </w:r>
    </w:p>
    <w:p w:rsidR="00DC02DB" w:rsidRDefault="008178A3">
      <w:pPr>
        <w:autoSpaceDE w:val="0"/>
        <w:autoSpaceDN w:val="0"/>
        <w:adjustRightInd w:val="0"/>
        <w:snapToGrid w:val="0"/>
        <w:spacing w:line="360" w:lineRule="auto"/>
        <w:ind w:firstLineChars="200" w:firstLine="448"/>
        <w:jc w:val="left"/>
        <w:rPr>
          <w:sz w:val="24"/>
          <w:szCs w:val="24"/>
        </w:rPr>
      </w:pPr>
      <w:r>
        <w:rPr>
          <w:b/>
          <w:sz w:val="24"/>
          <w:szCs w:val="24"/>
        </w:rPr>
        <w:t xml:space="preserve">20. </w:t>
      </w:r>
      <w:r>
        <w:rPr>
          <w:b/>
          <w:sz w:val="24"/>
          <w:szCs w:val="24"/>
        </w:rPr>
        <w:t>政府采购政策</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20.1 </w:t>
      </w:r>
      <w:r>
        <w:rPr>
          <w:sz w:val="24"/>
          <w:szCs w:val="24"/>
          <w:lang w:val="en-GB"/>
        </w:rPr>
        <w:t>本合同应当按照规定执行政府采购政策。</w:t>
      </w:r>
    </w:p>
    <w:p w:rsidR="00DC02DB" w:rsidRDefault="008178A3" w:rsidP="00644253">
      <w:pPr>
        <w:autoSpaceDE w:val="0"/>
        <w:autoSpaceDN w:val="0"/>
        <w:adjustRightInd w:val="0"/>
        <w:snapToGrid w:val="0"/>
        <w:spacing w:line="360" w:lineRule="auto"/>
        <w:ind w:firstLineChars="200" w:firstLine="446"/>
        <w:jc w:val="left"/>
        <w:rPr>
          <w:sz w:val="24"/>
          <w:szCs w:val="24"/>
        </w:rPr>
      </w:pPr>
      <w:r>
        <w:rPr>
          <w:sz w:val="24"/>
          <w:szCs w:val="24"/>
        </w:rPr>
        <w:t xml:space="preserve">20.2 </w:t>
      </w:r>
      <w:r>
        <w:rPr>
          <w:sz w:val="24"/>
          <w:szCs w:val="24"/>
        </w:rPr>
        <w:t>本合同依法执行政府采购政策的方式和内容，属于合同履约验收的范围。甲乙双方</w:t>
      </w:r>
      <w:r>
        <w:rPr>
          <w:sz w:val="24"/>
          <w:szCs w:val="24"/>
          <w:lang w:val="en-GB"/>
        </w:rPr>
        <w:t>未按规定要求执行政府采购政策造成损失的</w:t>
      </w:r>
      <w:r>
        <w:rPr>
          <w:sz w:val="24"/>
          <w:szCs w:val="24"/>
        </w:rPr>
        <w:t>，有过错的一方应当承担赔偿责任，双方都有过错的，各自承担相应的责任。</w:t>
      </w:r>
    </w:p>
    <w:p w:rsidR="00DC02DB" w:rsidRDefault="008178A3" w:rsidP="00644253">
      <w:pPr>
        <w:pStyle w:val="a4"/>
        <w:adjustRightInd w:val="0"/>
        <w:snapToGrid w:val="0"/>
        <w:spacing w:after="0" w:line="360" w:lineRule="auto"/>
        <w:ind w:firstLineChars="200" w:firstLine="446"/>
        <w:rPr>
          <w:sz w:val="24"/>
          <w:szCs w:val="24"/>
        </w:rPr>
      </w:pPr>
      <w:r>
        <w:rPr>
          <w:sz w:val="24"/>
          <w:szCs w:val="24"/>
        </w:rPr>
        <w:t xml:space="preserve">20.3 </w:t>
      </w:r>
      <w:r>
        <w:rPr>
          <w:sz w:val="24"/>
          <w:szCs w:val="24"/>
        </w:rPr>
        <w:t>对于为落实中小企业支持政策，通过采购项目整体预留、设置采购</w:t>
      </w:r>
      <w:proofErr w:type="gramStart"/>
      <w:r>
        <w:rPr>
          <w:sz w:val="24"/>
          <w:szCs w:val="24"/>
        </w:rPr>
        <w:t>包专门</w:t>
      </w:r>
      <w:proofErr w:type="gramEnd"/>
      <w:r>
        <w:rPr>
          <w:sz w:val="24"/>
          <w:szCs w:val="24"/>
        </w:rPr>
        <w:t>预留、要求以联合体形</w:t>
      </w:r>
      <w:proofErr w:type="gramStart"/>
      <w:r>
        <w:rPr>
          <w:sz w:val="24"/>
          <w:szCs w:val="24"/>
        </w:rPr>
        <w:t>式参加</w:t>
      </w:r>
      <w:proofErr w:type="gramEnd"/>
      <w:r>
        <w:rPr>
          <w:sz w:val="24"/>
          <w:szCs w:val="24"/>
        </w:rPr>
        <w:t>或者合同分包等措施签订的采购合同，应当明确标注本合同为中小企业预留合同。其中，要求以联合体形</w:t>
      </w:r>
      <w:proofErr w:type="gramStart"/>
      <w:r>
        <w:rPr>
          <w:sz w:val="24"/>
          <w:szCs w:val="24"/>
        </w:rPr>
        <w:t>式参加</w:t>
      </w:r>
      <w:proofErr w:type="gramEnd"/>
      <w:r>
        <w:rPr>
          <w:sz w:val="24"/>
          <w:szCs w:val="24"/>
        </w:rPr>
        <w:t>采购活动或者合同分包的，须将联合协议或者分包意向协议作为采购合同的组成部分。</w:t>
      </w:r>
    </w:p>
    <w:p w:rsidR="00DC02DB" w:rsidRDefault="008178A3">
      <w:pPr>
        <w:autoSpaceDE w:val="0"/>
        <w:autoSpaceDN w:val="0"/>
        <w:adjustRightInd w:val="0"/>
        <w:snapToGrid w:val="0"/>
        <w:spacing w:line="360" w:lineRule="auto"/>
        <w:ind w:firstLineChars="200" w:firstLine="448"/>
        <w:jc w:val="left"/>
        <w:rPr>
          <w:b/>
          <w:sz w:val="24"/>
          <w:szCs w:val="24"/>
        </w:rPr>
      </w:pPr>
      <w:r>
        <w:rPr>
          <w:b/>
          <w:sz w:val="24"/>
          <w:szCs w:val="24"/>
        </w:rPr>
        <w:t xml:space="preserve">21. </w:t>
      </w:r>
      <w:r>
        <w:rPr>
          <w:b/>
          <w:sz w:val="24"/>
          <w:szCs w:val="24"/>
        </w:rPr>
        <w:t>法律适用</w:t>
      </w:r>
    </w:p>
    <w:p w:rsidR="00DC02DB" w:rsidRDefault="008178A3">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21.1 </w:t>
      </w:r>
      <w:r>
        <w:rPr>
          <w:rFonts w:ascii="Times New Roman" w:eastAsia="宋体" w:hAnsi="Times New Roman" w:cs="Times New Roman"/>
          <w:sz w:val="24"/>
          <w:szCs w:val="24"/>
        </w:rPr>
        <w:t>本合同的订立、生效、解释、履行及与本合同有关的争议解决，均适用法律、行政法规。</w:t>
      </w:r>
    </w:p>
    <w:p w:rsidR="00DC02DB" w:rsidRDefault="008178A3">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21.2 </w:t>
      </w:r>
      <w:r>
        <w:rPr>
          <w:rFonts w:ascii="Times New Roman" w:eastAsia="宋体" w:hAnsi="Times New Roman" w:cs="Times New Roman"/>
          <w:sz w:val="24"/>
          <w:szCs w:val="24"/>
        </w:rPr>
        <w:t>本合同条款与法律、行政法规的强制性规定不一致的，</w:t>
      </w:r>
      <w:r>
        <w:rPr>
          <w:rFonts w:ascii="Times New Roman" w:eastAsia="宋体" w:hAnsi="Times New Roman" w:cs="Times New Roman"/>
          <w:sz w:val="24"/>
          <w:szCs w:val="24"/>
        </w:rPr>
        <w:t>双方当事人应按照法律、行政法规的强制性规定修改本合同的相关条款。</w:t>
      </w:r>
    </w:p>
    <w:p w:rsidR="00DC02DB" w:rsidRDefault="008178A3">
      <w:pPr>
        <w:autoSpaceDE w:val="0"/>
        <w:autoSpaceDN w:val="0"/>
        <w:adjustRightInd w:val="0"/>
        <w:snapToGrid w:val="0"/>
        <w:spacing w:line="360" w:lineRule="auto"/>
        <w:ind w:firstLineChars="200" w:firstLine="448"/>
        <w:jc w:val="left"/>
        <w:rPr>
          <w:b/>
          <w:sz w:val="24"/>
          <w:szCs w:val="24"/>
        </w:rPr>
      </w:pPr>
      <w:r>
        <w:rPr>
          <w:b/>
          <w:sz w:val="24"/>
          <w:szCs w:val="24"/>
        </w:rPr>
        <w:t xml:space="preserve">22. </w:t>
      </w:r>
      <w:r>
        <w:rPr>
          <w:b/>
          <w:sz w:val="24"/>
          <w:szCs w:val="24"/>
        </w:rPr>
        <w:t>通知</w:t>
      </w:r>
    </w:p>
    <w:p w:rsidR="00DC02DB" w:rsidRDefault="008178A3">
      <w:pPr>
        <w:pStyle w:val="AONormal"/>
        <w:snapToGrid w:val="0"/>
        <w:spacing w:line="360" w:lineRule="auto"/>
        <w:ind w:firstLine="446"/>
        <w:jc w:val="both"/>
        <w:rPr>
          <w:rFonts w:ascii="Times New Roman" w:eastAsia="宋体" w:hAnsi="Times New Roman" w:cs="Times New Roman"/>
          <w:sz w:val="24"/>
          <w:szCs w:val="24"/>
        </w:rPr>
      </w:pPr>
      <w:r>
        <w:rPr>
          <w:rFonts w:ascii="Times New Roman" w:eastAsia="宋体" w:hAnsi="Times New Roman" w:cs="Times New Roman"/>
          <w:sz w:val="24"/>
          <w:szCs w:val="24"/>
        </w:rPr>
        <w:t xml:space="preserve">22.1 </w:t>
      </w:r>
      <w:r>
        <w:rPr>
          <w:rFonts w:ascii="Times New Roman" w:eastAsia="宋体" w:hAnsi="Times New Roman" w:cs="Times New Roman"/>
          <w:sz w:val="24"/>
          <w:szCs w:val="24"/>
        </w:rPr>
        <w:t>本合同任何</w:t>
      </w:r>
      <w:proofErr w:type="gramStart"/>
      <w:r>
        <w:rPr>
          <w:rFonts w:ascii="Times New Roman" w:eastAsia="宋体" w:hAnsi="Times New Roman" w:cs="Times New Roman"/>
          <w:sz w:val="24"/>
          <w:szCs w:val="24"/>
        </w:rPr>
        <w:t>一</w:t>
      </w:r>
      <w:proofErr w:type="gramEnd"/>
      <w:r>
        <w:rPr>
          <w:rFonts w:ascii="Times New Roman" w:eastAsia="宋体" w:hAnsi="Times New Roman" w:cs="Times New Roman"/>
          <w:sz w:val="24"/>
          <w:szCs w:val="24"/>
        </w:rPr>
        <w:t>方向对方发出的通知、信件、数据电文等，应当发送至本合同第一部分《政府采购合同协议书》所约定的通讯地址、联系人、联系电话或电子邮箱。</w:t>
      </w:r>
    </w:p>
    <w:p w:rsidR="00DC02DB" w:rsidRDefault="008178A3">
      <w:pPr>
        <w:pStyle w:val="AONormal"/>
        <w:snapToGrid w:val="0"/>
        <w:spacing w:line="360" w:lineRule="auto"/>
        <w:ind w:firstLine="446"/>
        <w:jc w:val="both"/>
        <w:rPr>
          <w:rFonts w:ascii="Times New Roman" w:hAnsi="Times New Roman" w:cs="Times New Roman"/>
          <w:sz w:val="24"/>
          <w:szCs w:val="24"/>
        </w:rPr>
      </w:pPr>
      <w:r>
        <w:rPr>
          <w:rFonts w:ascii="Times New Roman" w:eastAsia="宋体" w:hAnsi="Times New Roman" w:cs="Times New Roman"/>
          <w:sz w:val="24"/>
          <w:szCs w:val="24"/>
        </w:rPr>
        <w:t xml:space="preserve">    22.2 </w:t>
      </w:r>
      <w:r>
        <w:rPr>
          <w:rFonts w:ascii="Times New Roman" w:eastAsia="宋体" w:hAnsi="Times New Roman" w:cs="Times New Roman"/>
          <w:sz w:val="24"/>
          <w:szCs w:val="24"/>
        </w:rPr>
        <w:t>一方当事人变更名称、住所、联系人、联系电话或电子邮箱等信息的，应当在变更后</w:t>
      </w:r>
      <w:r>
        <w:rPr>
          <w:rFonts w:ascii="Times New Roman" w:eastAsia="宋体" w:hAnsi="Times New Roman" w:cs="Times New Roman"/>
          <w:sz w:val="24"/>
          <w:szCs w:val="24"/>
        </w:rPr>
        <w:t>3</w:t>
      </w:r>
      <w:r>
        <w:rPr>
          <w:rFonts w:ascii="Times New Roman" w:eastAsia="宋体" w:hAnsi="Times New Roman" w:cs="Times New Roman"/>
          <w:sz w:val="24"/>
          <w:szCs w:val="24"/>
        </w:rPr>
        <w:t>日内及时书面通知对方，对方实际收到变更通知前的送达仍为有效送达。</w:t>
      </w:r>
    </w:p>
    <w:p w:rsidR="00DC02DB" w:rsidRDefault="008178A3" w:rsidP="00644253">
      <w:pPr>
        <w:adjustRightInd w:val="0"/>
        <w:snapToGrid w:val="0"/>
        <w:spacing w:line="360" w:lineRule="auto"/>
        <w:ind w:firstLineChars="200" w:firstLine="446"/>
        <w:jc w:val="left"/>
        <w:rPr>
          <w:sz w:val="24"/>
          <w:szCs w:val="24"/>
        </w:rPr>
      </w:pPr>
      <w:r>
        <w:rPr>
          <w:sz w:val="24"/>
          <w:szCs w:val="24"/>
        </w:rPr>
        <w:t>22.3</w:t>
      </w:r>
      <w:r>
        <w:rPr>
          <w:sz w:val="24"/>
          <w:szCs w:val="24"/>
        </w:rPr>
        <w:t>本合同一方给另一方的通知均应采用书面形式，传真或快递送到本合同中规定的对方的地址和办理签收手续。</w:t>
      </w:r>
    </w:p>
    <w:p w:rsidR="00DC02DB" w:rsidRDefault="008178A3" w:rsidP="00644253">
      <w:pPr>
        <w:adjustRightInd w:val="0"/>
        <w:snapToGrid w:val="0"/>
        <w:spacing w:line="360" w:lineRule="auto"/>
        <w:ind w:firstLineChars="200" w:firstLine="446"/>
        <w:jc w:val="left"/>
        <w:rPr>
          <w:sz w:val="24"/>
          <w:szCs w:val="24"/>
        </w:rPr>
      </w:pPr>
      <w:r>
        <w:rPr>
          <w:sz w:val="24"/>
          <w:szCs w:val="24"/>
        </w:rPr>
        <w:lastRenderedPageBreak/>
        <w:t>22.4</w:t>
      </w:r>
      <w:r>
        <w:rPr>
          <w:sz w:val="24"/>
          <w:szCs w:val="24"/>
        </w:rPr>
        <w:t>通知</w:t>
      </w:r>
      <w:r>
        <w:rPr>
          <w:sz w:val="24"/>
          <w:szCs w:val="24"/>
        </w:rPr>
        <w:t>以送达之日或通知书中规定的生效之日起生效，两者中以较迟之日为准。</w:t>
      </w:r>
    </w:p>
    <w:p w:rsidR="00DC02DB" w:rsidRDefault="008178A3">
      <w:pPr>
        <w:numPr>
          <w:ilvl w:val="0"/>
          <w:numId w:val="7"/>
        </w:numPr>
        <w:adjustRightInd w:val="0"/>
        <w:snapToGrid w:val="0"/>
        <w:spacing w:line="360" w:lineRule="auto"/>
        <w:ind w:firstLineChars="200" w:firstLine="448"/>
        <w:jc w:val="left"/>
        <w:rPr>
          <w:b/>
          <w:bCs/>
          <w:sz w:val="24"/>
          <w:szCs w:val="24"/>
        </w:rPr>
      </w:pPr>
      <w:r>
        <w:rPr>
          <w:b/>
          <w:bCs/>
          <w:sz w:val="24"/>
          <w:szCs w:val="24"/>
        </w:rPr>
        <w:t>合同未尽事项</w:t>
      </w:r>
    </w:p>
    <w:p w:rsidR="00DC02DB" w:rsidRDefault="008178A3" w:rsidP="00644253">
      <w:pPr>
        <w:adjustRightInd w:val="0"/>
        <w:snapToGrid w:val="0"/>
        <w:spacing w:line="360" w:lineRule="auto"/>
        <w:ind w:firstLineChars="200" w:firstLine="446"/>
        <w:jc w:val="left"/>
        <w:rPr>
          <w:bCs/>
          <w:sz w:val="24"/>
          <w:szCs w:val="24"/>
        </w:rPr>
      </w:pPr>
      <w:r>
        <w:rPr>
          <w:bCs/>
          <w:sz w:val="24"/>
          <w:szCs w:val="24"/>
        </w:rPr>
        <w:t>23.1</w:t>
      </w:r>
      <w:r>
        <w:rPr>
          <w:bCs/>
          <w:sz w:val="24"/>
          <w:szCs w:val="24"/>
        </w:rPr>
        <w:t>合同未尽事项见</w:t>
      </w:r>
      <w:r>
        <w:rPr>
          <w:b/>
          <w:sz w:val="24"/>
          <w:szCs w:val="24"/>
        </w:rPr>
        <w:t>【政府采购合同专用条款】</w:t>
      </w:r>
      <w:r>
        <w:rPr>
          <w:bCs/>
          <w:sz w:val="24"/>
          <w:szCs w:val="24"/>
        </w:rPr>
        <w:t>。</w:t>
      </w:r>
    </w:p>
    <w:p w:rsidR="00DC02DB" w:rsidRDefault="008178A3" w:rsidP="00644253">
      <w:pPr>
        <w:adjustRightInd w:val="0"/>
        <w:snapToGrid w:val="0"/>
        <w:spacing w:line="360" w:lineRule="auto"/>
        <w:ind w:firstLineChars="200" w:firstLine="446"/>
        <w:jc w:val="left"/>
        <w:rPr>
          <w:rFonts w:eastAsia="黑体"/>
          <w:sz w:val="24"/>
          <w:szCs w:val="24"/>
        </w:rPr>
      </w:pPr>
      <w:r>
        <w:rPr>
          <w:bCs/>
          <w:sz w:val="24"/>
          <w:szCs w:val="24"/>
        </w:rPr>
        <w:t xml:space="preserve">    23.2 </w:t>
      </w:r>
      <w:r>
        <w:rPr>
          <w:bCs/>
          <w:sz w:val="24"/>
          <w:szCs w:val="24"/>
        </w:rPr>
        <w:t>合同附件与合同正文具有同等的法律效力。</w:t>
      </w:r>
      <w:bookmarkStart w:id="10" w:name="_Toc20313"/>
    </w:p>
    <w:p w:rsidR="00DC02DB" w:rsidRDefault="00DC02DB">
      <w:pPr>
        <w:adjustRightInd w:val="0"/>
        <w:snapToGrid w:val="0"/>
        <w:jc w:val="center"/>
        <w:rPr>
          <w:rFonts w:eastAsia="黑体"/>
          <w:sz w:val="28"/>
          <w:szCs w:val="28"/>
        </w:rPr>
      </w:pPr>
    </w:p>
    <w:p w:rsidR="00DC02DB" w:rsidRDefault="00DC02DB">
      <w:pPr>
        <w:adjustRightInd w:val="0"/>
        <w:snapToGrid w:val="0"/>
        <w:jc w:val="center"/>
        <w:rPr>
          <w:rFonts w:eastAsia="黑体"/>
          <w:sz w:val="28"/>
          <w:szCs w:val="28"/>
        </w:rPr>
      </w:pPr>
    </w:p>
    <w:p w:rsidR="00DC02DB" w:rsidRDefault="008178A3">
      <w:pPr>
        <w:adjustRightInd w:val="0"/>
        <w:snapToGrid w:val="0"/>
        <w:jc w:val="center"/>
        <w:rPr>
          <w:rFonts w:eastAsia="黑体"/>
          <w:sz w:val="28"/>
          <w:szCs w:val="28"/>
        </w:rPr>
      </w:pPr>
      <w:r>
        <w:rPr>
          <w:rFonts w:eastAsia="黑体"/>
          <w:sz w:val="28"/>
          <w:szCs w:val="28"/>
        </w:rPr>
        <w:br w:type="page"/>
      </w:r>
    </w:p>
    <w:p w:rsidR="00DC02DB" w:rsidRDefault="008178A3">
      <w:pPr>
        <w:pStyle w:val="2"/>
        <w:adjustRightInd w:val="0"/>
        <w:snapToGrid w:val="0"/>
        <w:jc w:val="center"/>
        <w:rPr>
          <w:rFonts w:ascii="Times New Roman" w:eastAsia="黑体" w:hAnsi="Times New Roman" w:cs="Times New Roman"/>
          <w:b w:val="0"/>
          <w:bCs w:val="0"/>
          <w:sz w:val="28"/>
          <w:szCs w:val="28"/>
        </w:rPr>
      </w:pPr>
      <w:r>
        <w:rPr>
          <w:rFonts w:ascii="Times New Roman" w:eastAsia="黑体" w:hAnsi="Times New Roman" w:cs="Times New Roman"/>
          <w:b w:val="0"/>
          <w:bCs w:val="0"/>
          <w:sz w:val="28"/>
          <w:szCs w:val="28"/>
        </w:rPr>
        <w:lastRenderedPageBreak/>
        <w:t>第三节</w:t>
      </w:r>
      <w:r>
        <w:rPr>
          <w:rFonts w:ascii="Times New Roman" w:eastAsia="黑体" w:hAnsi="Times New Roman" w:cs="Times New Roman"/>
          <w:b w:val="0"/>
          <w:bCs w:val="0"/>
          <w:sz w:val="28"/>
          <w:szCs w:val="28"/>
        </w:rPr>
        <w:t xml:space="preserve"> </w:t>
      </w:r>
      <w:r>
        <w:rPr>
          <w:rFonts w:ascii="Times New Roman" w:eastAsia="黑体" w:hAnsi="Times New Roman" w:cs="Times New Roman"/>
          <w:b w:val="0"/>
          <w:bCs w:val="0"/>
          <w:sz w:val="28"/>
          <w:szCs w:val="28"/>
        </w:rPr>
        <w:t>政府采购合同专用条款</w:t>
      </w:r>
      <w:bookmarkEnd w:id="10"/>
    </w:p>
    <w:tbl>
      <w:tblPr>
        <w:tblW w:w="8520" w:type="dxa"/>
        <w:tblInd w:w="108"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607"/>
        <w:gridCol w:w="1742"/>
        <w:gridCol w:w="5171"/>
      </w:tblGrid>
      <w:tr w:rsidR="00DC02DB">
        <w:trPr>
          <w:trHeight w:val="736"/>
        </w:trPr>
        <w:tc>
          <w:tcPr>
            <w:tcW w:w="1607" w:type="dxa"/>
            <w:tcBorders>
              <w:top w:val="double" w:sz="4"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1.2</w:t>
            </w:r>
            <w:r>
              <w:rPr>
                <w:szCs w:val="21"/>
              </w:rPr>
              <w:t>（</w:t>
            </w:r>
            <w:r>
              <w:rPr>
                <w:szCs w:val="21"/>
              </w:rPr>
              <w:t>6</w:t>
            </w:r>
            <w:r>
              <w:rPr>
                <w:szCs w:val="21"/>
              </w:rPr>
              <w:t>）项</w:t>
            </w:r>
          </w:p>
        </w:tc>
        <w:tc>
          <w:tcPr>
            <w:tcW w:w="1742" w:type="dxa"/>
            <w:tcBorders>
              <w:top w:val="double" w:sz="4"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联合体具体要求</w:t>
            </w:r>
          </w:p>
        </w:tc>
        <w:tc>
          <w:tcPr>
            <w:tcW w:w="5170" w:type="dxa"/>
            <w:tcBorders>
              <w:top w:val="double" w:sz="4"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604"/>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1.2</w:t>
            </w:r>
            <w:r>
              <w:rPr>
                <w:szCs w:val="21"/>
              </w:rPr>
              <w:t>（</w:t>
            </w:r>
            <w:r>
              <w:rPr>
                <w:szCs w:val="21"/>
              </w:rPr>
              <w:t>7</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其他术语解释</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4.4</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履约验收中甲方提出异议或</w:t>
            </w:r>
            <w:proofErr w:type="gramStart"/>
            <w:r>
              <w:rPr>
                <w:szCs w:val="21"/>
              </w:rPr>
              <w:t>作出</w:t>
            </w:r>
            <w:proofErr w:type="gramEnd"/>
            <w:r>
              <w:rPr>
                <w:szCs w:val="21"/>
              </w:rPr>
              <w:t>说明的期限</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4.6</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约定甲方承担的其他义务和责任</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snapToGrid w:val="0"/>
              <w:jc w:val="center"/>
              <w:rPr>
                <w:szCs w:val="24"/>
              </w:rPr>
            </w:pPr>
            <w:r>
              <w:rPr>
                <w:szCs w:val="21"/>
              </w:rPr>
              <w:t>第</w:t>
            </w:r>
            <w:r>
              <w:rPr>
                <w:szCs w:val="21"/>
              </w:rPr>
              <w:t>5.4</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约定乙方承担的其他义务和责任</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snapToGrid w:val="0"/>
              <w:jc w:val="center"/>
              <w:rPr>
                <w:szCs w:val="21"/>
              </w:rPr>
            </w:pPr>
            <w:r>
              <w:rPr>
                <w:szCs w:val="21"/>
              </w:rPr>
              <w:t>第</w:t>
            </w:r>
            <w:r>
              <w:rPr>
                <w:szCs w:val="21"/>
              </w:rPr>
              <w:t>6.1</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履行合同义务的顺序</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667"/>
        </w:trPr>
        <w:tc>
          <w:tcPr>
            <w:tcW w:w="1607" w:type="dxa"/>
            <w:vMerge w:val="restart"/>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7.1</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包装特殊要求</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rPr>
                <w:szCs w:val="24"/>
              </w:rPr>
            </w:pPr>
          </w:p>
        </w:tc>
      </w:tr>
      <w:tr w:rsidR="00DC02DB">
        <w:trPr>
          <w:trHeight w:val="667"/>
        </w:trPr>
        <w:tc>
          <w:tcPr>
            <w:tcW w:w="1607" w:type="dxa"/>
            <w:vMerge/>
            <w:tcBorders>
              <w:top w:val="single" w:sz="6" w:space="0" w:color="auto"/>
              <w:left w:val="double" w:sz="4" w:space="0" w:color="auto"/>
              <w:bottom w:val="single" w:sz="6" w:space="0" w:color="auto"/>
              <w:right w:val="single" w:sz="6" w:space="0" w:color="auto"/>
            </w:tcBorders>
            <w:vAlign w:val="center"/>
          </w:tcPr>
          <w:p w:rsidR="00DC02DB" w:rsidRDefault="00DC02DB">
            <w:pPr>
              <w:widowControl/>
              <w:jc w:val="left"/>
              <w:rPr>
                <w:szCs w:val="21"/>
              </w:rPr>
            </w:pP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指定现场</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rPr>
                <w:szCs w:val="24"/>
              </w:rPr>
            </w:pPr>
          </w:p>
        </w:tc>
      </w:tr>
      <w:tr w:rsidR="00DC02DB">
        <w:trPr>
          <w:trHeight w:val="772"/>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7.2</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运输特殊要求</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rPr>
                <w:szCs w:val="24"/>
              </w:rPr>
            </w:pPr>
          </w:p>
        </w:tc>
      </w:tr>
      <w:tr w:rsidR="00DC02DB">
        <w:trPr>
          <w:trHeight w:val="667"/>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7.3</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保险要求</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rPr>
                <w:szCs w:val="24"/>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8.2</w:t>
            </w:r>
            <w:r>
              <w:rPr>
                <w:szCs w:val="21"/>
              </w:rPr>
              <w:t>（</w:t>
            </w:r>
            <w:r>
              <w:rPr>
                <w:szCs w:val="21"/>
              </w:rPr>
              <w:t>1</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质量保证期</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rsidP="00644253">
            <w:pPr>
              <w:autoSpaceDE w:val="0"/>
              <w:autoSpaceDN w:val="0"/>
              <w:adjustRightInd w:val="0"/>
              <w:snapToGrid w:val="0"/>
              <w:ind w:firstLineChars="200" w:firstLine="386"/>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8.2</w:t>
            </w:r>
            <w:r>
              <w:rPr>
                <w:szCs w:val="21"/>
              </w:rPr>
              <w:t>（</w:t>
            </w:r>
            <w:r>
              <w:rPr>
                <w:szCs w:val="21"/>
              </w:rPr>
              <w:t>3</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货物质量缺陷</w:t>
            </w:r>
          </w:p>
          <w:p w:rsidR="00DC02DB" w:rsidRDefault="008178A3">
            <w:pPr>
              <w:adjustRightInd w:val="0"/>
              <w:snapToGrid w:val="0"/>
              <w:jc w:val="left"/>
              <w:rPr>
                <w:szCs w:val="21"/>
              </w:rPr>
            </w:pPr>
            <w:r>
              <w:rPr>
                <w:szCs w:val="21"/>
              </w:rPr>
              <w:t>响应时间</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snapToGrid w:val="0"/>
              <w:jc w:val="center"/>
              <w:rPr>
                <w:szCs w:val="21"/>
              </w:rPr>
            </w:pPr>
            <w:r>
              <w:rPr>
                <w:szCs w:val="21"/>
              </w:rPr>
              <w:t>第二节</w:t>
            </w:r>
          </w:p>
          <w:p w:rsidR="00DC02DB" w:rsidRDefault="008178A3">
            <w:pPr>
              <w:pStyle w:val="AONormal"/>
              <w:ind w:firstLineChars="0" w:firstLine="0"/>
              <w:jc w:val="center"/>
              <w:rPr>
                <w:rFonts w:ascii="Times New Roman" w:hAnsi="Times New Roman" w:cs="Times New Roman"/>
              </w:rPr>
            </w:pPr>
            <w:r>
              <w:rPr>
                <w:rFonts w:ascii="Times New Roman" w:eastAsia="宋体" w:hAnsi="Times New Roman" w:cs="Times New Roman"/>
              </w:rPr>
              <w:t>第</w:t>
            </w:r>
            <w:r>
              <w:rPr>
                <w:rFonts w:ascii="Times New Roman" w:eastAsia="宋体" w:hAnsi="Times New Roman" w:cs="Times New Roman"/>
              </w:rPr>
              <w:t>11.1</w:t>
            </w:r>
            <w:r>
              <w:rPr>
                <w:rFonts w:ascii="Times New Roman" w:eastAsia="宋体" w:hAnsi="Times New Roman" w:cs="Times New Roman"/>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rPr>
                <w:szCs w:val="21"/>
              </w:rPr>
            </w:pPr>
            <w:r>
              <w:rPr>
                <w:szCs w:val="21"/>
              </w:rPr>
              <w:t>其他应当保密的信息</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697"/>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12.2</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合同价款支付时间</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697"/>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13.2</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履约保证金不予退还的情形</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13.3</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履约保证金退还时间及逾期退还的违约金</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84"/>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14.1</w:t>
            </w:r>
            <w:r>
              <w:rPr>
                <w:szCs w:val="21"/>
              </w:rPr>
              <w:t>（</w:t>
            </w:r>
            <w:r>
              <w:rPr>
                <w:szCs w:val="21"/>
              </w:rPr>
              <w:t>3</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运行监督、维修期限</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84"/>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lastRenderedPageBreak/>
              <w:t>第二节</w:t>
            </w:r>
          </w:p>
          <w:p w:rsidR="00DC02DB" w:rsidRDefault="008178A3">
            <w:pPr>
              <w:adjustRightInd w:val="0"/>
              <w:snapToGrid w:val="0"/>
              <w:jc w:val="center"/>
              <w:rPr>
                <w:szCs w:val="21"/>
              </w:rPr>
            </w:pPr>
            <w:r>
              <w:rPr>
                <w:szCs w:val="21"/>
              </w:rPr>
              <w:t>第</w:t>
            </w:r>
            <w:r>
              <w:rPr>
                <w:szCs w:val="21"/>
              </w:rPr>
              <w:t>14.1</w:t>
            </w:r>
            <w:r>
              <w:rPr>
                <w:szCs w:val="21"/>
              </w:rPr>
              <w:t>（</w:t>
            </w:r>
            <w:r>
              <w:rPr>
                <w:szCs w:val="21"/>
              </w:rPr>
              <w:t>5</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货物回收的约定</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14.1</w:t>
            </w:r>
            <w:r>
              <w:rPr>
                <w:szCs w:val="21"/>
              </w:rPr>
              <w:t>（</w:t>
            </w:r>
            <w:r>
              <w:rPr>
                <w:szCs w:val="21"/>
              </w:rPr>
              <w:t>6</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乙方提供的其他服务</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15.1</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修理、重作、更换相关具体规定</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15.2</w:t>
            </w:r>
            <w:r>
              <w:rPr>
                <w:szCs w:val="21"/>
              </w:rPr>
              <w:t>（</w:t>
            </w:r>
            <w:r>
              <w:rPr>
                <w:szCs w:val="21"/>
              </w:rPr>
              <w:t>2</w:t>
            </w:r>
            <w:r>
              <w:rPr>
                <w:szCs w:val="21"/>
              </w:rPr>
              <w:t>）项</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迟延交货赔偿费</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u w:val="single"/>
              </w:rPr>
            </w:pPr>
          </w:p>
        </w:tc>
      </w:tr>
      <w:tr w:rsidR="00DC02DB">
        <w:trPr>
          <w:trHeight w:val="736"/>
        </w:trPr>
        <w:tc>
          <w:tcPr>
            <w:tcW w:w="1607" w:type="dxa"/>
            <w:tcBorders>
              <w:top w:val="single" w:sz="6" w:space="0" w:color="auto"/>
              <w:left w:val="double" w:sz="4" w:space="0" w:color="auto"/>
              <w:bottom w:val="single" w:sz="6"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15.3</w:t>
            </w:r>
            <w:r>
              <w:rPr>
                <w:szCs w:val="21"/>
              </w:rPr>
              <w:t>款</w:t>
            </w:r>
          </w:p>
        </w:tc>
        <w:tc>
          <w:tcPr>
            <w:tcW w:w="1742" w:type="dxa"/>
            <w:tcBorders>
              <w:top w:val="single" w:sz="6" w:space="0" w:color="auto"/>
              <w:left w:val="single" w:sz="6" w:space="0" w:color="auto"/>
              <w:bottom w:val="single" w:sz="6" w:space="0" w:color="auto"/>
              <w:right w:val="single" w:sz="6" w:space="0" w:color="auto"/>
            </w:tcBorders>
            <w:vAlign w:val="center"/>
          </w:tcPr>
          <w:p w:rsidR="00DC02DB" w:rsidRDefault="008178A3">
            <w:pPr>
              <w:adjustRightInd w:val="0"/>
              <w:snapToGrid w:val="0"/>
              <w:jc w:val="left"/>
              <w:rPr>
                <w:szCs w:val="21"/>
              </w:rPr>
            </w:pPr>
            <w:r>
              <w:rPr>
                <w:szCs w:val="21"/>
              </w:rPr>
              <w:t>逾期付款利息</w:t>
            </w:r>
          </w:p>
        </w:tc>
        <w:tc>
          <w:tcPr>
            <w:tcW w:w="5170" w:type="dxa"/>
            <w:tcBorders>
              <w:top w:val="single" w:sz="6" w:space="0" w:color="auto"/>
              <w:left w:val="single" w:sz="6" w:space="0" w:color="auto"/>
              <w:bottom w:val="single" w:sz="6" w:space="0" w:color="auto"/>
              <w:right w:val="double" w:sz="4" w:space="0" w:color="auto"/>
            </w:tcBorders>
            <w:vAlign w:val="center"/>
          </w:tcPr>
          <w:p w:rsidR="00DC02DB" w:rsidRDefault="00DC02DB">
            <w:pPr>
              <w:adjustRightInd w:val="0"/>
              <w:snapToGrid w:val="0"/>
              <w:jc w:val="left"/>
              <w:rPr>
                <w:szCs w:val="21"/>
                <w:u w:val="single"/>
              </w:rPr>
            </w:pPr>
          </w:p>
        </w:tc>
      </w:tr>
      <w:tr w:rsidR="00DC02DB">
        <w:trPr>
          <w:trHeight w:val="876"/>
        </w:trPr>
        <w:tc>
          <w:tcPr>
            <w:tcW w:w="1607" w:type="dxa"/>
            <w:tcBorders>
              <w:top w:val="single" w:sz="6" w:space="0" w:color="auto"/>
              <w:left w:val="double" w:sz="4" w:space="0" w:color="auto"/>
              <w:bottom w:val="single" w:sz="2" w:space="0" w:color="auto"/>
              <w:right w:val="single" w:sz="2"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15.4</w:t>
            </w:r>
            <w:r>
              <w:rPr>
                <w:szCs w:val="21"/>
              </w:rPr>
              <w:t>款</w:t>
            </w:r>
          </w:p>
        </w:tc>
        <w:tc>
          <w:tcPr>
            <w:tcW w:w="1742" w:type="dxa"/>
            <w:tcBorders>
              <w:top w:val="single" w:sz="6" w:space="0" w:color="auto"/>
              <w:left w:val="single" w:sz="2" w:space="0" w:color="auto"/>
              <w:bottom w:val="single" w:sz="2" w:space="0" w:color="auto"/>
              <w:right w:val="single" w:sz="2" w:space="0" w:color="auto"/>
            </w:tcBorders>
            <w:vAlign w:val="center"/>
          </w:tcPr>
          <w:p w:rsidR="00DC02DB" w:rsidRDefault="008178A3">
            <w:pPr>
              <w:adjustRightInd w:val="0"/>
              <w:snapToGrid w:val="0"/>
              <w:jc w:val="left"/>
              <w:rPr>
                <w:szCs w:val="21"/>
              </w:rPr>
            </w:pPr>
            <w:r>
              <w:rPr>
                <w:szCs w:val="21"/>
              </w:rPr>
              <w:t>其他违约责任</w:t>
            </w:r>
          </w:p>
        </w:tc>
        <w:tc>
          <w:tcPr>
            <w:tcW w:w="5170" w:type="dxa"/>
            <w:tcBorders>
              <w:top w:val="single" w:sz="6" w:space="0" w:color="auto"/>
              <w:left w:val="single" w:sz="2" w:space="0" w:color="auto"/>
              <w:bottom w:val="single" w:sz="2" w:space="0" w:color="auto"/>
              <w:right w:val="double" w:sz="4" w:space="0" w:color="auto"/>
            </w:tcBorders>
            <w:vAlign w:val="center"/>
          </w:tcPr>
          <w:p w:rsidR="00DC02DB" w:rsidRDefault="00DC02DB">
            <w:pPr>
              <w:adjustRightInd w:val="0"/>
              <w:snapToGrid w:val="0"/>
              <w:jc w:val="left"/>
              <w:rPr>
                <w:szCs w:val="21"/>
                <w:u w:val="single"/>
              </w:rPr>
            </w:pPr>
          </w:p>
        </w:tc>
      </w:tr>
      <w:tr w:rsidR="00DC02DB">
        <w:trPr>
          <w:trHeight w:val="90"/>
        </w:trPr>
        <w:tc>
          <w:tcPr>
            <w:tcW w:w="1607" w:type="dxa"/>
            <w:tcBorders>
              <w:top w:val="single" w:sz="2" w:space="0" w:color="auto"/>
              <w:left w:val="double" w:sz="4" w:space="0" w:color="auto"/>
              <w:bottom w:val="single" w:sz="6" w:space="0" w:color="auto"/>
              <w:right w:val="single" w:sz="2"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19.2</w:t>
            </w:r>
            <w:r>
              <w:rPr>
                <w:szCs w:val="21"/>
              </w:rPr>
              <w:t>款</w:t>
            </w:r>
          </w:p>
        </w:tc>
        <w:tc>
          <w:tcPr>
            <w:tcW w:w="1742" w:type="dxa"/>
            <w:tcBorders>
              <w:top w:val="single" w:sz="2" w:space="0" w:color="auto"/>
              <w:left w:val="single" w:sz="2" w:space="0" w:color="auto"/>
              <w:bottom w:val="single" w:sz="6" w:space="0" w:color="auto"/>
              <w:right w:val="single" w:sz="2" w:space="0" w:color="auto"/>
            </w:tcBorders>
            <w:vAlign w:val="center"/>
          </w:tcPr>
          <w:p w:rsidR="00DC02DB" w:rsidRDefault="008178A3">
            <w:pPr>
              <w:adjustRightInd w:val="0"/>
              <w:snapToGrid w:val="0"/>
              <w:jc w:val="left"/>
              <w:rPr>
                <w:szCs w:val="21"/>
              </w:rPr>
            </w:pPr>
            <w:r>
              <w:rPr>
                <w:szCs w:val="21"/>
              </w:rPr>
              <w:t>解决争议的方法</w:t>
            </w:r>
          </w:p>
        </w:tc>
        <w:tc>
          <w:tcPr>
            <w:tcW w:w="5170" w:type="dxa"/>
            <w:tcBorders>
              <w:top w:val="single" w:sz="2" w:space="0" w:color="auto"/>
              <w:left w:val="single" w:sz="2" w:space="0" w:color="auto"/>
              <w:bottom w:val="single" w:sz="6" w:space="0" w:color="auto"/>
              <w:right w:val="double" w:sz="4" w:space="0" w:color="auto"/>
            </w:tcBorders>
            <w:vAlign w:val="center"/>
          </w:tcPr>
          <w:p w:rsidR="00DC02DB" w:rsidRDefault="008178A3">
            <w:pPr>
              <w:autoSpaceDE w:val="0"/>
              <w:autoSpaceDN w:val="0"/>
              <w:adjustRightInd w:val="0"/>
              <w:snapToGrid w:val="0"/>
              <w:spacing w:line="400" w:lineRule="exact"/>
              <w:jc w:val="left"/>
              <w:rPr>
                <w:iCs/>
                <w:szCs w:val="21"/>
              </w:rPr>
            </w:pPr>
            <w:r>
              <w:rPr>
                <w:iCs/>
                <w:szCs w:val="21"/>
              </w:rPr>
              <w:t>因本合同及合同有关事项发生的争议，按下列第</w:t>
            </w:r>
            <w:r>
              <w:rPr>
                <w:iCs/>
                <w:szCs w:val="21"/>
                <w:u w:val="single"/>
              </w:rPr>
              <w:t xml:space="preserve">   </w:t>
            </w:r>
            <w:r>
              <w:rPr>
                <w:iCs/>
                <w:szCs w:val="21"/>
              </w:rPr>
              <w:t>种方式解决：</w:t>
            </w:r>
          </w:p>
          <w:p w:rsidR="00DC02DB" w:rsidRDefault="008178A3">
            <w:pPr>
              <w:autoSpaceDE w:val="0"/>
              <w:autoSpaceDN w:val="0"/>
              <w:adjustRightInd w:val="0"/>
              <w:snapToGrid w:val="0"/>
              <w:spacing w:line="400" w:lineRule="exact"/>
              <w:jc w:val="left"/>
              <w:rPr>
                <w:iCs/>
                <w:szCs w:val="21"/>
              </w:rPr>
            </w:pPr>
            <w:r>
              <w:rPr>
                <w:iCs/>
                <w:szCs w:val="21"/>
              </w:rPr>
              <w:t>（</w:t>
            </w:r>
            <w:r>
              <w:rPr>
                <w:iCs/>
                <w:szCs w:val="21"/>
              </w:rPr>
              <w:t>1</w:t>
            </w:r>
            <w:r>
              <w:rPr>
                <w:iCs/>
                <w:szCs w:val="21"/>
              </w:rPr>
              <w:t>）向</w:t>
            </w:r>
            <w:r>
              <w:rPr>
                <w:iCs/>
                <w:szCs w:val="21"/>
                <w:u w:val="single"/>
              </w:rPr>
              <w:t xml:space="preserve">                    </w:t>
            </w:r>
            <w:r>
              <w:rPr>
                <w:iCs/>
                <w:szCs w:val="21"/>
              </w:rPr>
              <w:t>仲裁委员会申请仲裁，仲裁地点为</w:t>
            </w:r>
            <w:r>
              <w:rPr>
                <w:iCs/>
                <w:szCs w:val="21"/>
                <w:u w:val="single"/>
              </w:rPr>
              <w:t xml:space="preserve">           </w:t>
            </w:r>
            <w:r>
              <w:rPr>
                <w:iCs/>
                <w:szCs w:val="21"/>
              </w:rPr>
              <w:t>；</w:t>
            </w:r>
          </w:p>
          <w:p w:rsidR="00DC02DB" w:rsidRDefault="008178A3">
            <w:pPr>
              <w:adjustRightInd w:val="0"/>
              <w:snapToGrid w:val="0"/>
              <w:jc w:val="left"/>
              <w:rPr>
                <w:szCs w:val="21"/>
                <w:u w:val="single"/>
              </w:rPr>
            </w:pPr>
            <w:r>
              <w:rPr>
                <w:iCs/>
                <w:szCs w:val="21"/>
              </w:rPr>
              <w:t>（</w:t>
            </w:r>
            <w:r>
              <w:rPr>
                <w:iCs/>
                <w:szCs w:val="21"/>
              </w:rPr>
              <w:t>2</w:t>
            </w:r>
            <w:r>
              <w:rPr>
                <w:iCs/>
                <w:szCs w:val="21"/>
              </w:rPr>
              <w:t>）向</w:t>
            </w:r>
            <w:r>
              <w:rPr>
                <w:iCs/>
                <w:szCs w:val="21"/>
                <w:u w:val="single"/>
              </w:rPr>
              <w:t xml:space="preserve">                    </w:t>
            </w:r>
            <w:r>
              <w:rPr>
                <w:iCs/>
                <w:szCs w:val="21"/>
              </w:rPr>
              <w:t>人民法院起诉。</w:t>
            </w:r>
          </w:p>
        </w:tc>
      </w:tr>
      <w:tr w:rsidR="00DC02DB">
        <w:trPr>
          <w:trHeight w:val="770"/>
        </w:trPr>
        <w:tc>
          <w:tcPr>
            <w:tcW w:w="1607" w:type="dxa"/>
            <w:tcBorders>
              <w:top w:val="single" w:sz="6" w:space="0" w:color="auto"/>
              <w:left w:val="double" w:sz="4" w:space="0" w:color="auto"/>
              <w:bottom w:val="double" w:sz="4" w:space="0" w:color="auto"/>
              <w:right w:val="single" w:sz="6" w:space="0" w:color="auto"/>
            </w:tcBorders>
            <w:vAlign w:val="center"/>
          </w:tcPr>
          <w:p w:rsidR="00DC02DB" w:rsidRDefault="008178A3">
            <w:pPr>
              <w:adjustRightInd w:val="0"/>
              <w:snapToGrid w:val="0"/>
              <w:jc w:val="center"/>
              <w:rPr>
                <w:szCs w:val="21"/>
              </w:rPr>
            </w:pPr>
            <w:r>
              <w:rPr>
                <w:szCs w:val="21"/>
              </w:rPr>
              <w:t>第二节</w:t>
            </w:r>
          </w:p>
          <w:p w:rsidR="00DC02DB" w:rsidRDefault="008178A3">
            <w:pPr>
              <w:adjustRightInd w:val="0"/>
              <w:snapToGrid w:val="0"/>
              <w:jc w:val="center"/>
              <w:rPr>
                <w:szCs w:val="21"/>
              </w:rPr>
            </w:pPr>
            <w:r>
              <w:rPr>
                <w:szCs w:val="21"/>
              </w:rPr>
              <w:t>第</w:t>
            </w:r>
            <w:r>
              <w:rPr>
                <w:szCs w:val="21"/>
              </w:rPr>
              <w:t>23.1</w:t>
            </w:r>
            <w:r>
              <w:rPr>
                <w:szCs w:val="21"/>
              </w:rPr>
              <w:t>款</w:t>
            </w:r>
          </w:p>
        </w:tc>
        <w:tc>
          <w:tcPr>
            <w:tcW w:w="1742" w:type="dxa"/>
            <w:tcBorders>
              <w:top w:val="single" w:sz="6" w:space="0" w:color="auto"/>
              <w:left w:val="single" w:sz="6" w:space="0" w:color="auto"/>
              <w:bottom w:val="double" w:sz="4" w:space="0" w:color="auto"/>
              <w:right w:val="single" w:sz="6" w:space="0" w:color="auto"/>
            </w:tcBorders>
            <w:vAlign w:val="center"/>
          </w:tcPr>
          <w:p w:rsidR="00DC02DB" w:rsidRDefault="008178A3">
            <w:pPr>
              <w:adjustRightInd w:val="0"/>
              <w:snapToGrid w:val="0"/>
              <w:jc w:val="left"/>
              <w:rPr>
                <w:szCs w:val="21"/>
              </w:rPr>
            </w:pPr>
            <w:r>
              <w:rPr>
                <w:bCs/>
                <w:szCs w:val="21"/>
              </w:rPr>
              <w:t>其他专用条款</w:t>
            </w:r>
          </w:p>
        </w:tc>
        <w:tc>
          <w:tcPr>
            <w:tcW w:w="5170" w:type="dxa"/>
            <w:tcBorders>
              <w:top w:val="single" w:sz="6" w:space="0" w:color="auto"/>
              <w:left w:val="single" w:sz="6" w:space="0" w:color="auto"/>
              <w:bottom w:val="double" w:sz="4" w:space="0" w:color="auto"/>
              <w:right w:val="double" w:sz="4" w:space="0" w:color="auto"/>
            </w:tcBorders>
            <w:vAlign w:val="center"/>
          </w:tcPr>
          <w:p w:rsidR="00DC02DB" w:rsidRDefault="00DC02DB">
            <w:pPr>
              <w:adjustRightInd w:val="0"/>
              <w:snapToGrid w:val="0"/>
              <w:jc w:val="left"/>
              <w:rPr>
                <w:szCs w:val="21"/>
              </w:rPr>
            </w:pPr>
          </w:p>
        </w:tc>
      </w:tr>
    </w:tbl>
    <w:p w:rsidR="00DC02DB" w:rsidRDefault="00DC02DB" w:rsidP="00644253">
      <w:pPr>
        <w:tabs>
          <w:tab w:val="left" w:pos="360"/>
        </w:tabs>
        <w:spacing w:line="520" w:lineRule="exact"/>
        <w:ind w:firstLineChars="171" w:firstLine="382"/>
        <w:rPr>
          <w:sz w:val="24"/>
          <w:szCs w:val="24"/>
        </w:rPr>
      </w:pPr>
    </w:p>
    <w:p w:rsidR="00DC02DB" w:rsidRDefault="00DC02DB" w:rsidP="00644253">
      <w:pPr>
        <w:autoSpaceDE w:val="0"/>
        <w:autoSpaceDN w:val="0"/>
        <w:adjustRightInd w:val="0"/>
        <w:spacing w:line="360" w:lineRule="auto"/>
        <w:ind w:firstLineChars="200" w:firstLine="446"/>
        <w:rPr>
          <w:sz w:val="24"/>
        </w:rPr>
      </w:pPr>
    </w:p>
    <w:p w:rsidR="00DC02DB" w:rsidRDefault="008178A3">
      <w:pPr>
        <w:widowControl/>
        <w:jc w:val="left"/>
        <w:rPr>
          <w:b/>
          <w:bCs/>
          <w:kern w:val="28"/>
          <w:sz w:val="32"/>
          <w:szCs w:val="32"/>
          <w:lang w:val="zh-CN"/>
        </w:rPr>
      </w:pPr>
      <w:r>
        <w:br w:type="page"/>
      </w:r>
    </w:p>
    <w:p w:rsidR="00DC02DB" w:rsidRDefault="008178A3">
      <w:pPr>
        <w:pStyle w:val="ab"/>
        <w:rPr>
          <w:rFonts w:ascii="Times New Roman" w:hAnsi="Times New Roman"/>
        </w:rPr>
      </w:pPr>
      <w:r>
        <w:rPr>
          <w:rFonts w:ascii="Times New Roman" w:hAnsi="Times New Roman" w:hint="eastAsia"/>
        </w:rPr>
        <w:lastRenderedPageBreak/>
        <w:t>第五部分</w:t>
      </w:r>
      <w:r>
        <w:rPr>
          <w:rFonts w:ascii="Times New Roman" w:hAnsi="Times New Roman" w:hint="eastAsia"/>
        </w:rPr>
        <w:t xml:space="preserve">  </w:t>
      </w:r>
      <w:r>
        <w:rPr>
          <w:rFonts w:ascii="Times New Roman" w:hAnsi="Times New Roman" w:hint="eastAsia"/>
        </w:rPr>
        <w:t>投标文件格式</w:t>
      </w:r>
    </w:p>
    <w:p w:rsidR="00DC02DB" w:rsidRDefault="008178A3">
      <w:pPr>
        <w:autoSpaceDN w:val="0"/>
        <w:spacing w:line="360" w:lineRule="auto"/>
        <w:jc w:val="center"/>
        <w:rPr>
          <w:b/>
          <w:bCs/>
          <w:sz w:val="24"/>
        </w:rPr>
      </w:pPr>
      <w:r>
        <w:rPr>
          <w:rFonts w:hint="eastAsia"/>
          <w:b/>
          <w:bCs/>
          <w:sz w:val="24"/>
        </w:rPr>
        <w:t>投标文件封面格式</w:t>
      </w:r>
    </w:p>
    <w:p w:rsidR="00DC02DB" w:rsidRDefault="00DC02DB">
      <w:pPr>
        <w:autoSpaceDE w:val="0"/>
        <w:autoSpaceDN w:val="0"/>
        <w:adjustRightInd w:val="0"/>
        <w:spacing w:line="520" w:lineRule="exact"/>
      </w:pPr>
    </w:p>
    <w:p w:rsidR="00DC02DB" w:rsidRDefault="008178A3">
      <w:pPr>
        <w:autoSpaceDE w:val="0"/>
        <w:autoSpaceDN w:val="0"/>
        <w:adjustRightInd w:val="0"/>
        <w:spacing w:line="520" w:lineRule="exact"/>
        <w:rPr>
          <w:b/>
          <w:kern w:val="0"/>
          <w:sz w:val="24"/>
        </w:rPr>
      </w:pPr>
      <w:r>
        <w:rPr>
          <w:noProof/>
        </w:rPr>
        <w:drawing>
          <wp:anchor distT="0" distB="0" distL="114300" distR="114300" simplePos="0" relativeHeight="251662336" behindDoc="0" locked="0" layoutInCell="1" allowOverlap="1">
            <wp:simplePos x="0" y="0"/>
            <wp:positionH relativeFrom="column">
              <wp:posOffset>26670</wp:posOffset>
            </wp:positionH>
            <wp:positionV relativeFrom="paragraph">
              <wp:posOffset>179705</wp:posOffset>
            </wp:positionV>
            <wp:extent cx="480060" cy="434340"/>
            <wp:effectExtent l="0" t="0" r="0" b="3810"/>
            <wp:wrapNone/>
            <wp:docPr id="4" name="图片 4" desc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图片 4" descr="1"/>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a:xfrm>
                      <a:off x="0" y="0"/>
                      <a:ext cx="480060" cy="434340"/>
                    </a:xfrm>
                    <a:prstGeom prst="rect">
                      <a:avLst/>
                    </a:prstGeom>
                    <a:noFill/>
                    <a:ln>
                      <a:noFill/>
                    </a:ln>
                  </pic:spPr>
                </pic:pic>
              </a:graphicData>
            </a:graphic>
          </wp:anchor>
        </w:drawing>
      </w:r>
    </w:p>
    <w:p w:rsidR="00DC02DB" w:rsidRDefault="00DC02DB">
      <w:pPr>
        <w:autoSpaceDE w:val="0"/>
        <w:autoSpaceDN w:val="0"/>
        <w:adjustRightInd w:val="0"/>
        <w:spacing w:line="520" w:lineRule="exact"/>
        <w:rPr>
          <w:b/>
          <w:kern w:val="0"/>
          <w:sz w:val="24"/>
        </w:rPr>
      </w:pPr>
    </w:p>
    <w:p w:rsidR="00DC02DB" w:rsidRDefault="00DC02DB">
      <w:pPr>
        <w:autoSpaceDE w:val="0"/>
        <w:autoSpaceDN w:val="0"/>
        <w:adjustRightInd w:val="0"/>
        <w:spacing w:line="520" w:lineRule="exact"/>
        <w:rPr>
          <w:b/>
          <w:kern w:val="0"/>
          <w:sz w:val="24"/>
        </w:rPr>
      </w:pPr>
    </w:p>
    <w:p w:rsidR="00DC02DB" w:rsidRDefault="008178A3">
      <w:pPr>
        <w:autoSpaceDE w:val="0"/>
        <w:autoSpaceDN w:val="0"/>
        <w:adjustRightInd w:val="0"/>
        <w:jc w:val="center"/>
        <w:rPr>
          <w:kern w:val="0"/>
          <w:sz w:val="144"/>
          <w:szCs w:val="144"/>
        </w:rPr>
      </w:pPr>
      <w:r>
        <w:rPr>
          <w:rFonts w:hint="eastAsia"/>
          <w:sz w:val="160"/>
          <w:szCs w:val="84"/>
        </w:rPr>
        <w:t>投</w:t>
      </w:r>
      <w:r>
        <w:rPr>
          <w:rFonts w:hint="eastAsia"/>
          <w:sz w:val="90"/>
          <w:szCs w:val="90"/>
        </w:rPr>
        <w:t xml:space="preserve"> </w:t>
      </w:r>
      <w:r>
        <w:rPr>
          <w:rFonts w:hint="eastAsia"/>
          <w:sz w:val="160"/>
          <w:szCs w:val="84"/>
        </w:rPr>
        <w:t>标</w:t>
      </w:r>
      <w:r>
        <w:rPr>
          <w:rFonts w:hint="eastAsia"/>
          <w:sz w:val="84"/>
          <w:szCs w:val="84"/>
        </w:rPr>
        <w:t xml:space="preserve"> </w:t>
      </w:r>
      <w:r>
        <w:rPr>
          <w:rFonts w:hint="eastAsia"/>
          <w:sz w:val="160"/>
          <w:szCs w:val="84"/>
        </w:rPr>
        <w:t>文</w:t>
      </w:r>
      <w:r>
        <w:rPr>
          <w:rFonts w:hint="eastAsia"/>
          <w:sz w:val="84"/>
          <w:szCs w:val="84"/>
        </w:rPr>
        <w:t xml:space="preserve"> </w:t>
      </w:r>
      <w:r>
        <w:rPr>
          <w:rFonts w:hint="eastAsia"/>
          <w:sz w:val="160"/>
          <w:szCs w:val="84"/>
        </w:rPr>
        <w:t>件</w:t>
      </w:r>
    </w:p>
    <w:p w:rsidR="00DC02DB" w:rsidRDefault="00DC02DB">
      <w:pPr>
        <w:autoSpaceDE w:val="0"/>
        <w:autoSpaceDN w:val="0"/>
        <w:adjustRightInd w:val="0"/>
        <w:spacing w:line="520" w:lineRule="exact"/>
        <w:rPr>
          <w:b/>
          <w:kern w:val="0"/>
          <w:sz w:val="36"/>
          <w:szCs w:val="36"/>
        </w:rPr>
      </w:pPr>
    </w:p>
    <w:p w:rsidR="00DC02DB" w:rsidRDefault="008178A3">
      <w:pPr>
        <w:autoSpaceDE w:val="0"/>
        <w:autoSpaceDN w:val="0"/>
        <w:adjustRightInd w:val="0"/>
        <w:spacing w:line="520" w:lineRule="exact"/>
        <w:jc w:val="center"/>
        <w:rPr>
          <w:b/>
          <w:color w:val="FF0000"/>
          <w:kern w:val="0"/>
          <w:sz w:val="24"/>
        </w:rPr>
      </w:pPr>
      <w:r>
        <w:rPr>
          <w:rFonts w:hint="eastAsia"/>
          <w:b/>
          <w:color w:val="FF0000"/>
          <w:kern w:val="0"/>
          <w:sz w:val="24"/>
        </w:rPr>
        <w:t>（加盖电子签章）</w:t>
      </w:r>
    </w:p>
    <w:p w:rsidR="00DC02DB" w:rsidRDefault="008178A3" w:rsidP="00644253">
      <w:pPr>
        <w:spacing w:beforeLines="30" w:before="85" w:afterLines="70" w:after="199" w:line="540" w:lineRule="exact"/>
        <w:ind w:leftChars="300" w:left="579"/>
        <w:rPr>
          <w:b/>
          <w:sz w:val="34"/>
          <w:szCs w:val="34"/>
        </w:rPr>
      </w:pPr>
      <w:r>
        <w:rPr>
          <w:rFonts w:hint="eastAsia"/>
          <w:b/>
          <w:sz w:val="34"/>
          <w:szCs w:val="34"/>
        </w:rPr>
        <w:t>项目编号：</w:t>
      </w:r>
    </w:p>
    <w:p w:rsidR="00DC02DB" w:rsidRDefault="008178A3" w:rsidP="00644253">
      <w:pPr>
        <w:spacing w:beforeLines="30" w:before="85" w:afterLines="70" w:after="199" w:line="540" w:lineRule="exact"/>
        <w:ind w:leftChars="300" w:left="2026" w:hangingChars="446" w:hanging="1447"/>
        <w:rPr>
          <w:b/>
          <w:sz w:val="34"/>
          <w:szCs w:val="34"/>
        </w:rPr>
      </w:pPr>
      <w:r>
        <w:rPr>
          <w:rFonts w:hint="eastAsia"/>
          <w:b/>
          <w:sz w:val="34"/>
          <w:szCs w:val="34"/>
        </w:rPr>
        <w:t>项目名称：</w:t>
      </w:r>
    </w:p>
    <w:p w:rsidR="00DC02DB" w:rsidRDefault="008178A3" w:rsidP="00644253">
      <w:pPr>
        <w:spacing w:beforeLines="30" w:before="85" w:afterLines="70" w:after="199" w:line="540" w:lineRule="exact"/>
        <w:ind w:leftChars="300" w:left="2026" w:hangingChars="446" w:hanging="1447"/>
        <w:rPr>
          <w:b/>
          <w:sz w:val="34"/>
          <w:szCs w:val="34"/>
        </w:rPr>
      </w:pPr>
      <w:r>
        <w:rPr>
          <w:rFonts w:hint="eastAsia"/>
          <w:b/>
          <w:sz w:val="34"/>
          <w:szCs w:val="34"/>
        </w:rPr>
        <w:t>投标包号：</w:t>
      </w:r>
    </w:p>
    <w:p w:rsidR="00DC02DB" w:rsidRDefault="008178A3" w:rsidP="00644253">
      <w:pPr>
        <w:spacing w:beforeLines="30" w:before="85" w:afterLines="70" w:after="199" w:line="540" w:lineRule="exact"/>
        <w:ind w:leftChars="300" w:left="579"/>
        <w:rPr>
          <w:b/>
          <w:sz w:val="34"/>
          <w:szCs w:val="34"/>
        </w:rPr>
      </w:pPr>
      <w:r>
        <w:rPr>
          <w:rFonts w:hint="eastAsia"/>
          <w:b/>
          <w:sz w:val="34"/>
          <w:szCs w:val="34"/>
        </w:rPr>
        <w:t>投标单位名称：</w:t>
      </w:r>
    </w:p>
    <w:p w:rsidR="00DC02DB" w:rsidRDefault="00DC02DB" w:rsidP="00644253">
      <w:pPr>
        <w:spacing w:beforeLines="30" w:before="85" w:afterLines="70" w:after="199" w:line="540" w:lineRule="exact"/>
        <w:ind w:leftChars="300" w:left="579"/>
        <w:rPr>
          <w:b/>
          <w:sz w:val="34"/>
          <w:szCs w:val="34"/>
        </w:rPr>
      </w:pPr>
    </w:p>
    <w:p w:rsidR="00DC02DB" w:rsidRDefault="00DC02DB" w:rsidP="00644253">
      <w:pPr>
        <w:spacing w:beforeLines="30" w:before="85" w:afterLines="70" w:after="199" w:line="540" w:lineRule="exact"/>
        <w:ind w:leftChars="300" w:left="579"/>
        <w:rPr>
          <w:b/>
          <w:sz w:val="34"/>
          <w:szCs w:val="34"/>
        </w:rPr>
      </w:pPr>
    </w:p>
    <w:p w:rsidR="00DC02DB" w:rsidRDefault="00DC02DB" w:rsidP="00644253">
      <w:pPr>
        <w:spacing w:beforeLines="30" w:before="85" w:afterLines="70" w:after="199" w:line="540" w:lineRule="exact"/>
        <w:ind w:leftChars="300" w:left="579"/>
        <w:rPr>
          <w:b/>
          <w:sz w:val="34"/>
          <w:szCs w:val="34"/>
        </w:rPr>
      </w:pPr>
    </w:p>
    <w:p w:rsidR="00DC02DB" w:rsidRDefault="00DC02DB" w:rsidP="00644253">
      <w:pPr>
        <w:spacing w:beforeLines="30" w:before="85" w:afterLines="70" w:after="199" w:line="540" w:lineRule="exact"/>
        <w:ind w:leftChars="300" w:left="579"/>
        <w:rPr>
          <w:b/>
          <w:sz w:val="34"/>
          <w:szCs w:val="34"/>
        </w:rPr>
      </w:pPr>
    </w:p>
    <w:p w:rsidR="00DC02DB" w:rsidRDefault="008178A3" w:rsidP="00644253">
      <w:pPr>
        <w:spacing w:beforeLines="30" w:before="85" w:afterLines="70" w:after="199" w:line="540" w:lineRule="exact"/>
        <w:ind w:leftChars="300" w:left="579"/>
        <w:rPr>
          <w:b/>
          <w:bCs/>
          <w:sz w:val="24"/>
        </w:rPr>
      </w:pPr>
      <w:r>
        <w:rPr>
          <w:rFonts w:hint="eastAsia"/>
          <w:b/>
          <w:sz w:val="34"/>
          <w:szCs w:val="34"/>
        </w:rPr>
        <w:t>投标日期：</w:t>
      </w:r>
      <w:r>
        <w:rPr>
          <w:rFonts w:hint="eastAsia"/>
          <w:b/>
          <w:sz w:val="34"/>
          <w:szCs w:val="34"/>
        </w:rPr>
        <w:t xml:space="preserve">   </w:t>
      </w:r>
      <w:r>
        <w:rPr>
          <w:rFonts w:hint="eastAsia"/>
          <w:b/>
          <w:sz w:val="34"/>
          <w:szCs w:val="34"/>
        </w:rPr>
        <w:t>年</w:t>
      </w:r>
      <w:r>
        <w:rPr>
          <w:rFonts w:hint="eastAsia"/>
          <w:b/>
          <w:sz w:val="34"/>
          <w:szCs w:val="34"/>
        </w:rPr>
        <w:t xml:space="preserve">   </w:t>
      </w:r>
      <w:r>
        <w:rPr>
          <w:rFonts w:hint="eastAsia"/>
          <w:b/>
          <w:sz w:val="34"/>
          <w:szCs w:val="34"/>
        </w:rPr>
        <w:t>月</w:t>
      </w:r>
      <w:r>
        <w:rPr>
          <w:rFonts w:hint="eastAsia"/>
          <w:b/>
          <w:sz w:val="34"/>
          <w:szCs w:val="34"/>
        </w:rPr>
        <w:t xml:space="preserve">   </w:t>
      </w:r>
      <w:r>
        <w:rPr>
          <w:rFonts w:hint="eastAsia"/>
          <w:b/>
          <w:sz w:val="34"/>
          <w:szCs w:val="34"/>
        </w:rPr>
        <w:t>日</w:t>
      </w:r>
    </w:p>
    <w:p w:rsidR="00DC02DB" w:rsidRDefault="008178A3">
      <w:pPr>
        <w:widowControl/>
        <w:jc w:val="left"/>
        <w:rPr>
          <w:b/>
          <w:bCs/>
          <w:sz w:val="24"/>
        </w:rPr>
      </w:pPr>
      <w:r>
        <w:rPr>
          <w:b/>
          <w:bCs/>
          <w:sz w:val="24"/>
        </w:rPr>
        <w:br w:type="page"/>
      </w:r>
    </w:p>
    <w:p w:rsidR="00DC02DB" w:rsidRDefault="008178A3">
      <w:pPr>
        <w:autoSpaceDN w:val="0"/>
        <w:spacing w:line="360" w:lineRule="auto"/>
        <w:jc w:val="center"/>
        <w:rPr>
          <w:b/>
          <w:bCs/>
          <w:sz w:val="24"/>
        </w:rPr>
      </w:pPr>
      <w:r>
        <w:rPr>
          <w:rFonts w:hint="eastAsia"/>
          <w:b/>
          <w:bCs/>
          <w:sz w:val="24"/>
        </w:rPr>
        <w:lastRenderedPageBreak/>
        <w:t>投标文件目录格式</w:t>
      </w:r>
    </w:p>
    <w:p w:rsidR="00DC02DB" w:rsidRDefault="008178A3">
      <w:pPr>
        <w:autoSpaceDN w:val="0"/>
        <w:spacing w:line="360" w:lineRule="auto"/>
        <w:jc w:val="center"/>
        <w:rPr>
          <w:b/>
          <w:bCs/>
          <w:sz w:val="24"/>
        </w:rPr>
      </w:pPr>
      <w:r>
        <w:rPr>
          <w:rFonts w:hint="eastAsia"/>
          <w:b/>
          <w:bCs/>
          <w:sz w:val="24"/>
        </w:rPr>
        <w:t>（投标人自行编制）</w:t>
      </w:r>
    </w:p>
    <w:p w:rsidR="00DC02DB" w:rsidRDefault="00DC02DB">
      <w:pPr>
        <w:widowControl/>
        <w:jc w:val="center"/>
        <w:rPr>
          <w:b/>
          <w:sz w:val="24"/>
        </w:rPr>
      </w:pPr>
    </w:p>
    <w:p w:rsidR="00DC02DB" w:rsidRDefault="008178A3">
      <w:pPr>
        <w:widowControl/>
        <w:jc w:val="left"/>
        <w:rPr>
          <w:b/>
          <w:sz w:val="24"/>
        </w:rPr>
      </w:pPr>
      <w:r>
        <w:rPr>
          <w:b/>
          <w:sz w:val="24"/>
        </w:rPr>
        <w:br w:type="page"/>
      </w:r>
    </w:p>
    <w:p w:rsidR="00DC02DB" w:rsidRDefault="008178A3">
      <w:pPr>
        <w:widowControl/>
        <w:jc w:val="center"/>
        <w:rPr>
          <w:b/>
          <w:sz w:val="24"/>
        </w:rPr>
      </w:pPr>
      <w:r>
        <w:rPr>
          <w:rFonts w:hint="eastAsia"/>
          <w:b/>
          <w:sz w:val="24"/>
        </w:rPr>
        <w:lastRenderedPageBreak/>
        <w:t>评分因素及评标标准页码检索</w:t>
      </w:r>
    </w:p>
    <w:p w:rsidR="00DC02DB" w:rsidRDefault="008178A3">
      <w:pPr>
        <w:widowControl/>
        <w:jc w:val="center"/>
        <w:rPr>
          <w:b/>
          <w:sz w:val="24"/>
        </w:rPr>
      </w:pPr>
      <w:r>
        <w:rPr>
          <w:b/>
          <w:bCs/>
          <w:sz w:val="24"/>
        </w:rPr>
        <w:t>（需投标人按招标文件</w:t>
      </w:r>
      <w:r>
        <w:rPr>
          <w:b/>
          <w:bCs/>
          <w:sz w:val="24"/>
        </w:rPr>
        <w:t>“</w:t>
      </w:r>
      <w:r>
        <w:rPr>
          <w:b/>
          <w:bCs/>
          <w:sz w:val="24"/>
        </w:rPr>
        <w:t>评分因素及评标标准</w:t>
      </w:r>
      <w:r>
        <w:rPr>
          <w:b/>
          <w:bCs/>
          <w:sz w:val="24"/>
        </w:rPr>
        <w:t>”</w:t>
      </w:r>
      <w:r>
        <w:rPr>
          <w:b/>
          <w:bCs/>
          <w:sz w:val="24"/>
        </w:rPr>
        <w:t>中每个评分项逐项列明页码）</w:t>
      </w:r>
    </w:p>
    <w:p w:rsidR="00DC02DB" w:rsidRDefault="00DC02DB">
      <w:pPr>
        <w:widowControl/>
        <w:jc w:val="center"/>
        <w:rPr>
          <w:b/>
          <w:sz w:val="24"/>
        </w:rPr>
      </w:pPr>
    </w:p>
    <w:p w:rsidR="00DC02DB" w:rsidRDefault="008178A3">
      <w:pPr>
        <w:widowControl/>
        <w:jc w:val="left"/>
        <w:rPr>
          <w:sz w:val="24"/>
        </w:rPr>
      </w:pPr>
      <w:r>
        <w:rPr>
          <w:sz w:val="24"/>
        </w:rPr>
        <w:br w:type="page"/>
      </w:r>
    </w:p>
    <w:p w:rsidR="00DC02DB" w:rsidRDefault="008178A3">
      <w:pPr>
        <w:tabs>
          <w:tab w:val="left" w:pos="360"/>
        </w:tabs>
        <w:spacing w:line="360" w:lineRule="auto"/>
        <w:rPr>
          <w:b/>
          <w:sz w:val="24"/>
        </w:rPr>
      </w:pPr>
      <w:r>
        <w:rPr>
          <w:b/>
          <w:sz w:val="24"/>
        </w:rPr>
        <w:lastRenderedPageBreak/>
        <w:t>附件</w:t>
      </w:r>
      <w:r>
        <w:rPr>
          <w:b/>
          <w:sz w:val="24"/>
        </w:rPr>
        <w:t>1</w:t>
      </w:r>
    </w:p>
    <w:p w:rsidR="00DC02DB" w:rsidRDefault="008178A3">
      <w:pPr>
        <w:autoSpaceDN w:val="0"/>
        <w:spacing w:line="360" w:lineRule="auto"/>
        <w:jc w:val="center"/>
        <w:rPr>
          <w:b/>
          <w:bCs/>
          <w:sz w:val="24"/>
        </w:rPr>
      </w:pPr>
      <w:r>
        <w:rPr>
          <w:b/>
          <w:bCs/>
          <w:sz w:val="24"/>
        </w:rPr>
        <w:t>投标书</w:t>
      </w:r>
    </w:p>
    <w:p w:rsidR="00DC02DB" w:rsidRDefault="008178A3">
      <w:pPr>
        <w:spacing w:line="360" w:lineRule="auto"/>
        <w:rPr>
          <w:sz w:val="24"/>
        </w:rPr>
      </w:pPr>
      <w:r>
        <w:rPr>
          <w:sz w:val="24"/>
        </w:rPr>
        <w:t>致：天津市政府采购中心</w:t>
      </w:r>
    </w:p>
    <w:p w:rsidR="00DC02DB" w:rsidRDefault="008178A3" w:rsidP="00644253">
      <w:pPr>
        <w:spacing w:line="360" w:lineRule="auto"/>
        <w:ind w:firstLineChars="200" w:firstLine="446"/>
        <w:rPr>
          <w:sz w:val="24"/>
        </w:rPr>
      </w:pPr>
      <w:r>
        <w:rPr>
          <w:sz w:val="24"/>
        </w:rPr>
        <w:t>根据贵方为天津市</w:t>
      </w:r>
      <w:r>
        <w:rPr>
          <w:sz w:val="24"/>
          <w:u w:val="single"/>
        </w:rPr>
        <w:t xml:space="preserve">      </w:t>
      </w:r>
      <w:r>
        <w:rPr>
          <w:rFonts w:hint="eastAsia"/>
          <w:sz w:val="24"/>
          <w:u w:val="single"/>
        </w:rPr>
        <w:t xml:space="preserve">   </w:t>
      </w:r>
      <w:r>
        <w:rPr>
          <w:sz w:val="24"/>
          <w:u w:val="single"/>
        </w:rPr>
        <w:t xml:space="preserve">         </w:t>
      </w:r>
      <w:r>
        <w:rPr>
          <w:sz w:val="24"/>
        </w:rPr>
        <w:t>项目（项目编号：</w:t>
      </w:r>
      <w:r>
        <w:rPr>
          <w:sz w:val="24"/>
          <w:u w:val="single"/>
        </w:rPr>
        <w:t xml:space="preserve">             </w:t>
      </w:r>
      <w:r>
        <w:rPr>
          <w:sz w:val="24"/>
        </w:rPr>
        <w:t>）的投标邀请，</w:t>
      </w:r>
      <w:r>
        <w:rPr>
          <w:rFonts w:hint="eastAsia"/>
          <w:sz w:val="24"/>
        </w:rPr>
        <w:t>投标</w:t>
      </w:r>
      <w:r>
        <w:rPr>
          <w:sz w:val="24"/>
        </w:rPr>
        <w:t>代表人</w:t>
      </w:r>
      <w:r>
        <w:rPr>
          <w:sz w:val="24"/>
          <w:u w:val="single"/>
        </w:rPr>
        <w:t xml:space="preserve">       </w:t>
      </w:r>
      <w:r>
        <w:rPr>
          <w:rFonts w:hint="eastAsia"/>
          <w:sz w:val="24"/>
          <w:u w:val="single"/>
        </w:rPr>
        <w:t xml:space="preserve">              </w:t>
      </w:r>
      <w:r>
        <w:rPr>
          <w:sz w:val="24"/>
          <w:u w:val="single"/>
        </w:rPr>
        <w:t xml:space="preserve">      </w:t>
      </w:r>
      <w:r>
        <w:rPr>
          <w:sz w:val="24"/>
        </w:rPr>
        <w:t>（姓名</w:t>
      </w:r>
      <w:r>
        <w:rPr>
          <w:sz w:val="24"/>
          <w:lang w:val="en-GB"/>
        </w:rPr>
        <w:t>/</w:t>
      </w:r>
      <w:r>
        <w:rPr>
          <w:sz w:val="24"/>
        </w:rPr>
        <w:t>职务）经正式授权并代表</w:t>
      </w:r>
      <w:r>
        <w:rPr>
          <w:rFonts w:hint="eastAsia"/>
          <w:sz w:val="24"/>
        </w:rPr>
        <w:t>我公司</w:t>
      </w:r>
      <w:r>
        <w:rPr>
          <w:sz w:val="24"/>
          <w:u w:val="single"/>
        </w:rPr>
        <w:t xml:space="preserve">               </w:t>
      </w:r>
      <w:r>
        <w:rPr>
          <w:rFonts w:hint="eastAsia"/>
          <w:sz w:val="24"/>
          <w:u w:val="single"/>
        </w:rPr>
        <w:t xml:space="preserve">   </w:t>
      </w:r>
      <w:r>
        <w:rPr>
          <w:sz w:val="24"/>
          <w:u w:val="single"/>
        </w:rPr>
        <w:t xml:space="preserve">         </w:t>
      </w:r>
      <w:r>
        <w:rPr>
          <w:sz w:val="24"/>
        </w:rPr>
        <w:t>（</w:t>
      </w:r>
      <w:r>
        <w:rPr>
          <w:rFonts w:hint="eastAsia"/>
          <w:sz w:val="24"/>
        </w:rPr>
        <w:t>投标单位</w:t>
      </w:r>
      <w:r>
        <w:rPr>
          <w:sz w:val="24"/>
        </w:rPr>
        <w:t>名称、地址）提交</w:t>
      </w:r>
      <w:r>
        <w:rPr>
          <w:rFonts w:hint="eastAsia"/>
          <w:sz w:val="24"/>
        </w:rPr>
        <w:t>网上应答及上传加盖电子签章的投标文件</w:t>
      </w:r>
      <w:r>
        <w:rPr>
          <w:sz w:val="24"/>
        </w:rPr>
        <w:t>。</w:t>
      </w:r>
    </w:p>
    <w:p w:rsidR="00DC02DB" w:rsidRDefault="008178A3" w:rsidP="00644253">
      <w:pPr>
        <w:spacing w:line="360" w:lineRule="auto"/>
        <w:ind w:firstLineChars="200" w:firstLine="446"/>
        <w:rPr>
          <w:sz w:val="24"/>
        </w:rPr>
      </w:pPr>
      <w:r>
        <w:rPr>
          <w:sz w:val="24"/>
        </w:rPr>
        <w:t>据此函，签字代表宣布同意如下：</w:t>
      </w:r>
    </w:p>
    <w:p w:rsidR="00DC02DB" w:rsidRDefault="008178A3" w:rsidP="00644253">
      <w:pPr>
        <w:spacing w:line="360" w:lineRule="auto"/>
        <w:ind w:firstLineChars="200" w:firstLine="446"/>
        <w:rPr>
          <w:sz w:val="24"/>
        </w:rPr>
      </w:pPr>
      <w:r>
        <w:rPr>
          <w:rFonts w:hint="eastAsia"/>
          <w:sz w:val="24"/>
        </w:rPr>
        <w:t xml:space="preserve">1. </w:t>
      </w:r>
      <w:r>
        <w:rPr>
          <w:rFonts w:hint="eastAsia"/>
          <w:sz w:val="24"/>
        </w:rPr>
        <w:t>所附投标报价表中规定的应提供和交付的货物投标总价为：</w:t>
      </w:r>
    </w:p>
    <w:p w:rsidR="00DC02DB" w:rsidRDefault="008178A3" w:rsidP="00644253">
      <w:pPr>
        <w:spacing w:line="360" w:lineRule="auto"/>
        <w:ind w:firstLineChars="200" w:firstLine="446"/>
        <w:rPr>
          <w:sz w:val="24"/>
        </w:rPr>
      </w:pPr>
      <w:r>
        <w:rPr>
          <w:rFonts w:hint="eastAsia"/>
          <w:sz w:val="24"/>
        </w:rPr>
        <w:t>第一包，￥</w:t>
      </w:r>
      <w:r>
        <w:rPr>
          <w:rFonts w:hint="eastAsia"/>
          <w:sz w:val="24"/>
          <w:u w:val="single"/>
        </w:rPr>
        <w:t xml:space="preserve">      </w:t>
      </w:r>
      <w:r>
        <w:rPr>
          <w:rFonts w:hint="eastAsia"/>
          <w:sz w:val="24"/>
        </w:rPr>
        <w:t>元（人民币），大写</w:t>
      </w:r>
      <w:r>
        <w:rPr>
          <w:rFonts w:hint="eastAsia"/>
          <w:sz w:val="24"/>
          <w:u w:val="single"/>
        </w:rPr>
        <w:t xml:space="preserve">                   </w:t>
      </w:r>
      <w:r>
        <w:rPr>
          <w:rFonts w:hint="eastAsia"/>
          <w:sz w:val="24"/>
        </w:rPr>
        <w:t>。</w:t>
      </w:r>
    </w:p>
    <w:p w:rsidR="00DC02DB" w:rsidRDefault="008178A3" w:rsidP="00644253">
      <w:pPr>
        <w:spacing w:line="360" w:lineRule="auto"/>
        <w:ind w:firstLineChars="200" w:firstLine="446"/>
        <w:rPr>
          <w:sz w:val="24"/>
        </w:rPr>
      </w:pPr>
      <w:r>
        <w:rPr>
          <w:sz w:val="24"/>
        </w:rPr>
        <w:t>……</w:t>
      </w:r>
    </w:p>
    <w:p w:rsidR="00DC02DB" w:rsidRDefault="008178A3" w:rsidP="00644253">
      <w:pPr>
        <w:spacing w:line="360" w:lineRule="auto"/>
        <w:ind w:firstLineChars="200" w:firstLine="446"/>
        <w:rPr>
          <w:sz w:val="24"/>
        </w:rPr>
      </w:pPr>
      <w:r>
        <w:rPr>
          <w:sz w:val="24"/>
        </w:rPr>
        <w:t>2.</w:t>
      </w:r>
      <w:r>
        <w:rPr>
          <w:rFonts w:hint="eastAsia"/>
          <w:sz w:val="24"/>
        </w:rPr>
        <w:t xml:space="preserve"> </w:t>
      </w:r>
      <w:r>
        <w:rPr>
          <w:rFonts w:hint="eastAsia"/>
          <w:sz w:val="24"/>
        </w:rPr>
        <w:t>我公司</w:t>
      </w:r>
      <w:r>
        <w:rPr>
          <w:sz w:val="24"/>
        </w:rPr>
        <w:t>将按招标文件的规定履</w:t>
      </w:r>
      <w:r>
        <w:rPr>
          <w:sz w:val="24"/>
        </w:rPr>
        <w:t>行合同责任和义务。</w:t>
      </w:r>
    </w:p>
    <w:p w:rsidR="00DC02DB" w:rsidRDefault="008178A3" w:rsidP="00644253">
      <w:pPr>
        <w:spacing w:line="360" w:lineRule="auto"/>
        <w:ind w:firstLineChars="200" w:firstLine="446"/>
        <w:rPr>
          <w:sz w:val="24"/>
        </w:rPr>
      </w:pPr>
      <w:r>
        <w:rPr>
          <w:sz w:val="24"/>
        </w:rPr>
        <w:t>3.</w:t>
      </w:r>
      <w:r>
        <w:rPr>
          <w:rFonts w:hint="eastAsia"/>
          <w:sz w:val="24"/>
        </w:rPr>
        <w:t xml:space="preserve"> </w:t>
      </w:r>
      <w:r>
        <w:rPr>
          <w:rFonts w:hint="eastAsia"/>
          <w:sz w:val="24"/>
        </w:rPr>
        <w:t>我公司已详细审查全部招标文件，包括更正公告以及全部参考资料和所有附件。我们完全理解并同意放弃对这方面有不明及误解的权利，并认为全部招标文件（包括更正公告以及全部参考资料和所有附件）公平公正，无倾向性和排他性。</w:t>
      </w:r>
    </w:p>
    <w:p w:rsidR="00DC02DB" w:rsidRDefault="008178A3" w:rsidP="00644253">
      <w:pPr>
        <w:spacing w:line="360" w:lineRule="auto"/>
        <w:ind w:firstLineChars="200" w:firstLine="446"/>
        <w:rPr>
          <w:sz w:val="24"/>
        </w:rPr>
      </w:pPr>
      <w:r>
        <w:rPr>
          <w:sz w:val="24"/>
        </w:rPr>
        <w:t>4.</w:t>
      </w:r>
      <w:r>
        <w:rPr>
          <w:rFonts w:hint="eastAsia"/>
          <w:sz w:val="24"/>
        </w:rPr>
        <w:t xml:space="preserve"> </w:t>
      </w:r>
      <w:r>
        <w:rPr>
          <w:rFonts w:hint="eastAsia"/>
          <w:sz w:val="24"/>
        </w:rPr>
        <w:t>我公司的投标有效期为提交投标文件的截止之日起</w:t>
      </w:r>
      <w:r>
        <w:rPr>
          <w:rFonts w:hint="eastAsia"/>
          <w:sz w:val="24"/>
        </w:rPr>
        <w:t>60</w:t>
      </w:r>
      <w:r>
        <w:rPr>
          <w:rFonts w:hint="eastAsia"/>
          <w:sz w:val="24"/>
        </w:rPr>
        <w:t>天。</w:t>
      </w:r>
    </w:p>
    <w:p w:rsidR="00DC02DB" w:rsidRDefault="008178A3" w:rsidP="00644253">
      <w:pPr>
        <w:spacing w:line="360" w:lineRule="auto"/>
        <w:ind w:firstLineChars="200" w:firstLine="446"/>
        <w:rPr>
          <w:sz w:val="24"/>
        </w:rPr>
      </w:pPr>
      <w:r>
        <w:rPr>
          <w:rFonts w:hint="eastAsia"/>
          <w:sz w:val="24"/>
        </w:rPr>
        <w:t>5</w:t>
      </w:r>
      <w:r>
        <w:rPr>
          <w:sz w:val="24"/>
        </w:rPr>
        <w:t>.</w:t>
      </w:r>
      <w:r>
        <w:rPr>
          <w:rFonts w:hint="eastAsia"/>
          <w:sz w:val="24"/>
        </w:rPr>
        <w:t xml:space="preserve"> </w:t>
      </w:r>
      <w:r>
        <w:rPr>
          <w:rFonts w:hint="eastAsia"/>
          <w:sz w:val="24"/>
        </w:rPr>
        <w:t>我公司同意按照招标方要求</w:t>
      </w:r>
      <w:r>
        <w:rPr>
          <w:sz w:val="24"/>
        </w:rPr>
        <w:t>提供的与投标有关的一切数据或资料</w:t>
      </w:r>
      <w:r>
        <w:rPr>
          <w:rFonts w:hint="eastAsia"/>
          <w:sz w:val="24"/>
        </w:rPr>
        <w:t>，并声明投标文件及所提供的一切资料</w:t>
      </w:r>
      <w:proofErr w:type="gramStart"/>
      <w:r>
        <w:rPr>
          <w:rFonts w:hint="eastAsia"/>
          <w:sz w:val="24"/>
        </w:rPr>
        <w:t>均真实</w:t>
      </w:r>
      <w:proofErr w:type="gramEnd"/>
      <w:r>
        <w:rPr>
          <w:rFonts w:hint="eastAsia"/>
          <w:sz w:val="24"/>
        </w:rPr>
        <w:t>有效。由于我公司提供资料不实而造成的责任和后果由我公司自行承担。</w:t>
      </w:r>
    </w:p>
    <w:p w:rsidR="00DC02DB" w:rsidRDefault="008178A3" w:rsidP="00644253">
      <w:pPr>
        <w:spacing w:line="360" w:lineRule="auto"/>
        <w:ind w:firstLineChars="200" w:firstLine="446"/>
        <w:rPr>
          <w:sz w:val="24"/>
        </w:rPr>
      </w:pPr>
      <w:r>
        <w:rPr>
          <w:rFonts w:hint="eastAsia"/>
          <w:sz w:val="24"/>
        </w:rPr>
        <w:t xml:space="preserve">6. </w:t>
      </w:r>
      <w:r>
        <w:rPr>
          <w:rFonts w:hint="eastAsia"/>
          <w:sz w:val="24"/>
        </w:rPr>
        <w:t>我公司保证所投产品来自合法的供货渠道，若中</w:t>
      </w:r>
      <w:r>
        <w:rPr>
          <w:rFonts w:hint="eastAsia"/>
          <w:sz w:val="24"/>
        </w:rPr>
        <w:t>标，则有义务向采购人提供其需要的有效书面证明材料。如果提供非法渠道的商品，视为欺诈，并承担相关责任。</w:t>
      </w:r>
    </w:p>
    <w:p w:rsidR="00DC02DB" w:rsidRDefault="008178A3" w:rsidP="00644253">
      <w:pPr>
        <w:spacing w:line="360" w:lineRule="auto"/>
        <w:ind w:firstLineChars="200" w:firstLine="446"/>
        <w:rPr>
          <w:sz w:val="24"/>
        </w:rPr>
      </w:pPr>
      <w:r>
        <w:rPr>
          <w:rFonts w:hint="eastAsia"/>
          <w:sz w:val="24"/>
        </w:rPr>
        <w:t xml:space="preserve">7. </w:t>
      </w:r>
      <w:r>
        <w:rPr>
          <w:rFonts w:hint="eastAsia"/>
          <w:sz w:val="24"/>
        </w:rPr>
        <w:t>我公司已熟知贵中心关于本项目电子招投标的要求和规定。我公司</w:t>
      </w:r>
      <w:proofErr w:type="gramStart"/>
      <w:r>
        <w:rPr>
          <w:rFonts w:hint="eastAsia"/>
          <w:sz w:val="24"/>
        </w:rPr>
        <w:t>完全响应</w:t>
      </w:r>
      <w:proofErr w:type="gramEnd"/>
      <w:r>
        <w:rPr>
          <w:rFonts w:hint="eastAsia"/>
          <w:sz w:val="24"/>
        </w:rPr>
        <w:t>本次招投标通过网上进行的方式，我方承诺投标数据以应答截止时间贵中心网络服务器数据库的记录为准，一切因网络通信或我方操作失误造成的应答数据错误或</w:t>
      </w:r>
      <w:proofErr w:type="gramStart"/>
      <w:r>
        <w:rPr>
          <w:rFonts w:hint="eastAsia"/>
          <w:sz w:val="24"/>
        </w:rPr>
        <w:t>缺失均</w:t>
      </w:r>
      <w:proofErr w:type="gramEnd"/>
      <w:r>
        <w:rPr>
          <w:rFonts w:hint="eastAsia"/>
          <w:sz w:val="24"/>
        </w:rPr>
        <w:t>与</w:t>
      </w:r>
      <w:r>
        <w:rPr>
          <w:rFonts w:hint="eastAsia"/>
          <w:sz w:val="24"/>
        </w:rPr>
        <w:lastRenderedPageBreak/>
        <w:t>贵中心无关，我方愿承担因此出现的任何风险和责任。</w:t>
      </w:r>
    </w:p>
    <w:p w:rsidR="00DC02DB" w:rsidRDefault="008178A3" w:rsidP="00644253">
      <w:pPr>
        <w:spacing w:line="360" w:lineRule="auto"/>
        <w:ind w:firstLineChars="200" w:firstLine="446"/>
        <w:rPr>
          <w:sz w:val="24"/>
        </w:rPr>
      </w:pPr>
      <w:r>
        <w:rPr>
          <w:rFonts w:hint="eastAsia"/>
          <w:sz w:val="24"/>
        </w:rPr>
        <w:t xml:space="preserve">8. </w:t>
      </w:r>
      <w:r>
        <w:rPr>
          <w:rFonts w:hint="eastAsia"/>
          <w:sz w:val="24"/>
        </w:rPr>
        <w:t>我公司承诺完全符合《政府采购法》、《政府采购法实施条例》等法律法规规定，并随时接受采购人、采购代理机构的检查验证。</w:t>
      </w:r>
      <w:r>
        <w:rPr>
          <w:sz w:val="24"/>
        </w:rPr>
        <w:t>在整个招标过程中，</w:t>
      </w:r>
      <w:r>
        <w:rPr>
          <w:rFonts w:hint="eastAsia"/>
          <w:sz w:val="24"/>
        </w:rPr>
        <w:t>我公司</w:t>
      </w:r>
      <w:r>
        <w:rPr>
          <w:sz w:val="24"/>
        </w:rPr>
        <w:t>若有违规行为，</w:t>
      </w:r>
      <w:r>
        <w:rPr>
          <w:rFonts w:hint="eastAsia"/>
          <w:sz w:val="24"/>
        </w:rPr>
        <w:t>我公司完全接受</w:t>
      </w:r>
      <w:r>
        <w:rPr>
          <w:sz w:val="24"/>
        </w:rPr>
        <w:t>贵</w:t>
      </w:r>
      <w:r>
        <w:rPr>
          <w:rFonts w:hint="eastAsia"/>
          <w:sz w:val="24"/>
        </w:rPr>
        <w:t>中心依照相关法律法规和</w:t>
      </w:r>
      <w:r>
        <w:rPr>
          <w:sz w:val="24"/>
        </w:rPr>
        <w:t>招标文件</w:t>
      </w:r>
      <w:r>
        <w:rPr>
          <w:rFonts w:hint="eastAsia"/>
          <w:sz w:val="24"/>
        </w:rPr>
        <w:t>的</w:t>
      </w:r>
      <w:r>
        <w:rPr>
          <w:sz w:val="24"/>
        </w:rPr>
        <w:t>规定给予</w:t>
      </w:r>
      <w:r>
        <w:rPr>
          <w:rFonts w:hint="eastAsia"/>
          <w:sz w:val="24"/>
        </w:rPr>
        <w:t>处罚</w:t>
      </w:r>
      <w:r>
        <w:rPr>
          <w:sz w:val="24"/>
        </w:rPr>
        <w:t>。</w:t>
      </w:r>
    </w:p>
    <w:p w:rsidR="00DC02DB" w:rsidRDefault="008178A3" w:rsidP="00644253">
      <w:pPr>
        <w:spacing w:line="360" w:lineRule="auto"/>
        <w:ind w:firstLineChars="200" w:firstLine="446"/>
        <w:rPr>
          <w:sz w:val="24"/>
        </w:rPr>
      </w:pPr>
      <w:r>
        <w:rPr>
          <w:rFonts w:hint="eastAsia"/>
          <w:sz w:val="24"/>
        </w:rPr>
        <w:t xml:space="preserve">9. </w:t>
      </w:r>
      <w:r>
        <w:rPr>
          <w:rFonts w:hint="eastAsia"/>
          <w:sz w:val="24"/>
        </w:rPr>
        <w:t>我公司承诺未列入“信用中国”网站（</w:t>
      </w:r>
      <w:r>
        <w:rPr>
          <w:rFonts w:hint="eastAsia"/>
          <w:sz w:val="24"/>
        </w:rPr>
        <w:t>www.creditchina.gov.cn</w:t>
      </w:r>
      <w:r>
        <w:rPr>
          <w:rFonts w:hint="eastAsia"/>
          <w:sz w:val="24"/>
        </w:rPr>
        <w:t>）失信被执行人、重大税收违法案件当事人名单，也未列入中国政府采购网（</w:t>
      </w:r>
      <w:r>
        <w:rPr>
          <w:rFonts w:hint="eastAsia"/>
          <w:sz w:val="24"/>
        </w:rPr>
        <w:t>www.ccgp.gov.cn</w:t>
      </w:r>
      <w:r>
        <w:rPr>
          <w:rFonts w:hint="eastAsia"/>
          <w:sz w:val="24"/>
        </w:rPr>
        <w:t>）政府采购严重违法失信行为记录名单，符合《中华人民共和国政府采购法》第二十二条规定的各项条件，具备履行合同所必需的设备和专业技术能力，</w:t>
      </w:r>
      <w:r>
        <w:rPr>
          <w:rFonts w:hint="eastAsia"/>
          <w:sz w:val="24"/>
          <w:szCs w:val="24"/>
        </w:rPr>
        <w:t>投标截止日前</w:t>
      </w:r>
      <w:r>
        <w:rPr>
          <w:rFonts w:hint="eastAsia"/>
          <w:sz w:val="24"/>
          <w:szCs w:val="24"/>
        </w:rPr>
        <w:t>3</w:t>
      </w:r>
      <w:r>
        <w:rPr>
          <w:rFonts w:hint="eastAsia"/>
          <w:sz w:val="24"/>
          <w:szCs w:val="24"/>
        </w:rPr>
        <w:t>年在经营活动中没有重大违法记录</w:t>
      </w:r>
      <w:r>
        <w:rPr>
          <w:rFonts w:hint="eastAsia"/>
          <w:sz w:val="24"/>
        </w:rPr>
        <w:t>。</w:t>
      </w:r>
    </w:p>
    <w:p w:rsidR="00DC02DB" w:rsidRDefault="008178A3" w:rsidP="00644253">
      <w:pPr>
        <w:spacing w:line="360" w:lineRule="auto"/>
        <w:ind w:firstLineChars="200" w:firstLine="446"/>
        <w:rPr>
          <w:sz w:val="24"/>
        </w:rPr>
      </w:pPr>
      <w:r>
        <w:rPr>
          <w:rFonts w:hint="eastAsia"/>
          <w:sz w:val="24"/>
        </w:rPr>
        <w:t xml:space="preserve">10. </w:t>
      </w:r>
      <w:r>
        <w:rPr>
          <w:rFonts w:hint="eastAsia"/>
          <w:sz w:val="24"/>
        </w:rPr>
        <w:t>我公司完全认同招标文件中对于节能产品政府采购强制采购产品范围的划定。</w:t>
      </w:r>
    </w:p>
    <w:p w:rsidR="00DC02DB" w:rsidRDefault="008178A3" w:rsidP="00644253">
      <w:pPr>
        <w:spacing w:line="360" w:lineRule="auto"/>
        <w:ind w:firstLineChars="200" w:firstLine="446"/>
        <w:rPr>
          <w:sz w:val="24"/>
        </w:rPr>
      </w:pPr>
      <w:r>
        <w:rPr>
          <w:rFonts w:hint="eastAsia"/>
          <w:sz w:val="24"/>
        </w:rPr>
        <w:t>11</w:t>
      </w:r>
      <w:r>
        <w:rPr>
          <w:sz w:val="24"/>
        </w:rPr>
        <w:t>.</w:t>
      </w:r>
      <w:r>
        <w:rPr>
          <w:rFonts w:hint="eastAsia"/>
          <w:sz w:val="24"/>
        </w:rPr>
        <w:t xml:space="preserve"> </w:t>
      </w:r>
      <w:r>
        <w:rPr>
          <w:sz w:val="24"/>
        </w:rPr>
        <w:t>我公司若中标，</w:t>
      </w:r>
      <w:proofErr w:type="gramStart"/>
      <w:r>
        <w:rPr>
          <w:sz w:val="24"/>
        </w:rPr>
        <w:t>本承诺</w:t>
      </w:r>
      <w:proofErr w:type="gramEnd"/>
      <w:r>
        <w:rPr>
          <w:sz w:val="24"/>
        </w:rPr>
        <w:t>将成为合同不可分割的一部分，与合同具有同等的法律效力。</w:t>
      </w:r>
    </w:p>
    <w:p w:rsidR="00DC02DB" w:rsidRDefault="008178A3" w:rsidP="00644253">
      <w:pPr>
        <w:spacing w:line="360" w:lineRule="auto"/>
        <w:ind w:firstLineChars="200" w:firstLine="446"/>
        <w:rPr>
          <w:sz w:val="24"/>
        </w:rPr>
      </w:pPr>
      <w:r>
        <w:rPr>
          <w:rFonts w:hint="eastAsia"/>
          <w:sz w:val="24"/>
        </w:rPr>
        <w:t xml:space="preserve">12. </w:t>
      </w:r>
      <w:r>
        <w:rPr>
          <w:rFonts w:hint="eastAsia"/>
          <w:sz w:val="24"/>
        </w:rPr>
        <w:t>如违反上述承诺，我公司投标无效且接受相关部门依法</w:t>
      </w:r>
      <w:proofErr w:type="gramStart"/>
      <w:r>
        <w:rPr>
          <w:rFonts w:hint="eastAsia"/>
          <w:sz w:val="24"/>
        </w:rPr>
        <w:t>作出</w:t>
      </w:r>
      <w:proofErr w:type="gramEnd"/>
      <w:r>
        <w:rPr>
          <w:rFonts w:hint="eastAsia"/>
          <w:sz w:val="24"/>
        </w:rPr>
        <w:t>的处罚，并承担通过“天津市政府采购网”等相关媒体予以公布的任何风险和责任。</w:t>
      </w:r>
    </w:p>
    <w:p w:rsidR="00DC02DB" w:rsidRDefault="008178A3" w:rsidP="00644253">
      <w:pPr>
        <w:spacing w:line="360" w:lineRule="auto"/>
        <w:ind w:firstLineChars="200" w:firstLine="446"/>
        <w:rPr>
          <w:sz w:val="24"/>
        </w:rPr>
      </w:pPr>
      <w:r>
        <w:rPr>
          <w:sz w:val="24"/>
        </w:rPr>
        <w:t>1</w:t>
      </w:r>
      <w:r>
        <w:rPr>
          <w:rFonts w:hint="eastAsia"/>
          <w:sz w:val="24"/>
        </w:rPr>
        <w:t>3</w:t>
      </w:r>
      <w:r>
        <w:rPr>
          <w:sz w:val="24"/>
        </w:rPr>
        <w:t xml:space="preserve">. </w:t>
      </w:r>
      <w:r>
        <w:rPr>
          <w:rFonts w:hint="eastAsia"/>
          <w:sz w:val="24"/>
        </w:rPr>
        <w:t>我公司开票信息如下，</w:t>
      </w:r>
      <w:r>
        <w:rPr>
          <w:rFonts w:hint="eastAsia"/>
          <w:b/>
          <w:sz w:val="24"/>
        </w:rPr>
        <w:t>此信息与我公司在税务局注册的信息一致</w:t>
      </w:r>
      <w:r>
        <w:rPr>
          <w:rFonts w:hint="eastAsia"/>
          <w:sz w:val="24"/>
        </w:rPr>
        <w:t>：</w:t>
      </w:r>
    </w:p>
    <w:p w:rsidR="00DC02DB" w:rsidRDefault="008178A3" w:rsidP="00644253">
      <w:pPr>
        <w:spacing w:line="360" w:lineRule="auto"/>
        <w:ind w:firstLineChars="200" w:firstLine="446"/>
        <w:rPr>
          <w:sz w:val="24"/>
        </w:rPr>
      </w:pPr>
      <w:r>
        <w:rPr>
          <w:rFonts w:hint="eastAsia"/>
          <w:sz w:val="24"/>
        </w:rPr>
        <w:t>纳税人识别号：</w:t>
      </w:r>
    </w:p>
    <w:p w:rsidR="00DC02DB" w:rsidRDefault="008178A3" w:rsidP="00644253">
      <w:pPr>
        <w:spacing w:line="360" w:lineRule="auto"/>
        <w:ind w:firstLineChars="200" w:firstLine="446"/>
        <w:rPr>
          <w:sz w:val="24"/>
        </w:rPr>
      </w:pPr>
      <w:r>
        <w:rPr>
          <w:rFonts w:hint="eastAsia"/>
          <w:sz w:val="24"/>
        </w:rPr>
        <w:t>地址、电话：</w:t>
      </w:r>
    </w:p>
    <w:p w:rsidR="00DC02DB" w:rsidRDefault="008178A3" w:rsidP="00644253">
      <w:pPr>
        <w:spacing w:line="360" w:lineRule="auto"/>
        <w:ind w:firstLineChars="200" w:firstLine="446"/>
        <w:rPr>
          <w:sz w:val="24"/>
        </w:rPr>
      </w:pPr>
      <w:r>
        <w:rPr>
          <w:rFonts w:hint="eastAsia"/>
          <w:sz w:val="24"/>
        </w:rPr>
        <w:t>开户行及账号：</w:t>
      </w:r>
    </w:p>
    <w:p w:rsidR="00DC02DB" w:rsidRDefault="008178A3" w:rsidP="00644253">
      <w:pPr>
        <w:spacing w:line="360" w:lineRule="auto"/>
        <w:ind w:firstLineChars="200" w:firstLine="446"/>
        <w:rPr>
          <w:sz w:val="24"/>
        </w:rPr>
      </w:pPr>
      <w:r>
        <w:rPr>
          <w:rFonts w:hint="eastAsia"/>
          <w:sz w:val="24"/>
        </w:rPr>
        <w:t>开具发票类型：□增值税专用发票</w:t>
      </w:r>
      <w:r>
        <w:rPr>
          <w:rFonts w:hint="eastAsia"/>
          <w:sz w:val="24"/>
        </w:rPr>
        <w:t xml:space="preserve">         </w:t>
      </w:r>
      <w:r>
        <w:rPr>
          <w:rFonts w:hint="eastAsia"/>
          <w:sz w:val="24"/>
        </w:rPr>
        <w:t>□增值税普通发票</w:t>
      </w:r>
    </w:p>
    <w:p w:rsidR="00DC02DB" w:rsidRDefault="008178A3" w:rsidP="00644253">
      <w:pPr>
        <w:spacing w:line="360" w:lineRule="auto"/>
        <w:ind w:firstLineChars="200" w:firstLine="446"/>
        <w:rPr>
          <w:sz w:val="24"/>
        </w:rPr>
      </w:pPr>
      <w:r>
        <w:rPr>
          <w:rFonts w:hint="eastAsia"/>
          <w:sz w:val="24"/>
        </w:rPr>
        <w:t xml:space="preserve">14. </w:t>
      </w:r>
      <w:r>
        <w:rPr>
          <w:rFonts w:hint="eastAsia"/>
          <w:sz w:val="24"/>
        </w:rPr>
        <w:t>我公司选择招标代理服务费</w:t>
      </w:r>
      <w:r>
        <w:rPr>
          <w:sz w:val="24"/>
        </w:rPr>
        <w:t>发票领取方式（请自行选择以下任</w:t>
      </w:r>
      <w:proofErr w:type="gramStart"/>
      <w:r>
        <w:rPr>
          <w:sz w:val="24"/>
        </w:rPr>
        <w:t>一</w:t>
      </w:r>
      <w:proofErr w:type="gramEnd"/>
      <w:r>
        <w:rPr>
          <w:sz w:val="24"/>
        </w:rPr>
        <w:t>方式并在相应</w:t>
      </w:r>
      <w:r>
        <w:rPr>
          <w:rFonts w:hint="eastAsia"/>
          <w:sz w:val="24"/>
        </w:rPr>
        <w:t>□里划“√”</w:t>
      </w:r>
      <w:r>
        <w:rPr>
          <w:sz w:val="24"/>
        </w:rPr>
        <w:t>）：</w:t>
      </w:r>
    </w:p>
    <w:p w:rsidR="00DC02DB" w:rsidRDefault="008178A3">
      <w:pPr>
        <w:spacing w:line="360" w:lineRule="auto"/>
        <w:ind w:firstLineChars="200" w:firstLine="448"/>
        <w:rPr>
          <w:b/>
          <w:sz w:val="24"/>
        </w:rPr>
      </w:pPr>
      <w:r>
        <w:rPr>
          <w:rFonts w:hint="eastAsia"/>
          <w:b/>
          <w:sz w:val="24"/>
        </w:rPr>
        <w:t>□</w:t>
      </w:r>
      <w:r>
        <w:rPr>
          <w:b/>
          <w:sz w:val="24"/>
        </w:rPr>
        <w:t>上门自取</w:t>
      </w:r>
    </w:p>
    <w:p w:rsidR="00DC02DB" w:rsidRDefault="00DC02DB" w:rsidP="00644253">
      <w:pPr>
        <w:spacing w:line="360" w:lineRule="auto"/>
        <w:ind w:firstLineChars="200" w:firstLine="446"/>
        <w:rPr>
          <w:sz w:val="24"/>
        </w:rPr>
      </w:pPr>
    </w:p>
    <w:p w:rsidR="00DC02DB" w:rsidRDefault="008178A3">
      <w:pPr>
        <w:spacing w:line="360" w:lineRule="auto"/>
        <w:ind w:firstLineChars="200" w:firstLine="448"/>
        <w:rPr>
          <w:b/>
          <w:sz w:val="24"/>
        </w:rPr>
      </w:pPr>
      <w:r>
        <w:rPr>
          <w:rFonts w:hint="eastAsia"/>
          <w:b/>
          <w:sz w:val="24"/>
        </w:rPr>
        <w:t>□</w:t>
      </w:r>
      <w:r>
        <w:rPr>
          <w:b/>
          <w:sz w:val="24"/>
        </w:rPr>
        <w:t>到付邮寄</w:t>
      </w:r>
    </w:p>
    <w:p w:rsidR="00DC02DB" w:rsidRDefault="008178A3" w:rsidP="00644253">
      <w:pPr>
        <w:spacing w:line="360" w:lineRule="auto"/>
        <w:ind w:firstLineChars="200" w:firstLine="446"/>
        <w:rPr>
          <w:sz w:val="24"/>
        </w:rPr>
      </w:pPr>
      <w:r>
        <w:rPr>
          <w:sz w:val="24"/>
        </w:rPr>
        <w:lastRenderedPageBreak/>
        <w:t>邮寄地址</w:t>
      </w:r>
      <w:r>
        <w:rPr>
          <w:rFonts w:hint="eastAsia"/>
          <w:sz w:val="24"/>
        </w:rPr>
        <w:t>、邮编</w:t>
      </w:r>
      <w:r>
        <w:rPr>
          <w:sz w:val="24"/>
        </w:rPr>
        <w:t>：</w:t>
      </w:r>
    </w:p>
    <w:p w:rsidR="00DC02DB" w:rsidRDefault="008178A3" w:rsidP="00644253">
      <w:pPr>
        <w:spacing w:line="360" w:lineRule="auto"/>
        <w:ind w:firstLineChars="200" w:firstLine="446"/>
        <w:rPr>
          <w:sz w:val="24"/>
        </w:rPr>
      </w:pPr>
      <w:r>
        <w:rPr>
          <w:sz w:val="24"/>
        </w:rPr>
        <w:t>邮寄联系人、手机号码：</w:t>
      </w:r>
    </w:p>
    <w:p w:rsidR="00DC02DB" w:rsidRDefault="00DC02DB" w:rsidP="00644253">
      <w:pPr>
        <w:spacing w:line="360" w:lineRule="auto"/>
        <w:ind w:firstLineChars="200" w:firstLine="446"/>
        <w:rPr>
          <w:sz w:val="24"/>
        </w:rPr>
      </w:pPr>
    </w:p>
    <w:p w:rsidR="00DC02DB" w:rsidRDefault="00DC02DB" w:rsidP="00644253">
      <w:pPr>
        <w:spacing w:line="360" w:lineRule="auto"/>
        <w:ind w:firstLineChars="200" w:firstLine="446"/>
        <w:rPr>
          <w:sz w:val="24"/>
        </w:rPr>
      </w:pPr>
    </w:p>
    <w:p w:rsidR="00DC02DB" w:rsidRDefault="00DC02DB" w:rsidP="00644253">
      <w:pPr>
        <w:spacing w:line="360" w:lineRule="auto"/>
        <w:ind w:firstLineChars="200" w:firstLine="446"/>
        <w:rPr>
          <w:sz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DC02DB">
      <w:pPr>
        <w:spacing w:line="460" w:lineRule="exact"/>
        <w:rPr>
          <w:sz w:val="24"/>
        </w:rPr>
      </w:pPr>
    </w:p>
    <w:p w:rsidR="00DC02DB" w:rsidRDefault="008178A3">
      <w:pPr>
        <w:widowControl/>
        <w:jc w:val="left"/>
        <w:rPr>
          <w:sz w:val="24"/>
        </w:rPr>
      </w:pPr>
      <w:r>
        <w:rPr>
          <w:sz w:val="24"/>
        </w:rPr>
        <w:br w:type="page"/>
      </w:r>
    </w:p>
    <w:p w:rsidR="00DC02DB" w:rsidRDefault="008178A3">
      <w:pPr>
        <w:tabs>
          <w:tab w:val="left" w:pos="360"/>
        </w:tabs>
        <w:spacing w:line="360" w:lineRule="auto"/>
        <w:rPr>
          <w:b/>
          <w:sz w:val="24"/>
        </w:rPr>
      </w:pPr>
      <w:r>
        <w:rPr>
          <w:b/>
          <w:sz w:val="24"/>
        </w:rPr>
        <w:lastRenderedPageBreak/>
        <w:t>附件</w:t>
      </w:r>
      <w:r>
        <w:rPr>
          <w:rFonts w:hint="eastAsia"/>
          <w:b/>
          <w:sz w:val="24"/>
        </w:rPr>
        <w:t>2-1</w:t>
      </w:r>
    </w:p>
    <w:p w:rsidR="00DC02DB" w:rsidRDefault="00DC02DB">
      <w:pPr>
        <w:autoSpaceDN w:val="0"/>
        <w:spacing w:line="360" w:lineRule="auto"/>
        <w:jc w:val="center"/>
        <w:rPr>
          <w:b/>
          <w:bCs/>
          <w:sz w:val="24"/>
        </w:rPr>
      </w:pPr>
    </w:p>
    <w:p w:rsidR="00DC02DB" w:rsidRDefault="008178A3">
      <w:pPr>
        <w:autoSpaceDN w:val="0"/>
        <w:spacing w:line="360" w:lineRule="auto"/>
        <w:jc w:val="center"/>
        <w:rPr>
          <w:b/>
          <w:bCs/>
          <w:sz w:val="24"/>
        </w:rPr>
      </w:pPr>
      <w:r>
        <w:rPr>
          <w:rFonts w:hint="eastAsia"/>
          <w:b/>
          <w:bCs/>
          <w:sz w:val="24"/>
        </w:rPr>
        <w:t>供应商资格要求证明文件</w:t>
      </w:r>
    </w:p>
    <w:p w:rsidR="00DC02DB" w:rsidRDefault="00DC02DB">
      <w:pPr>
        <w:spacing w:line="620" w:lineRule="exact"/>
        <w:rPr>
          <w:sz w:val="24"/>
        </w:rPr>
      </w:pPr>
    </w:p>
    <w:p w:rsidR="00DC02DB" w:rsidRDefault="00DC02DB">
      <w:pPr>
        <w:spacing w:line="620" w:lineRule="exact"/>
        <w:rPr>
          <w:sz w:val="24"/>
        </w:rPr>
      </w:pPr>
    </w:p>
    <w:p w:rsidR="00DC02DB" w:rsidRDefault="00DC02DB">
      <w:pPr>
        <w:spacing w:line="620" w:lineRule="exact"/>
        <w:rPr>
          <w:sz w:val="24"/>
        </w:rPr>
      </w:pPr>
    </w:p>
    <w:p w:rsidR="00DC02DB" w:rsidRDefault="00DC02DB">
      <w:pPr>
        <w:spacing w:line="620" w:lineRule="exact"/>
        <w:rPr>
          <w:sz w:val="24"/>
        </w:rPr>
      </w:pPr>
    </w:p>
    <w:p w:rsidR="00DC02DB" w:rsidRDefault="00DC02DB">
      <w:pPr>
        <w:spacing w:line="620" w:lineRule="exact"/>
        <w:rPr>
          <w:sz w:val="24"/>
        </w:rPr>
      </w:pPr>
    </w:p>
    <w:p w:rsidR="00DC02DB" w:rsidRDefault="00DC02DB">
      <w:pPr>
        <w:spacing w:line="620" w:lineRule="exact"/>
        <w:rPr>
          <w:sz w:val="24"/>
        </w:rPr>
      </w:pPr>
    </w:p>
    <w:p w:rsidR="00DC02DB" w:rsidRDefault="008178A3" w:rsidP="00644253">
      <w:pPr>
        <w:spacing w:line="360" w:lineRule="auto"/>
        <w:ind w:firstLineChars="300" w:firstLine="669"/>
        <w:rPr>
          <w:sz w:val="24"/>
        </w:rPr>
      </w:pPr>
      <w:r>
        <w:rPr>
          <w:sz w:val="24"/>
        </w:rPr>
        <w:t>注：相关证明材料应</w:t>
      </w:r>
      <w:proofErr w:type="gramStart"/>
      <w:r>
        <w:rPr>
          <w:sz w:val="24"/>
        </w:rPr>
        <w:t>附在此</w:t>
      </w:r>
      <w:proofErr w:type="gramEnd"/>
      <w:r>
        <w:rPr>
          <w:sz w:val="24"/>
        </w:rPr>
        <w:t>页后面。</w:t>
      </w:r>
    </w:p>
    <w:p w:rsidR="00DC02DB" w:rsidRDefault="00DC02DB">
      <w:pPr>
        <w:spacing w:line="620" w:lineRule="exact"/>
        <w:rPr>
          <w:sz w:val="24"/>
        </w:rPr>
      </w:pPr>
    </w:p>
    <w:p w:rsidR="00DC02DB" w:rsidRDefault="00DC02DB">
      <w:pPr>
        <w:spacing w:line="620" w:lineRule="exact"/>
        <w:rPr>
          <w:sz w:val="24"/>
        </w:rPr>
      </w:pPr>
    </w:p>
    <w:p w:rsidR="00DC02DB" w:rsidRDefault="00DC02DB">
      <w:pPr>
        <w:spacing w:line="460" w:lineRule="exact"/>
        <w:rPr>
          <w:sz w:val="24"/>
        </w:rPr>
      </w:pPr>
    </w:p>
    <w:p w:rsidR="00DC02DB" w:rsidRDefault="008178A3">
      <w:pPr>
        <w:widowControl/>
        <w:jc w:val="left"/>
        <w:rPr>
          <w:sz w:val="24"/>
        </w:rPr>
      </w:pPr>
      <w:r>
        <w:rPr>
          <w:sz w:val="24"/>
        </w:rPr>
        <w:br w:type="page"/>
      </w:r>
    </w:p>
    <w:p w:rsidR="00DC02DB" w:rsidRDefault="008178A3">
      <w:pPr>
        <w:tabs>
          <w:tab w:val="left" w:pos="360"/>
        </w:tabs>
        <w:spacing w:line="360" w:lineRule="auto"/>
        <w:rPr>
          <w:b/>
          <w:sz w:val="24"/>
        </w:rPr>
      </w:pPr>
      <w:r>
        <w:rPr>
          <w:b/>
          <w:sz w:val="24"/>
        </w:rPr>
        <w:lastRenderedPageBreak/>
        <w:t>附件</w:t>
      </w:r>
      <w:r>
        <w:rPr>
          <w:rFonts w:hint="eastAsia"/>
          <w:b/>
          <w:sz w:val="24"/>
        </w:rPr>
        <w:t>2-2</w:t>
      </w:r>
    </w:p>
    <w:p w:rsidR="00DC02DB" w:rsidRDefault="008178A3">
      <w:pPr>
        <w:tabs>
          <w:tab w:val="left" w:pos="360"/>
        </w:tabs>
        <w:spacing w:line="360" w:lineRule="auto"/>
        <w:jc w:val="center"/>
        <w:rPr>
          <w:b/>
          <w:bCs/>
          <w:sz w:val="24"/>
        </w:rPr>
      </w:pPr>
      <w:r>
        <w:rPr>
          <w:rFonts w:hint="eastAsia"/>
          <w:b/>
          <w:bCs/>
          <w:sz w:val="24"/>
        </w:rPr>
        <w:t>书面</w:t>
      </w:r>
      <w:r>
        <w:rPr>
          <w:b/>
          <w:bCs/>
          <w:sz w:val="24"/>
        </w:rPr>
        <w:t>声明</w:t>
      </w:r>
    </w:p>
    <w:p w:rsidR="00DC02DB" w:rsidRDefault="00DC02DB">
      <w:pPr>
        <w:pStyle w:val="af2"/>
        <w:tabs>
          <w:tab w:val="left" w:pos="360"/>
        </w:tabs>
        <w:spacing w:line="360" w:lineRule="auto"/>
        <w:ind w:firstLine="446"/>
        <w:rPr>
          <w:sz w:val="24"/>
        </w:rPr>
      </w:pPr>
    </w:p>
    <w:p w:rsidR="00DC02DB" w:rsidRDefault="008178A3">
      <w:pPr>
        <w:pStyle w:val="af2"/>
        <w:tabs>
          <w:tab w:val="left" w:pos="360"/>
        </w:tabs>
        <w:spacing w:line="360" w:lineRule="auto"/>
        <w:ind w:firstLine="446"/>
        <w:rPr>
          <w:sz w:val="24"/>
        </w:rPr>
      </w:pPr>
      <w:r>
        <w:rPr>
          <w:rFonts w:hint="eastAsia"/>
          <w:sz w:val="24"/>
        </w:rPr>
        <w:t>参加政府采购活动前</w:t>
      </w:r>
      <w:r>
        <w:rPr>
          <w:sz w:val="24"/>
        </w:rPr>
        <w:t>3</w:t>
      </w:r>
      <w:r>
        <w:rPr>
          <w:rFonts w:hint="eastAsia"/>
          <w:sz w:val="24"/>
        </w:rPr>
        <w:t>年我单位在经营活动中没有重大违法记录。</w:t>
      </w:r>
    </w:p>
    <w:p w:rsidR="00DC02DB" w:rsidRDefault="008178A3">
      <w:pPr>
        <w:pStyle w:val="af2"/>
        <w:tabs>
          <w:tab w:val="left" w:pos="360"/>
        </w:tabs>
        <w:spacing w:line="360" w:lineRule="auto"/>
        <w:ind w:firstLine="446"/>
        <w:rPr>
          <w:sz w:val="24"/>
        </w:rPr>
      </w:pPr>
      <w:r>
        <w:rPr>
          <w:rFonts w:hint="eastAsia"/>
          <w:sz w:val="24"/>
        </w:rPr>
        <w:t>我单位具备良好的商业信誉和健全的财务会计制度，依法缴纳税收和社会保障资金。</w:t>
      </w:r>
    </w:p>
    <w:p w:rsidR="00DC02DB" w:rsidRDefault="00DC02DB">
      <w:pPr>
        <w:pStyle w:val="af2"/>
        <w:tabs>
          <w:tab w:val="left" w:pos="360"/>
        </w:tabs>
        <w:spacing w:line="360" w:lineRule="auto"/>
        <w:ind w:firstLine="446"/>
        <w:rPr>
          <w:sz w:val="24"/>
        </w:rPr>
      </w:pPr>
    </w:p>
    <w:p w:rsidR="00DC02DB" w:rsidRDefault="008178A3">
      <w:pPr>
        <w:autoSpaceDE w:val="0"/>
        <w:autoSpaceDN w:val="0"/>
        <w:spacing w:line="500" w:lineRule="exact"/>
        <w:ind w:left="3840"/>
        <w:jc w:val="left"/>
        <w:rPr>
          <w:sz w:val="24"/>
          <w:szCs w:val="24"/>
        </w:rPr>
      </w:pPr>
      <w:r>
        <w:rPr>
          <w:sz w:val="24"/>
          <w:szCs w:val="24"/>
        </w:rPr>
        <w:t>投标人名称：</w:t>
      </w:r>
    </w:p>
    <w:p w:rsidR="00DC02DB" w:rsidRDefault="00DC02DB">
      <w:pPr>
        <w:autoSpaceDE w:val="0"/>
        <w:autoSpaceDN w:val="0"/>
        <w:spacing w:line="500" w:lineRule="exact"/>
        <w:ind w:left="3840"/>
        <w:jc w:val="left"/>
        <w:rPr>
          <w:sz w:val="24"/>
          <w:szCs w:val="24"/>
        </w:rPr>
      </w:pPr>
    </w:p>
    <w:p w:rsidR="00DC02DB" w:rsidRDefault="008178A3">
      <w:pPr>
        <w:autoSpaceDE w:val="0"/>
        <w:autoSpaceDN w:val="0"/>
        <w:spacing w:line="500" w:lineRule="exact"/>
        <w:ind w:left="3840"/>
        <w:jc w:val="left"/>
        <w:rPr>
          <w:sz w:val="24"/>
          <w:szCs w:val="24"/>
        </w:rPr>
      </w:pPr>
      <w:r>
        <w:rPr>
          <w:sz w:val="24"/>
          <w:szCs w:val="24"/>
        </w:rPr>
        <w:t>日期：</w:t>
      </w:r>
    </w:p>
    <w:p w:rsidR="00DC02DB" w:rsidRDefault="00DC02DB">
      <w:pPr>
        <w:autoSpaceDE w:val="0"/>
        <w:autoSpaceDN w:val="0"/>
        <w:spacing w:line="500" w:lineRule="exact"/>
        <w:ind w:left="3840"/>
        <w:jc w:val="left"/>
        <w:rPr>
          <w:sz w:val="24"/>
          <w:szCs w:val="24"/>
        </w:rPr>
      </w:pPr>
    </w:p>
    <w:p w:rsidR="00DC02DB" w:rsidRDefault="008178A3">
      <w:pPr>
        <w:pStyle w:val="af2"/>
        <w:tabs>
          <w:tab w:val="left" w:pos="360"/>
        </w:tabs>
        <w:spacing w:line="360" w:lineRule="auto"/>
        <w:ind w:firstLineChars="0" w:firstLine="0"/>
        <w:rPr>
          <w:sz w:val="24"/>
          <w:u w:val="single"/>
        </w:rPr>
      </w:pPr>
      <w:r>
        <w:rPr>
          <w:rFonts w:hint="eastAsia"/>
          <w:sz w:val="24"/>
          <w:u w:val="single"/>
        </w:rPr>
        <w:t xml:space="preserve">                                                                     </w:t>
      </w:r>
    </w:p>
    <w:p w:rsidR="00DC02DB" w:rsidRDefault="00DC02DB">
      <w:pPr>
        <w:pStyle w:val="af2"/>
        <w:tabs>
          <w:tab w:val="left" w:pos="360"/>
        </w:tabs>
        <w:spacing w:line="360" w:lineRule="auto"/>
        <w:ind w:firstLine="446"/>
        <w:rPr>
          <w:sz w:val="24"/>
        </w:rPr>
      </w:pPr>
    </w:p>
    <w:p w:rsidR="00DC02DB" w:rsidRDefault="00DC02DB">
      <w:pPr>
        <w:pStyle w:val="af2"/>
        <w:spacing w:line="360" w:lineRule="auto"/>
        <w:ind w:firstLineChars="0" w:firstLine="0"/>
        <w:jc w:val="center"/>
        <w:rPr>
          <w:b/>
          <w:sz w:val="24"/>
        </w:rPr>
      </w:pPr>
    </w:p>
    <w:p w:rsidR="00DC02DB" w:rsidRDefault="00DC02DB">
      <w:pPr>
        <w:pStyle w:val="af2"/>
        <w:spacing w:line="360" w:lineRule="auto"/>
        <w:ind w:firstLineChars="0" w:firstLine="0"/>
        <w:jc w:val="center"/>
        <w:rPr>
          <w:b/>
          <w:sz w:val="24"/>
        </w:rPr>
      </w:pPr>
    </w:p>
    <w:p w:rsidR="00DC02DB" w:rsidRDefault="008178A3">
      <w:pPr>
        <w:pStyle w:val="af2"/>
        <w:spacing w:line="360" w:lineRule="auto"/>
        <w:ind w:firstLineChars="0" w:firstLine="0"/>
        <w:jc w:val="center"/>
        <w:rPr>
          <w:b/>
          <w:sz w:val="24"/>
        </w:rPr>
      </w:pPr>
      <w:r>
        <w:rPr>
          <w:rFonts w:hint="eastAsia"/>
          <w:b/>
          <w:sz w:val="24"/>
        </w:rPr>
        <w:t>证明材料</w:t>
      </w:r>
    </w:p>
    <w:p w:rsidR="00DC02DB" w:rsidRDefault="00DC02DB">
      <w:pPr>
        <w:pStyle w:val="af2"/>
        <w:tabs>
          <w:tab w:val="left" w:pos="360"/>
        </w:tabs>
        <w:spacing w:line="360" w:lineRule="auto"/>
        <w:ind w:firstLine="446"/>
        <w:rPr>
          <w:sz w:val="24"/>
        </w:rPr>
      </w:pPr>
    </w:p>
    <w:p w:rsidR="00DC02DB" w:rsidRDefault="008178A3">
      <w:pPr>
        <w:pStyle w:val="af2"/>
        <w:tabs>
          <w:tab w:val="left" w:pos="360"/>
        </w:tabs>
        <w:spacing w:line="360" w:lineRule="auto"/>
        <w:ind w:firstLine="446"/>
        <w:rPr>
          <w:sz w:val="24"/>
        </w:rPr>
      </w:pPr>
      <w:r>
        <w:rPr>
          <w:sz w:val="24"/>
        </w:rPr>
        <w:t>我单位具备</w:t>
      </w:r>
      <w:r>
        <w:rPr>
          <w:rFonts w:hint="eastAsia"/>
          <w:sz w:val="24"/>
        </w:rPr>
        <w:t>履行本项目合同所必需的设备和专业技术能力。</w:t>
      </w:r>
    </w:p>
    <w:p w:rsidR="00DC02DB" w:rsidRDefault="00DC02DB">
      <w:pPr>
        <w:pStyle w:val="af2"/>
        <w:tabs>
          <w:tab w:val="left" w:pos="360"/>
        </w:tabs>
        <w:spacing w:line="360" w:lineRule="auto"/>
        <w:ind w:firstLine="446"/>
        <w:rPr>
          <w:sz w:val="24"/>
        </w:rPr>
      </w:pPr>
    </w:p>
    <w:p w:rsidR="00DC02DB" w:rsidRDefault="00DC02DB">
      <w:pPr>
        <w:pStyle w:val="af2"/>
        <w:tabs>
          <w:tab w:val="left" w:pos="360"/>
        </w:tabs>
        <w:spacing w:line="360" w:lineRule="auto"/>
        <w:ind w:firstLine="446"/>
        <w:rPr>
          <w:sz w:val="24"/>
        </w:rPr>
      </w:pPr>
    </w:p>
    <w:p w:rsidR="00DC02DB" w:rsidRDefault="00DC02DB">
      <w:pPr>
        <w:autoSpaceDE w:val="0"/>
        <w:autoSpaceDN w:val="0"/>
        <w:spacing w:line="500" w:lineRule="exact"/>
        <w:ind w:left="3840"/>
        <w:jc w:val="left"/>
        <w:rPr>
          <w:sz w:val="24"/>
          <w:szCs w:val="24"/>
        </w:rPr>
      </w:pPr>
    </w:p>
    <w:p w:rsidR="00DC02DB" w:rsidRDefault="00DC02DB">
      <w:pPr>
        <w:autoSpaceDE w:val="0"/>
        <w:autoSpaceDN w:val="0"/>
        <w:spacing w:line="500" w:lineRule="exact"/>
        <w:ind w:left="3840"/>
        <w:jc w:val="left"/>
        <w:rPr>
          <w:sz w:val="24"/>
          <w:szCs w:val="24"/>
        </w:rPr>
      </w:pPr>
    </w:p>
    <w:p w:rsidR="00DC02DB" w:rsidRDefault="008178A3">
      <w:pPr>
        <w:autoSpaceDE w:val="0"/>
        <w:autoSpaceDN w:val="0"/>
        <w:spacing w:line="500" w:lineRule="exact"/>
        <w:ind w:left="3840"/>
        <w:jc w:val="left"/>
        <w:rPr>
          <w:sz w:val="24"/>
          <w:szCs w:val="24"/>
        </w:rPr>
      </w:pPr>
      <w:r>
        <w:rPr>
          <w:sz w:val="24"/>
          <w:szCs w:val="24"/>
        </w:rPr>
        <w:t>投标人名称：</w:t>
      </w:r>
    </w:p>
    <w:p w:rsidR="00DC02DB" w:rsidRDefault="00DC02DB">
      <w:pPr>
        <w:autoSpaceDE w:val="0"/>
        <w:autoSpaceDN w:val="0"/>
        <w:spacing w:line="500" w:lineRule="exact"/>
        <w:ind w:left="3840"/>
        <w:jc w:val="left"/>
        <w:rPr>
          <w:sz w:val="24"/>
          <w:szCs w:val="24"/>
        </w:rPr>
      </w:pPr>
    </w:p>
    <w:p w:rsidR="00DC02DB" w:rsidRDefault="008178A3">
      <w:pPr>
        <w:autoSpaceDE w:val="0"/>
        <w:autoSpaceDN w:val="0"/>
        <w:spacing w:line="500" w:lineRule="exact"/>
        <w:ind w:left="3840"/>
        <w:jc w:val="left"/>
        <w:rPr>
          <w:b/>
          <w:sz w:val="24"/>
        </w:rPr>
      </w:pPr>
      <w:r>
        <w:rPr>
          <w:sz w:val="24"/>
          <w:szCs w:val="24"/>
        </w:rPr>
        <w:t>日期：</w:t>
      </w:r>
    </w:p>
    <w:p w:rsidR="00DC02DB" w:rsidRDefault="00DC02DB">
      <w:pPr>
        <w:widowControl/>
        <w:jc w:val="left"/>
        <w:rPr>
          <w:b/>
          <w:bCs/>
          <w:sz w:val="24"/>
        </w:rPr>
      </w:pPr>
    </w:p>
    <w:p w:rsidR="00DC02DB" w:rsidRDefault="008178A3">
      <w:pPr>
        <w:widowControl/>
        <w:jc w:val="left"/>
        <w:rPr>
          <w:b/>
          <w:bCs/>
          <w:sz w:val="24"/>
        </w:rPr>
      </w:pPr>
      <w:r>
        <w:rPr>
          <w:b/>
          <w:bCs/>
          <w:sz w:val="24"/>
        </w:rPr>
        <w:br w:type="page"/>
      </w:r>
    </w:p>
    <w:p w:rsidR="00DC02DB" w:rsidRDefault="008178A3">
      <w:pPr>
        <w:tabs>
          <w:tab w:val="left" w:pos="360"/>
        </w:tabs>
        <w:spacing w:line="360" w:lineRule="auto"/>
        <w:rPr>
          <w:b/>
          <w:sz w:val="24"/>
        </w:rPr>
      </w:pPr>
      <w:r>
        <w:rPr>
          <w:b/>
          <w:sz w:val="24"/>
        </w:rPr>
        <w:lastRenderedPageBreak/>
        <w:t>附件</w:t>
      </w:r>
      <w:r>
        <w:rPr>
          <w:rFonts w:hint="eastAsia"/>
          <w:b/>
          <w:sz w:val="24"/>
        </w:rPr>
        <w:t>3</w:t>
      </w:r>
    </w:p>
    <w:p w:rsidR="00DC02DB" w:rsidRDefault="008178A3">
      <w:pPr>
        <w:autoSpaceDN w:val="0"/>
        <w:spacing w:line="360" w:lineRule="auto"/>
        <w:jc w:val="center"/>
        <w:rPr>
          <w:b/>
          <w:bCs/>
          <w:sz w:val="24"/>
        </w:rPr>
      </w:pPr>
      <w:r>
        <w:rPr>
          <w:rFonts w:hint="eastAsia"/>
          <w:b/>
          <w:bCs/>
          <w:sz w:val="24"/>
        </w:rPr>
        <w:t>投标</w:t>
      </w:r>
      <w:r>
        <w:rPr>
          <w:b/>
          <w:bCs/>
          <w:sz w:val="24"/>
        </w:rPr>
        <w:t>代表人授权书</w:t>
      </w:r>
    </w:p>
    <w:p w:rsidR="00DC02DB" w:rsidRDefault="00DC02DB">
      <w:pPr>
        <w:spacing w:line="360" w:lineRule="auto"/>
        <w:rPr>
          <w:sz w:val="24"/>
          <w:szCs w:val="21"/>
        </w:rPr>
      </w:pPr>
    </w:p>
    <w:p w:rsidR="00DC02DB" w:rsidRDefault="008178A3">
      <w:pPr>
        <w:spacing w:line="360" w:lineRule="auto"/>
        <w:rPr>
          <w:sz w:val="24"/>
          <w:szCs w:val="21"/>
        </w:rPr>
      </w:pPr>
      <w:r>
        <w:rPr>
          <w:sz w:val="24"/>
          <w:szCs w:val="21"/>
        </w:rPr>
        <w:t>致：天津市政府采购中心</w:t>
      </w:r>
    </w:p>
    <w:p w:rsidR="00DC02DB" w:rsidRDefault="008178A3" w:rsidP="00644253">
      <w:pPr>
        <w:spacing w:line="360" w:lineRule="auto"/>
        <w:ind w:firstLineChars="200" w:firstLine="446"/>
        <w:rPr>
          <w:sz w:val="24"/>
          <w:szCs w:val="21"/>
        </w:rPr>
      </w:pPr>
      <w:r>
        <w:rPr>
          <w:rFonts w:hint="eastAsia"/>
          <w:sz w:val="24"/>
          <w:szCs w:val="21"/>
        </w:rPr>
        <w:t>我单位</w:t>
      </w:r>
      <w:r>
        <w:rPr>
          <w:sz w:val="24"/>
          <w:szCs w:val="21"/>
        </w:rPr>
        <w:t>授权委托本月</w:t>
      </w:r>
      <w:r>
        <w:rPr>
          <w:rFonts w:hint="eastAsia"/>
          <w:sz w:val="24"/>
          <w:szCs w:val="21"/>
        </w:rPr>
        <w:t>/</w:t>
      </w:r>
      <w:r>
        <w:rPr>
          <w:rFonts w:hint="eastAsia"/>
          <w:sz w:val="24"/>
          <w:szCs w:val="21"/>
        </w:rPr>
        <w:t>上月（本月尚未缴纳社保的，则填写上月）由我单位缴纳社会保险的</w:t>
      </w:r>
      <w:r>
        <w:rPr>
          <w:sz w:val="24"/>
          <w:szCs w:val="21"/>
        </w:rPr>
        <w:t>在职职工</w:t>
      </w:r>
      <w:r>
        <w:rPr>
          <w:sz w:val="24"/>
          <w:szCs w:val="21"/>
        </w:rPr>
        <w:t>_______________</w:t>
      </w:r>
      <w:r>
        <w:rPr>
          <w:sz w:val="24"/>
          <w:szCs w:val="21"/>
        </w:rPr>
        <w:t>（姓名）（身份证号码：</w:t>
      </w:r>
      <w:r>
        <w:rPr>
          <w:sz w:val="24"/>
          <w:szCs w:val="21"/>
        </w:rPr>
        <w:t>____________________</w:t>
      </w:r>
      <w:r>
        <w:rPr>
          <w:sz w:val="24"/>
          <w:szCs w:val="21"/>
        </w:rPr>
        <w:t>、联系电话：</w:t>
      </w:r>
      <w:r>
        <w:rPr>
          <w:sz w:val="24"/>
          <w:szCs w:val="21"/>
        </w:rPr>
        <w:t>_______________</w:t>
      </w:r>
      <w:r>
        <w:rPr>
          <w:sz w:val="24"/>
          <w:szCs w:val="21"/>
        </w:rPr>
        <w:t>）作为投标代表人以我方的名义参加贵中心组织的</w:t>
      </w:r>
      <w:r>
        <w:rPr>
          <w:sz w:val="24"/>
          <w:szCs w:val="21"/>
        </w:rPr>
        <w:t>______________________</w:t>
      </w:r>
      <w:r>
        <w:rPr>
          <w:sz w:val="24"/>
          <w:szCs w:val="21"/>
        </w:rPr>
        <w:t>项目（项目编号：</w:t>
      </w:r>
      <w:r>
        <w:rPr>
          <w:sz w:val="24"/>
          <w:szCs w:val="21"/>
        </w:rPr>
        <w:t>_______________</w:t>
      </w:r>
      <w:r>
        <w:rPr>
          <w:sz w:val="24"/>
          <w:szCs w:val="21"/>
        </w:rPr>
        <w:t>）的投标活动，并代表我方全权办理针对上述项目的投标、开标、投标文件澄清、签约等一切具体事务和签署相关文件。</w:t>
      </w:r>
    </w:p>
    <w:p w:rsidR="00DC02DB" w:rsidRDefault="008178A3" w:rsidP="00644253">
      <w:pPr>
        <w:spacing w:line="360" w:lineRule="auto"/>
        <w:ind w:firstLineChars="200" w:firstLine="446"/>
        <w:rPr>
          <w:sz w:val="24"/>
          <w:szCs w:val="21"/>
        </w:rPr>
      </w:pPr>
      <w:r>
        <w:rPr>
          <w:sz w:val="24"/>
          <w:szCs w:val="21"/>
        </w:rPr>
        <w:t>我方对</w:t>
      </w:r>
      <w:r>
        <w:rPr>
          <w:rFonts w:hint="eastAsia"/>
          <w:sz w:val="24"/>
          <w:szCs w:val="21"/>
        </w:rPr>
        <w:t>投标代表人</w:t>
      </w:r>
      <w:r>
        <w:rPr>
          <w:sz w:val="24"/>
          <w:szCs w:val="21"/>
        </w:rPr>
        <w:t>的签名事项负全部责任。</w:t>
      </w:r>
    </w:p>
    <w:p w:rsidR="00DC02DB" w:rsidRDefault="008178A3" w:rsidP="00644253">
      <w:pPr>
        <w:spacing w:line="360" w:lineRule="auto"/>
        <w:ind w:firstLineChars="200" w:firstLine="446"/>
        <w:rPr>
          <w:sz w:val="24"/>
          <w:szCs w:val="21"/>
        </w:rPr>
      </w:pPr>
      <w:r>
        <w:rPr>
          <w:sz w:val="24"/>
          <w:szCs w:val="21"/>
        </w:rPr>
        <w:t>本授权书至投标有效期结束前始终有效。</w:t>
      </w:r>
    </w:p>
    <w:p w:rsidR="00DC02DB" w:rsidRDefault="008178A3" w:rsidP="00644253">
      <w:pPr>
        <w:spacing w:line="360" w:lineRule="auto"/>
        <w:ind w:firstLineChars="200" w:firstLine="446"/>
        <w:rPr>
          <w:sz w:val="24"/>
          <w:szCs w:val="21"/>
        </w:rPr>
      </w:pPr>
      <w:r>
        <w:rPr>
          <w:sz w:val="24"/>
          <w:szCs w:val="21"/>
        </w:rPr>
        <w:t>投标代表人无转委托权，特此委托。</w:t>
      </w:r>
    </w:p>
    <w:p w:rsidR="00DC02DB" w:rsidRDefault="00DC02DB" w:rsidP="00644253">
      <w:pPr>
        <w:spacing w:line="360" w:lineRule="auto"/>
        <w:ind w:firstLineChars="200" w:firstLine="446"/>
        <w:rPr>
          <w:sz w:val="24"/>
        </w:rPr>
      </w:pPr>
    </w:p>
    <w:p w:rsidR="00DC02DB" w:rsidRDefault="00DC02DB" w:rsidP="00644253">
      <w:pPr>
        <w:spacing w:line="360" w:lineRule="auto"/>
        <w:ind w:firstLineChars="200" w:firstLine="446"/>
        <w:rPr>
          <w:sz w:val="24"/>
        </w:rPr>
      </w:pPr>
    </w:p>
    <w:p w:rsidR="00DC02DB" w:rsidRDefault="008178A3" w:rsidP="00644253">
      <w:pPr>
        <w:spacing w:line="360" w:lineRule="auto"/>
        <w:ind w:firstLineChars="2100" w:firstLine="4686"/>
        <w:rPr>
          <w:sz w:val="24"/>
        </w:rPr>
      </w:pPr>
      <w:r>
        <w:rPr>
          <w:sz w:val="24"/>
        </w:rPr>
        <w:t xml:space="preserve">     </w:t>
      </w:r>
      <w:r>
        <w:rPr>
          <w:sz w:val="24"/>
        </w:rPr>
        <w:t>年</w:t>
      </w:r>
      <w:r>
        <w:rPr>
          <w:sz w:val="24"/>
        </w:rPr>
        <w:t xml:space="preserve">   </w:t>
      </w:r>
      <w:r>
        <w:rPr>
          <w:sz w:val="24"/>
        </w:rPr>
        <w:t>月</w:t>
      </w:r>
      <w:r>
        <w:rPr>
          <w:sz w:val="24"/>
        </w:rPr>
        <w:t xml:space="preserve">   </w:t>
      </w:r>
      <w:r>
        <w:rPr>
          <w:sz w:val="24"/>
        </w:rPr>
        <w:t>日</w:t>
      </w:r>
      <w:r>
        <w:rPr>
          <w:sz w:val="24"/>
        </w:rPr>
        <w:t xml:space="preserve">  </w:t>
      </w:r>
    </w:p>
    <w:tbl>
      <w:tblPr>
        <w:tblStyle w:val="ae"/>
        <w:tblW w:w="0" w:type="auto"/>
        <w:tblLook w:val="04A0" w:firstRow="1" w:lastRow="0" w:firstColumn="1" w:lastColumn="0" w:noHBand="0" w:noVBand="1"/>
      </w:tblPr>
      <w:tblGrid>
        <w:gridCol w:w="4264"/>
        <w:gridCol w:w="4264"/>
      </w:tblGrid>
      <w:tr w:rsidR="00DC02DB">
        <w:tc>
          <w:tcPr>
            <w:tcW w:w="4264" w:type="dxa"/>
          </w:tcPr>
          <w:p w:rsidR="00DC02DB" w:rsidRDefault="008178A3">
            <w:pPr>
              <w:spacing w:line="360" w:lineRule="auto"/>
              <w:jc w:val="left"/>
              <w:rPr>
                <w:sz w:val="24"/>
              </w:rPr>
            </w:pPr>
            <w:r>
              <w:rPr>
                <w:rFonts w:hint="eastAsia"/>
                <w:sz w:val="24"/>
              </w:rPr>
              <w:t>投标代表人身份证正面</w:t>
            </w:r>
          </w:p>
          <w:p w:rsidR="00DC02DB" w:rsidRDefault="00DC02DB">
            <w:pPr>
              <w:spacing w:line="360" w:lineRule="auto"/>
              <w:jc w:val="left"/>
              <w:rPr>
                <w:sz w:val="24"/>
              </w:rPr>
            </w:pPr>
          </w:p>
          <w:p w:rsidR="00DC02DB" w:rsidRDefault="00DC02DB">
            <w:pPr>
              <w:spacing w:line="360" w:lineRule="auto"/>
              <w:jc w:val="left"/>
              <w:rPr>
                <w:sz w:val="24"/>
              </w:rPr>
            </w:pPr>
          </w:p>
          <w:p w:rsidR="00DC02DB" w:rsidRDefault="00DC02DB">
            <w:pPr>
              <w:spacing w:line="360" w:lineRule="auto"/>
              <w:jc w:val="left"/>
              <w:rPr>
                <w:sz w:val="24"/>
              </w:rPr>
            </w:pPr>
          </w:p>
          <w:p w:rsidR="00DC02DB" w:rsidRDefault="00DC02DB">
            <w:pPr>
              <w:spacing w:line="360" w:lineRule="auto"/>
              <w:jc w:val="left"/>
              <w:rPr>
                <w:sz w:val="24"/>
              </w:rPr>
            </w:pPr>
          </w:p>
          <w:p w:rsidR="00DC02DB" w:rsidRDefault="00DC02DB">
            <w:pPr>
              <w:spacing w:line="360" w:lineRule="auto"/>
              <w:jc w:val="left"/>
              <w:rPr>
                <w:sz w:val="24"/>
              </w:rPr>
            </w:pPr>
          </w:p>
        </w:tc>
        <w:tc>
          <w:tcPr>
            <w:tcW w:w="4264" w:type="dxa"/>
          </w:tcPr>
          <w:p w:rsidR="00DC02DB" w:rsidRDefault="008178A3">
            <w:pPr>
              <w:spacing w:line="360" w:lineRule="auto"/>
              <w:jc w:val="left"/>
              <w:rPr>
                <w:sz w:val="24"/>
              </w:rPr>
            </w:pPr>
            <w:r>
              <w:rPr>
                <w:rFonts w:hint="eastAsia"/>
                <w:sz w:val="24"/>
              </w:rPr>
              <w:t>投标代表人身份证背面</w:t>
            </w:r>
          </w:p>
        </w:tc>
      </w:tr>
    </w:tbl>
    <w:p w:rsidR="00DC02DB" w:rsidRDefault="00DC02DB" w:rsidP="00644253">
      <w:pPr>
        <w:spacing w:line="360" w:lineRule="auto"/>
        <w:ind w:firstLineChars="2100" w:firstLine="4686"/>
        <w:rPr>
          <w:sz w:val="24"/>
        </w:rPr>
      </w:pPr>
    </w:p>
    <w:p w:rsidR="00DC02DB" w:rsidRDefault="008178A3">
      <w:pPr>
        <w:widowControl/>
        <w:jc w:val="left"/>
        <w:rPr>
          <w:b/>
          <w:sz w:val="24"/>
        </w:rPr>
      </w:pPr>
      <w:r>
        <w:rPr>
          <w:sz w:val="24"/>
        </w:rPr>
        <w:br w:type="page"/>
      </w:r>
      <w:r>
        <w:rPr>
          <w:b/>
          <w:sz w:val="24"/>
        </w:rPr>
        <w:lastRenderedPageBreak/>
        <w:t>附件</w:t>
      </w:r>
      <w:r>
        <w:rPr>
          <w:rFonts w:hint="eastAsia"/>
          <w:b/>
          <w:sz w:val="24"/>
        </w:rPr>
        <w:t>4</w:t>
      </w:r>
    </w:p>
    <w:p w:rsidR="00DC02DB" w:rsidRDefault="008178A3">
      <w:pPr>
        <w:autoSpaceDN w:val="0"/>
        <w:spacing w:line="360" w:lineRule="auto"/>
        <w:jc w:val="center"/>
        <w:rPr>
          <w:b/>
          <w:bCs/>
          <w:sz w:val="24"/>
        </w:rPr>
      </w:pPr>
      <w:r>
        <w:rPr>
          <w:b/>
          <w:bCs/>
          <w:sz w:val="24"/>
        </w:rPr>
        <w:t>开标一览表</w:t>
      </w:r>
    </w:p>
    <w:p w:rsidR="00DC02DB" w:rsidRDefault="00DC02DB">
      <w:pPr>
        <w:ind w:right="84"/>
        <w:rPr>
          <w:sz w:val="24"/>
        </w:rPr>
      </w:pPr>
    </w:p>
    <w:p w:rsidR="00DC02DB" w:rsidRDefault="008178A3">
      <w:pPr>
        <w:spacing w:line="460" w:lineRule="exact"/>
        <w:ind w:left="192"/>
        <w:rPr>
          <w:sz w:val="24"/>
        </w:rPr>
      </w:pPr>
      <w:r>
        <w:rPr>
          <w:sz w:val="24"/>
        </w:rPr>
        <w:t>项目名称：</w:t>
      </w:r>
      <w:r>
        <w:rPr>
          <w:sz w:val="24"/>
          <w:u w:val="single"/>
        </w:rPr>
        <w:t xml:space="preserve">                    </w:t>
      </w:r>
      <w:r>
        <w:rPr>
          <w:sz w:val="24"/>
        </w:rPr>
        <w:t xml:space="preserve">                  </w:t>
      </w:r>
    </w:p>
    <w:p w:rsidR="00DC02DB" w:rsidRDefault="008178A3">
      <w:pPr>
        <w:spacing w:line="460" w:lineRule="exact"/>
        <w:ind w:left="192"/>
        <w:rPr>
          <w:sz w:val="24"/>
        </w:rPr>
      </w:pPr>
      <w:r>
        <w:rPr>
          <w:sz w:val="24"/>
        </w:rPr>
        <w:t>项目编号：</w:t>
      </w:r>
      <w:r>
        <w:rPr>
          <w:sz w:val="24"/>
          <w:u w:val="single"/>
        </w:rPr>
        <w:t xml:space="preserve">                    </w:t>
      </w:r>
      <w:r>
        <w:rPr>
          <w:sz w:val="24"/>
        </w:rPr>
        <w:t xml:space="preserve">                  </w:t>
      </w:r>
    </w:p>
    <w:p w:rsidR="00DC02DB" w:rsidRDefault="008178A3">
      <w:pPr>
        <w:spacing w:line="460" w:lineRule="exact"/>
        <w:rPr>
          <w:sz w:val="24"/>
        </w:rPr>
      </w:pPr>
      <w:r>
        <w:rPr>
          <w:sz w:val="24"/>
        </w:rPr>
        <w:t xml:space="preserve">                                                       </w:t>
      </w:r>
      <w:r>
        <w:rPr>
          <w:sz w:val="24"/>
        </w:rPr>
        <w:t>单位：元</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77"/>
        <w:gridCol w:w="1707"/>
        <w:gridCol w:w="1463"/>
        <w:gridCol w:w="1605"/>
        <w:gridCol w:w="1463"/>
        <w:gridCol w:w="1313"/>
      </w:tblGrid>
      <w:tr w:rsidR="00DC02DB">
        <w:trPr>
          <w:jc w:val="center"/>
        </w:trPr>
        <w:tc>
          <w:tcPr>
            <w:tcW w:w="572" w:type="pct"/>
            <w:vAlign w:val="center"/>
          </w:tcPr>
          <w:p w:rsidR="00DC02DB" w:rsidRDefault="008178A3">
            <w:pPr>
              <w:spacing w:line="460" w:lineRule="exact"/>
              <w:jc w:val="center"/>
              <w:rPr>
                <w:sz w:val="24"/>
              </w:rPr>
            </w:pPr>
            <w:proofErr w:type="gramStart"/>
            <w:r>
              <w:rPr>
                <w:rFonts w:hint="eastAsia"/>
                <w:sz w:val="24"/>
              </w:rPr>
              <w:t>包</w:t>
            </w:r>
            <w:r>
              <w:rPr>
                <w:sz w:val="24"/>
              </w:rPr>
              <w:t>号</w:t>
            </w:r>
            <w:proofErr w:type="gramEnd"/>
          </w:p>
        </w:tc>
        <w:tc>
          <w:tcPr>
            <w:tcW w:w="1001" w:type="pct"/>
            <w:vAlign w:val="center"/>
          </w:tcPr>
          <w:p w:rsidR="00DC02DB" w:rsidRDefault="008178A3">
            <w:pPr>
              <w:spacing w:line="460" w:lineRule="exact"/>
              <w:jc w:val="center"/>
              <w:rPr>
                <w:sz w:val="24"/>
              </w:rPr>
            </w:pPr>
            <w:r>
              <w:rPr>
                <w:rFonts w:hint="eastAsia"/>
                <w:sz w:val="24"/>
              </w:rPr>
              <w:t>包</w:t>
            </w:r>
            <w:r>
              <w:rPr>
                <w:sz w:val="24"/>
              </w:rPr>
              <w:t>名称</w:t>
            </w:r>
          </w:p>
        </w:tc>
        <w:tc>
          <w:tcPr>
            <w:tcW w:w="858" w:type="pct"/>
            <w:vAlign w:val="center"/>
          </w:tcPr>
          <w:p w:rsidR="00DC02DB" w:rsidRDefault="008178A3">
            <w:pPr>
              <w:spacing w:line="460" w:lineRule="exact"/>
              <w:jc w:val="center"/>
              <w:rPr>
                <w:sz w:val="24"/>
              </w:rPr>
            </w:pPr>
            <w:r>
              <w:rPr>
                <w:sz w:val="24"/>
              </w:rPr>
              <w:t>品牌</w:t>
            </w:r>
          </w:p>
        </w:tc>
        <w:tc>
          <w:tcPr>
            <w:tcW w:w="941" w:type="pct"/>
            <w:vAlign w:val="center"/>
          </w:tcPr>
          <w:p w:rsidR="00DC02DB" w:rsidRDefault="008178A3">
            <w:pPr>
              <w:spacing w:line="460" w:lineRule="exact"/>
              <w:jc w:val="center"/>
              <w:rPr>
                <w:sz w:val="24"/>
              </w:rPr>
            </w:pPr>
            <w:r>
              <w:rPr>
                <w:sz w:val="24"/>
              </w:rPr>
              <w:t>投标总价</w:t>
            </w:r>
          </w:p>
        </w:tc>
        <w:tc>
          <w:tcPr>
            <w:tcW w:w="858" w:type="pct"/>
            <w:vAlign w:val="center"/>
          </w:tcPr>
          <w:p w:rsidR="00DC02DB" w:rsidRDefault="008178A3">
            <w:pPr>
              <w:spacing w:line="460" w:lineRule="exact"/>
              <w:jc w:val="center"/>
              <w:rPr>
                <w:sz w:val="24"/>
              </w:rPr>
            </w:pPr>
            <w:r>
              <w:rPr>
                <w:sz w:val="24"/>
              </w:rPr>
              <w:t>交货期</w:t>
            </w:r>
          </w:p>
        </w:tc>
        <w:tc>
          <w:tcPr>
            <w:tcW w:w="770" w:type="pct"/>
            <w:vAlign w:val="center"/>
          </w:tcPr>
          <w:p w:rsidR="00DC02DB" w:rsidRDefault="008178A3">
            <w:pPr>
              <w:spacing w:line="460" w:lineRule="exact"/>
              <w:jc w:val="center"/>
              <w:rPr>
                <w:sz w:val="24"/>
              </w:rPr>
            </w:pPr>
            <w:r>
              <w:rPr>
                <w:sz w:val="24"/>
              </w:rPr>
              <w:t>备注</w:t>
            </w:r>
          </w:p>
        </w:tc>
      </w:tr>
      <w:tr w:rsidR="00DC02DB">
        <w:trPr>
          <w:jc w:val="center"/>
        </w:trPr>
        <w:tc>
          <w:tcPr>
            <w:tcW w:w="572" w:type="pct"/>
            <w:vAlign w:val="center"/>
          </w:tcPr>
          <w:p w:rsidR="00DC02DB" w:rsidRDefault="008178A3">
            <w:pPr>
              <w:spacing w:line="460" w:lineRule="exact"/>
              <w:jc w:val="center"/>
              <w:rPr>
                <w:sz w:val="24"/>
              </w:rPr>
            </w:pPr>
            <w:r>
              <w:rPr>
                <w:sz w:val="24"/>
              </w:rPr>
              <w:t>1</w:t>
            </w: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8178A3">
            <w:pPr>
              <w:spacing w:line="460" w:lineRule="exact"/>
              <w:jc w:val="center"/>
              <w:rPr>
                <w:sz w:val="24"/>
              </w:rPr>
            </w:pPr>
            <w:r>
              <w:rPr>
                <w:rFonts w:hint="eastAsia"/>
                <w:sz w:val="24"/>
              </w:rPr>
              <w:t>2</w:t>
            </w: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DC02DB">
            <w:pPr>
              <w:spacing w:line="460" w:lineRule="exact"/>
              <w:jc w:val="center"/>
              <w:rPr>
                <w:sz w:val="24"/>
              </w:rPr>
            </w:pP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DC02DB">
            <w:pPr>
              <w:spacing w:line="460" w:lineRule="exact"/>
              <w:jc w:val="center"/>
              <w:rPr>
                <w:sz w:val="24"/>
              </w:rPr>
            </w:pP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DC02DB">
            <w:pPr>
              <w:spacing w:line="460" w:lineRule="exact"/>
              <w:jc w:val="center"/>
              <w:rPr>
                <w:sz w:val="24"/>
              </w:rPr>
            </w:pP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DC02DB">
            <w:pPr>
              <w:spacing w:line="460" w:lineRule="exact"/>
              <w:jc w:val="center"/>
              <w:rPr>
                <w:sz w:val="24"/>
              </w:rPr>
            </w:pP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DC02DB">
            <w:pPr>
              <w:spacing w:line="460" w:lineRule="exact"/>
              <w:jc w:val="center"/>
              <w:rPr>
                <w:sz w:val="24"/>
              </w:rPr>
            </w:pP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8178A3">
            <w:pPr>
              <w:spacing w:line="460" w:lineRule="exact"/>
              <w:jc w:val="center"/>
              <w:rPr>
                <w:sz w:val="24"/>
              </w:rPr>
            </w:pPr>
            <w:r>
              <w:rPr>
                <w:sz w:val="24"/>
              </w:rPr>
              <w:t>…</w:t>
            </w: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DC02DB">
            <w:pPr>
              <w:spacing w:line="460" w:lineRule="exact"/>
              <w:jc w:val="center"/>
              <w:rPr>
                <w:sz w:val="24"/>
              </w:rPr>
            </w:pP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r w:rsidR="00DC02DB">
        <w:trPr>
          <w:jc w:val="center"/>
        </w:trPr>
        <w:tc>
          <w:tcPr>
            <w:tcW w:w="572" w:type="pct"/>
            <w:vAlign w:val="center"/>
          </w:tcPr>
          <w:p w:rsidR="00DC02DB" w:rsidRDefault="00DC02DB">
            <w:pPr>
              <w:spacing w:line="460" w:lineRule="exact"/>
              <w:jc w:val="center"/>
              <w:rPr>
                <w:sz w:val="24"/>
              </w:rPr>
            </w:pPr>
          </w:p>
        </w:tc>
        <w:tc>
          <w:tcPr>
            <w:tcW w:w="100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941" w:type="pct"/>
            <w:vAlign w:val="center"/>
          </w:tcPr>
          <w:p w:rsidR="00DC02DB" w:rsidRDefault="00DC02DB">
            <w:pPr>
              <w:spacing w:line="460" w:lineRule="exact"/>
              <w:jc w:val="center"/>
              <w:rPr>
                <w:sz w:val="24"/>
              </w:rPr>
            </w:pPr>
          </w:p>
        </w:tc>
        <w:tc>
          <w:tcPr>
            <w:tcW w:w="858" w:type="pct"/>
            <w:vAlign w:val="center"/>
          </w:tcPr>
          <w:p w:rsidR="00DC02DB" w:rsidRDefault="00DC02DB">
            <w:pPr>
              <w:spacing w:line="460" w:lineRule="exact"/>
              <w:jc w:val="center"/>
              <w:rPr>
                <w:sz w:val="24"/>
              </w:rPr>
            </w:pPr>
          </w:p>
        </w:tc>
        <w:tc>
          <w:tcPr>
            <w:tcW w:w="770" w:type="pct"/>
            <w:vAlign w:val="center"/>
          </w:tcPr>
          <w:p w:rsidR="00DC02DB" w:rsidRDefault="00DC02DB">
            <w:pPr>
              <w:spacing w:line="460" w:lineRule="exact"/>
              <w:jc w:val="center"/>
              <w:rPr>
                <w:sz w:val="24"/>
              </w:rPr>
            </w:pPr>
          </w:p>
        </w:tc>
      </w:tr>
    </w:tbl>
    <w:p w:rsidR="00DC02DB" w:rsidRDefault="00DC02DB">
      <w:pPr>
        <w:spacing w:line="360" w:lineRule="auto"/>
        <w:ind w:right="84" w:firstLine="420"/>
        <w:rPr>
          <w:sz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DC02DB">
      <w:pPr>
        <w:spacing w:line="360" w:lineRule="auto"/>
        <w:ind w:right="84" w:firstLine="420"/>
        <w:rPr>
          <w:sz w:val="24"/>
        </w:rPr>
      </w:pPr>
    </w:p>
    <w:p w:rsidR="00DC02DB" w:rsidRDefault="008178A3">
      <w:pPr>
        <w:widowControl/>
        <w:jc w:val="left"/>
        <w:rPr>
          <w:sz w:val="24"/>
        </w:rPr>
      </w:pPr>
      <w:r>
        <w:rPr>
          <w:sz w:val="24"/>
        </w:rPr>
        <w:br w:type="page"/>
      </w:r>
    </w:p>
    <w:p w:rsidR="00DC02DB" w:rsidRDefault="008178A3">
      <w:pPr>
        <w:tabs>
          <w:tab w:val="left" w:pos="360"/>
        </w:tabs>
        <w:spacing w:line="360" w:lineRule="auto"/>
        <w:rPr>
          <w:b/>
          <w:sz w:val="24"/>
        </w:rPr>
      </w:pPr>
      <w:r>
        <w:rPr>
          <w:b/>
          <w:sz w:val="24"/>
        </w:rPr>
        <w:lastRenderedPageBreak/>
        <w:t>附件</w:t>
      </w:r>
      <w:r>
        <w:rPr>
          <w:rFonts w:hint="eastAsia"/>
          <w:b/>
          <w:sz w:val="24"/>
        </w:rPr>
        <w:t>5</w:t>
      </w:r>
    </w:p>
    <w:p w:rsidR="00DC02DB" w:rsidRDefault="008178A3">
      <w:pPr>
        <w:autoSpaceDN w:val="0"/>
        <w:spacing w:line="360" w:lineRule="auto"/>
        <w:jc w:val="center"/>
        <w:rPr>
          <w:b/>
          <w:bCs/>
          <w:sz w:val="24"/>
        </w:rPr>
      </w:pPr>
      <w:r>
        <w:rPr>
          <w:b/>
          <w:bCs/>
          <w:sz w:val="24"/>
        </w:rPr>
        <w:t>开标分项一览表</w:t>
      </w:r>
    </w:p>
    <w:p w:rsidR="00DC02DB" w:rsidRDefault="00DC02DB">
      <w:pPr>
        <w:ind w:right="84"/>
        <w:rPr>
          <w:sz w:val="24"/>
        </w:rPr>
      </w:pPr>
    </w:p>
    <w:p w:rsidR="00DC02DB" w:rsidRDefault="008178A3">
      <w:pPr>
        <w:spacing w:line="460" w:lineRule="exact"/>
        <w:ind w:left="192"/>
        <w:rPr>
          <w:sz w:val="24"/>
        </w:rPr>
      </w:pPr>
      <w:r>
        <w:rPr>
          <w:sz w:val="24"/>
        </w:rPr>
        <w:t>项目名称：</w:t>
      </w:r>
      <w:r>
        <w:rPr>
          <w:sz w:val="24"/>
          <w:u w:val="single"/>
        </w:rPr>
        <w:t xml:space="preserve">                    </w:t>
      </w:r>
    </w:p>
    <w:p w:rsidR="00DC02DB" w:rsidRDefault="008178A3">
      <w:pPr>
        <w:spacing w:line="460" w:lineRule="exact"/>
        <w:ind w:left="192"/>
        <w:rPr>
          <w:sz w:val="24"/>
        </w:rPr>
      </w:pPr>
      <w:r>
        <w:rPr>
          <w:sz w:val="24"/>
        </w:rPr>
        <w:t>项目编号：</w:t>
      </w:r>
      <w:r>
        <w:rPr>
          <w:sz w:val="24"/>
          <w:u w:val="single"/>
        </w:rPr>
        <w:t xml:space="preserve">                    </w:t>
      </w:r>
    </w:p>
    <w:p w:rsidR="00DC02DB" w:rsidRDefault="008178A3">
      <w:pPr>
        <w:spacing w:line="460" w:lineRule="exact"/>
        <w:ind w:left="192"/>
        <w:rPr>
          <w:sz w:val="24"/>
        </w:rPr>
      </w:pPr>
      <w:r>
        <w:rPr>
          <w:rFonts w:hint="eastAsia"/>
          <w:sz w:val="24"/>
        </w:rPr>
        <w:t>包</w:t>
      </w:r>
      <w:r>
        <w:rPr>
          <w:rFonts w:hint="eastAsia"/>
          <w:sz w:val="24"/>
        </w:rPr>
        <w:t xml:space="preserve">    </w:t>
      </w:r>
      <w:r>
        <w:rPr>
          <w:rFonts w:hint="eastAsia"/>
          <w:sz w:val="24"/>
        </w:rPr>
        <w:t>号：</w:t>
      </w:r>
      <w:r>
        <w:rPr>
          <w:sz w:val="24"/>
          <w:u w:val="single"/>
        </w:rPr>
        <w:t xml:space="preserve">                    </w:t>
      </w:r>
    </w:p>
    <w:p w:rsidR="00DC02DB" w:rsidRDefault="008178A3" w:rsidP="00644253">
      <w:pPr>
        <w:spacing w:line="460" w:lineRule="exact"/>
        <w:ind w:firstLineChars="2900" w:firstLine="6472"/>
        <w:rPr>
          <w:sz w:val="24"/>
        </w:rPr>
      </w:pPr>
      <w:r>
        <w:rPr>
          <w:sz w:val="24"/>
        </w:rPr>
        <w:t>单位：元</w:t>
      </w:r>
    </w:p>
    <w:tbl>
      <w:tblPr>
        <w:tblW w:w="978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13"/>
        <w:gridCol w:w="1348"/>
        <w:gridCol w:w="716"/>
        <w:gridCol w:w="715"/>
        <w:gridCol w:w="1230"/>
        <w:gridCol w:w="715"/>
        <w:gridCol w:w="1235"/>
        <w:gridCol w:w="715"/>
        <w:gridCol w:w="795"/>
        <w:gridCol w:w="767"/>
        <w:gridCol w:w="737"/>
      </w:tblGrid>
      <w:tr w:rsidR="00DC02DB">
        <w:trPr>
          <w:jc w:val="center"/>
        </w:trPr>
        <w:tc>
          <w:tcPr>
            <w:tcW w:w="813" w:type="dxa"/>
            <w:noWrap/>
            <w:vAlign w:val="center"/>
          </w:tcPr>
          <w:p w:rsidR="00DC02DB" w:rsidRDefault="008178A3">
            <w:pPr>
              <w:widowControl/>
              <w:jc w:val="center"/>
              <w:rPr>
                <w:bCs/>
                <w:kern w:val="0"/>
                <w:sz w:val="24"/>
                <w:szCs w:val="24"/>
              </w:rPr>
            </w:pPr>
            <w:proofErr w:type="gramStart"/>
            <w:r>
              <w:rPr>
                <w:bCs/>
                <w:kern w:val="0"/>
                <w:sz w:val="24"/>
                <w:szCs w:val="24"/>
              </w:rPr>
              <w:t>项号</w:t>
            </w:r>
            <w:proofErr w:type="gramEnd"/>
          </w:p>
        </w:tc>
        <w:tc>
          <w:tcPr>
            <w:tcW w:w="1348" w:type="dxa"/>
            <w:vAlign w:val="center"/>
          </w:tcPr>
          <w:p w:rsidR="00DC02DB" w:rsidRDefault="008178A3">
            <w:pPr>
              <w:widowControl/>
              <w:jc w:val="center"/>
              <w:rPr>
                <w:bCs/>
                <w:kern w:val="0"/>
                <w:sz w:val="24"/>
                <w:szCs w:val="24"/>
              </w:rPr>
            </w:pPr>
            <w:r>
              <w:rPr>
                <w:rFonts w:hint="eastAsia"/>
                <w:bCs/>
                <w:kern w:val="0"/>
                <w:sz w:val="24"/>
                <w:szCs w:val="24"/>
              </w:rPr>
              <w:t>标的</w:t>
            </w:r>
            <w:r>
              <w:rPr>
                <w:bCs/>
                <w:kern w:val="0"/>
                <w:sz w:val="24"/>
                <w:szCs w:val="24"/>
              </w:rPr>
              <w:t>名称</w:t>
            </w:r>
          </w:p>
        </w:tc>
        <w:tc>
          <w:tcPr>
            <w:tcW w:w="716" w:type="dxa"/>
            <w:vAlign w:val="center"/>
          </w:tcPr>
          <w:p w:rsidR="00DC02DB" w:rsidRDefault="008178A3">
            <w:pPr>
              <w:widowControl/>
              <w:jc w:val="center"/>
              <w:rPr>
                <w:bCs/>
                <w:kern w:val="0"/>
                <w:sz w:val="24"/>
                <w:szCs w:val="24"/>
              </w:rPr>
            </w:pPr>
            <w:r>
              <w:rPr>
                <w:bCs/>
                <w:kern w:val="0"/>
                <w:sz w:val="24"/>
                <w:szCs w:val="24"/>
              </w:rPr>
              <w:t>品牌</w:t>
            </w:r>
          </w:p>
        </w:tc>
        <w:tc>
          <w:tcPr>
            <w:tcW w:w="715" w:type="dxa"/>
            <w:vAlign w:val="center"/>
          </w:tcPr>
          <w:p w:rsidR="00DC02DB" w:rsidRDefault="008178A3">
            <w:pPr>
              <w:widowControl/>
              <w:jc w:val="center"/>
              <w:rPr>
                <w:bCs/>
                <w:kern w:val="0"/>
                <w:sz w:val="24"/>
                <w:szCs w:val="24"/>
              </w:rPr>
            </w:pPr>
            <w:r>
              <w:rPr>
                <w:bCs/>
                <w:kern w:val="0"/>
                <w:sz w:val="24"/>
                <w:szCs w:val="24"/>
              </w:rPr>
              <w:t>规格型号</w:t>
            </w:r>
          </w:p>
        </w:tc>
        <w:tc>
          <w:tcPr>
            <w:tcW w:w="1230" w:type="dxa"/>
            <w:vAlign w:val="center"/>
          </w:tcPr>
          <w:p w:rsidR="00DC02DB" w:rsidRDefault="008178A3">
            <w:pPr>
              <w:widowControl/>
              <w:jc w:val="center"/>
              <w:rPr>
                <w:bCs/>
                <w:kern w:val="0"/>
                <w:sz w:val="24"/>
                <w:szCs w:val="24"/>
              </w:rPr>
            </w:pPr>
            <w:r>
              <w:rPr>
                <w:bCs/>
                <w:kern w:val="0"/>
                <w:sz w:val="24"/>
                <w:szCs w:val="24"/>
              </w:rPr>
              <w:t>制造商</w:t>
            </w:r>
          </w:p>
        </w:tc>
        <w:tc>
          <w:tcPr>
            <w:tcW w:w="715" w:type="dxa"/>
            <w:vAlign w:val="center"/>
          </w:tcPr>
          <w:p w:rsidR="00DC02DB" w:rsidRDefault="008178A3">
            <w:pPr>
              <w:widowControl/>
              <w:jc w:val="center"/>
              <w:rPr>
                <w:bCs/>
                <w:kern w:val="0"/>
                <w:sz w:val="24"/>
                <w:szCs w:val="24"/>
              </w:rPr>
            </w:pPr>
            <w:r>
              <w:rPr>
                <w:bCs/>
                <w:kern w:val="0"/>
                <w:sz w:val="24"/>
                <w:szCs w:val="24"/>
              </w:rPr>
              <w:t>产地</w:t>
            </w:r>
          </w:p>
        </w:tc>
        <w:tc>
          <w:tcPr>
            <w:tcW w:w="1235" w:type="dxa"/>
            <w:vAlign w:val="center"/>
          </w:tcPr>
          <w:p w:rsidR="00DC02DB" w:rsidRDefault="008178A3">
            <w:pPr>
              <w:widowControl/>
              <w:jc w:val="center"/>
              <w:rPr>
                <w:bCs/>
                <w:kern w:val="0"/>
                <w:sz w:val="24"/>
                <w:szCs w:val="24"/>
              </w:rPr>
            </w:pPr>
            <w:r>
              <w:rPr>
                <w:bCs/>
                <w:kern w:val="0"/>
                <w:sz w:val="24"/>
                <w:szCs w:val="24"/>
              </w:rPr>
              <w:t>商品属性</w:t>
            </w:r>
          </w:p>
        </w:tc>
        <w:tc>
          <w:tcPr>
            <w:tcW w:w="715" w:type="dxa"/>
            <w:vAlign w:val="center"/>
          </w:tcPr>
          <w:p w:rsidR="00DC02DB" w:rsidRDefault="008178A3">
            <w:pPr>
              <w:widowControl/>
              <w:jc w:val="center"/>
              <w:rPr>
                <w:bCs/>
                <w:kern w:val="0"/>
                <w:sz w:val="24"/>
                <w:szCs w:val="24"/>
              </w:rPr>
            </w:pPr>
            <w:r>
              <w:rPr>
                <w:bCs/>
                <w:kern w:val="0"/>
                <w:sz w:val="24"/>
                <w:szCs w:val="24"/>
              </w:rPr>
              <w:t>单价</w:t>
            </w:r>
          </w:p>
        </w:tc>
        <w:tc>
          <w:tcPr>
            <w:tcW w:w="795" w:type="dxa"/>
            <w:vAlign w:val="center"/>
          </w:tcPr>
          <w:p w:rsidR="00DC02DB" w:rsidRDefault="008178A3">
            <w:pPr>
              <w:widowControl/>
              <w:jc w:val="center"/>
              <w:rPr>
                <w:bCs/>
                <w:kern w:val="0"/>
                <w:sz w:val="24"/>
                <w:szCs w:val="24"/>
              </w:rPr>
            </w:pPr>
            <w:r>
              <w:rPr>
                <w:bCs/>
                <w:kern w:val="0"/>
                <w:sz w:val="24"/>
                <w:szCs w:val="24"/>
              </w:rPr>
              <w:t>采购数量</w:t>
            </w:r>
          </w:p>
        </w:tc>
        <w:tc>
          <w:tcPr>
            <w:tcW w:w="767" w:type="dxa"/>
            <w:vAlign w:val="center"/>
          </w:tcPr>
          <w:p w:rsidR="00DC02DB" w:rsidRDefault="008178A3">
            <w:pPr>
              <w:widowControl/>
              <w:jc w:val="center"/>
              <w:rPr>
                <w:bCs/>
                <w:kern w:val="0"/>
                <w:sz w:val="24"/>
                <w:szCs w:val="24"/>
              </w:rPr>
            </w:pPr>
            <w:r>
              <w:rPr>
                <w:bCs/>
                <w:kern w:val="0"/>
                <w:sz w:val="24"/>
                <w:szCs w:val="24"/>
              </w:rPr>
              <w:t>计量单位</w:t>
            </w:r>
          </w:p>
        </w:tc>
        <w:tc>
          <w:tcPr>
            <w:tcW w:w="737" w:type="dxa"/>
            <w:vAlign w:val="center"/>
          </w:tcPr>
          <w:p w:rsidR="00DC02DB" w:rsidRDefault="008178A3">
            <w:pPr>
              <w:widowControl/>
              <w:jc w:val="center"/>
              <w:rPr>
                <w:bCs/>
                <w:kern w:val="0"/>
                <w:sz w:val="24"/>
                <w:szCs w:val="24"/>
              </w:rPr>
            </w:pPr>
            <w:r>
              <w:rPr>
                <w:bCs/>
                <w:kern w:val="0"/>
                <w:sz w:val="24"/>
                <w:szCs w:val="24"/>
              </w:rPr>
              <w:t>总价</w:t>
            </w:r>
          </w:p>
        </w:tc>
      </w:tr>
      <w:tr w:rsidR="00DC02DB">
        <w:trPr>
          <w:jc w:val="center"/>
        </w:trPr>
        <w:tc>
          <w:tcPr>
            <w:tcW w:w="813" w:type="dxa"/>
            <w:noWrap/>
            <w:vAlign w:val="center"/>
          </w:tcPr>
          <w:p w:rsidR="00DC02DB" w:rsidRDefault="00DC02DB">
            <w:pPr>
              <w:widowControl/>
              <w:jc w:val="center"/>
              <w:rPr>
                <w:kern w:val="0"/>
                <w:sz w:val="24"/>
                <w:szCs w:val="24"/>
              </w:rPr>
            </w:pPr>
          </w:p>
        </w:tc>
        <w:tc>
          <w:tcPr>
            <w:tcW w:w="1348" w:type="dxa"/>
            <w:noWrap/>
            <w:vAlign w:val="center"/>
          </w:tcPr>
          <w:p w:rsidR="00DC02DB" w:rsidRDefault="00DC02DB">
            <w:pPr>
              <w:widowControl/>
              <w:jc w:val="center"/>
              <w:rPr>
                <w:kern w:val="0"/>
                <w:sz w:val="24"/>
                <w:szCs w:val="24"/>
              </w:rPr>
            </w:pPr>
          </w:p>
        </w:tc>
        <w:tc>
          <w:tcPr>
            <w:tcW w:w="716"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0"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5" w:type="dxa"/>
            <w:vAlign w:val="center"/>
          </w:tcPr>
          <w:p w:rsidR="00DC02DB" w:rsidRDefault="00DC02DB">
            <w:pPr>
              <w:widowControl/>
              <w:jc w:val="center"/>
              <w:rPr>
                <w:kern w:val="0"/>
                <w:sz w:val="24"/>
                <w:szCs w:val="18"/>
              </w:rPr>
            </w:pPr>
          </w:p>
        </w:tc>
        <w:tc>
          <w:tcPr>
            <w:tcW w:w="715" w:type="dxa"/>
            <w:vAlign w:val="center"/>
          </w:tcPr>
          <w:p w:rsidR="00DC02DB" w:rsidRDefault="00DC02DB">
            <w:pPr>
              <w:widowControl/>
              <w:jc w:val="center"/>
              <w:rPr>
                <w:kern w:val="0"/>
                <w:sz w:val="24"/>
                <w:szCs w:val="18"/>
              </w:rPr>
            </w:pPr>
          </w:p>
        </w:tc>
        <w:tc>
          <w:tcPr>
            <w:tcW w:w="795" w:type="dxa"/>
            <w:noWrap/>
            <w:vAlign w:val="center"/>
          </w:tcPr>
          <w:p w:rsidR="00DC02DB" w:rsidRDefault="00DC02DB">
            <w:pPr>
              <w:widowControl/>
              <w:jc w:val="center"/>
              <w:rPr>
                <w:kern w:val="0"/>
                <w:sz w:val="24"/>
                <w:szCs w:val="24"/>
              </w:rPr>
            </w:pPr>
          </w:p>
        </w:tc>
        <w:tc>
          <w:tcPr>
            <w:tcW w:w="767" w:type="dxa"/>
            <w:noWrap/>
            <w:vAlign w:val="center"/>
          </w:tcPr>
          <w:p w:rsidR="00DC02DB" w:rsidRDefault="00DC02DB">
            <w:pPr>
              <w:widowControl/>
              <w:jc w:val="center"/>
              <w:rPr>
                <w:kern w:val="0"/>
                <w:sz w:val="24"/>
                <w:szCs w:val="18"/>
              </w:rPr>
            </w:pPr>
          </w:p>
        </w:tc>
        <w:tc>
          <w:tcPr>
            <w:tcW w:w="737" w:type="dxa"/>
            <w:noWrap/>
            <w:vAlign w:val="center"/>
          </w:tcPr>
          <w:p w:rsidR="00DC02DB" w:rsidRDefault="00DC02DB">
            <w:pPr>
              <w:widowControl/>
              <w:jc w:val="center"/>
              <w:rPr>
                <w:kern w:val="0"/>
                <w:sz w:val="24"/>
                <w:szCs w:val="24"/>
              </w:rPr>
            </w:pPr>
          </w:p>
        </w:tc>
      </w:tr>
      <w:tr w:rsidR="00DC02DB">
        <w:trPr>
          <w:jc w:val="center"/>
        </w:trPr>
        <w:tc>
          <w:tcPr>
            <w:tcW w:w="813" w:type="dxa"/>
            <w:noWrap/>
            <w:vAlign w:val="center"/>
          </w:tcPr>
          <w:p w:rsidR="00DC02DB" w:rsidRDefault="00DC02DB">
            <w:pPr>
              <w:widowControl/>
              <w:jc w:val="center"/>
              <w:rPr>
                <w:kern w:val="0"/>
                <w:sz w:val="24"/>
                <w:szCs w:val="24"/>
              </w:rPr>
            </w:pPr>
          </w:p>
        </w:tc>
        <w:tc>
          <w:tcPr>
            <w:tcW w:w="1348" w:type="dxa"/>
            <w:noWrap/>
            <w:vAlign w:val="center"/>
          </w:tcPr>
          <w:p w:rsidR="00DC02DB" w:rsidRDefault="00DC02DB">
            <w:pPr>
              <w:widowControl/>
              <w:jc w:val="center"/>
              <w:rPr>
                <w:kern w:val="0"/>
                <w:sz w:val="24"/>
                <w:szCs w:val="24"/>
              </w:rPr>
            </w:pPr>
          </w:p>
        </w:tc>
        <w:tc>
          <w:tcPr>
            <w:tcW w:w="716"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0"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5" w:type="dxa"/>
            <w:vAlign w:val="center"/>
          </w:tcPr>
          <w:p w:rsidR="00DC02DB" w:rsidRDefault="00DC02DB">
            <w:pPr>
              <w:widowControl/>
              <w:jc w:val="center"/>
              <w:rPr>
                <w:kern w:val="0"/>
                <w:sz w:val="24"/>
                <w:szCs w:val="18"/>
              </w:rPr>
            </w:pPr>
          </w:p>
        </w:tc>
        <w:tc>
          <w:tcPr>
            <w:tcW w:w="715" w:type="dxa"/>
            <w:vAlign w:val="center"/>
          </w:tcPr>
          <w:p w:rsidR="00DC02DB" w:rsidRDefault="00DC02DB">
            <w:pPr>
              <w:widowControl/>
              <w:jc w:val="center"/>
              <w:rPr>
                <w:kern w:val="0"/>
                <w:sz w:val="24"/>
                <w:szCs w:val="18"/>
              </w:rPr>
            </w:pPr>
          </w:p>
        </w:tc>
        <w:tc>
          <w:tcPr>
            <w:tcW w:w="795" w:type="dxa"/>
            <w:noWrap/>
            <w:vAlign w:val="center"/>
          </w:tcPr>
          <w:p w:rsidR="00DC02DB" w:rsidRDefault="00DC02DB">
            <w:pPr>
              <w:widowControl/>
              <w:jc w:val="center"/>
              <w:rPr>
                <w:kern w:val="0"/>
                <w:sz w:val="24"/>
                <w:szCs w:val="24"/>
              </w:rPr>
            </w:pPr>
          </w:p>
        </w:tc>
        <w:tc>
          <w:tcPr>
            <w:tcW w:w="767" w:type="dxa"/>
            <w:noWrap/>
            <w:vAlign w:val="center"/>
          </w:tcPr>
          <w:p w:rsidR="00DC02DB" w:rsidRDefault="00DC02DB">
            <w:pPr>
              <w:widowControl/>
              <w:jc w:val="center"/>
              <w:rPr>
                <w:kern w:val="0"/>
                <w:sz w:val="24"/>
                <w:szCs w:val="24"/>
              </w:rPr>
            </w:pPr>
          </w:p>
        </w:tc>
        <w:tc>
          <w:tcPr>
            <w:tcW w:w="737" w:type="dxa"/>
            <w:noWrap/>
            <w:vAlign w:val="center"/>
          </w:tcPr>
          <w:p w:rsidR="00DC02DB" w:rsidRDefault="00DC02DB">
            <w:pPr>
              <w:widowControl/>
              <w:jc w:val="center"/>
              <w:rPr>
                <w:kern w:val="0"/>
                <w:sz w:val="24"/>
                <w:szCs w:val="24"/>
              </w:rPr>
            </w:pPr>
          </w:p>
        </w:tc>
      </w:tr>
      <w:tr w:rsidR="00DC02DB">
        <w:trPr>
          <w:jc w:val="center"/>
        </w:trPr>
        <w:tc>
          <w:tcPr>
            <w:tcW w:w="813" w:type="dxa"/>
            <w:noWrap/>
            <w:vAlign w:val="center"/>
          </w:tcPr>
          <w:p w:rsidR="00DC02DB" w:rsidRDefault="00DC02DB">
            <w:pPr>
              <w:widowControl/>
              <w:jc w:val="center"/>
              <w:rPr>
                <w:kern w:val="0"/>
                <w:sz w:val="24"/>
                <w:szCs w:val="24"/>
              </w:rPr>
            </w:pPr>
          </w:p>
        </w:tc>
        <w:tc>
          <w:tcPr>
            <w:tcW w:w="1348" w:type="dxa"/>
            <w:noWrap/>
            <w:vAlign w:val="center"/>
          </w:tcPr>
          <w:p w:rsidR="00DC02DB" w:rsidRDefault="00DC02DB">
            <w:pPr>
              <w:widowControl/>
              <w:jc w:val="center"/>
              <w:rPr>
                <w:kern w:val="0"/>
                <w:sz w:val="24"/>
                <w:szCs w:val="24"/>
              </w:rPr>
            </w:pPr>
          </w:p>
        </w:tc>
        <w:tc>
          <w:tcPr>
            <w:tcW w:w="716"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0"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5" w:type="dxa"/>
            <w:vAlign w:val="center"/>
          </w:tcPr>
          <w:p w:rsidR="00DC02DB" w:rsidRDefault="00DC02DB">
            <w:pPr>
              <w:widowControl/>
              <w:jc w:val="center"/>
              <w:rPr>
                <w:kern w:val="0"/>
                <w:sz w:val="24"/>
                <w:szCs w:val="18"/>
              </w:rPr>
            </w:pPr>
          </w:p>
        </w:tc>
        <w:tc>
          <w:tcPr>
            <w:tcW w:w="715" w:type="dxa"/>
            <w:vAlign w:val="center"/>
          </w:tcPr>
          <w:p w:rsidR="00DC02DB" w:rsidRDefault="00DC02DB">
            <w:pPr>
              <w:widowControl/>
              <w:jc w:val="center"/>
              <w:rPr>
                <w:kern w:val="0"/>
                <w:sz w:val="24"/>
                <w:szCs w:val="18"/>
              </w:rPr>
            </w:pPr>
          </w:p>
        </w:tc>
        <w:tc>
          <w:tcPr>
            <w:tcW w:w="795" w:type="dxa"/>
            <w:noWrap/>
            <w:vAlign w:val="center"/>
          </w:tcPr>
          <w:p w:rsidR="00DC02DB" w:rsidRDefault="00DC02DB">
            <w:pPr>
              <w:widowControl/>
              <w:jc w:val="center"/>
              <w:rPr>
                <w:kern w:val="0"/>
                <w:sz w:val="24"/>
                <w:szCs w:val="24"/>
              </w:rPr>
            </w:pPr>
          </w:p>
        </w:tc>
        <w:tc>
          <w:tcPr>
            <w:tcW w:w="767" w:type="dxa"/>
            <w:noWrap/>
            <w:vAlign w:val="center"/>
          </w:tcPr>
          <w:p w:rsidR="00DC02DB" w:rsidRDefault="00DC02DB">
            <w:pPr>
              <w:widowControl/>
              <w:jc w:val="center"/>
              <w:rPr>
                <w:kern w:val="0"/>
                <w:sz w:val="24"/>
                <w:szCs w:val="24"/>
              </w:rPr>
            </w:pPr>
          </w:p>
        </w:tc>
        <w:tc>
          <w:tcPr>
            <w:tcW w:w="737" w:type="dxa"/>
            <w:noWrap/>
            <w:vAlign w:val="center"/>
          </w:tcPr>
          <w:p w:rsidR="00DC02DB" w:rsidRDefault="00DC02DB">
            <w:pPr>
              <w:widowControl/>
              <w:jc w:val="center"/>
              <w:rPr>
                <w:kern w:val="0"/>
                <w:sz w:val="24"/>
                <w:szCs w:val="24"/>
              </w:rPr>
            </w:pPr>
          </w:p>
        </w:tc>
      </w:tr>
      <w:tr w:rsidR="00DC02DB">
        <w:trPr>
          <w:jc w:val="center"/>
        </w:trPr>
        <w:tc>
          <w:tcPr>
            <w:tcW w:w="813" w:type="dxa"/>
            <w:noWrap/>
            <w:vAlign w:val="center"/>
          </w:tcPr>
          <w:p w:rsidR="00DC02DB" w:rsidRDefault="00DC02DB">
            <w:pPr>
              <w:widowControl/>
              <w:jc w:val="center"/>
              <w:rPr>
                <w:kern w:val="0"/>
                <w:sz w:val="24"/>
                <w:szCs w:val="24"/>
              </w:rPr>
            </w:pPr>
          </w:p>
        </w:tc>
        <w:tc>
          <w:tcPr>
            <w:tcW w:w="1348" w:type="dxa"/>
            <w:noWrap/>
            <w:vAlign w:val="center"/>
          </w:tcPr>
          <w:p w:rsidR="00DC02DB" w:rsidRDefault="00DC02DB">
            <w:pPr>
              <w:widowControl/>
              <w:jc w:val="center"/>
              <w:rPr>
                <w:kern w:val="0"/>
                <w:sz w:val="24"/>
                <w:szCs w:val="24"/>
              </w:rPr>
            </w:pPr>
          </w:p>
        </w:tc>
        <w:tc>
          <w:tcPr>
            <w:tcW w:w="716"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0"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5" w:type="dxa"/>
            <w:noWrap/>
            <w:vAlign w:val="center"/>
          </w:tcPr>
          <w:p w:rsidR="00DC02DB" w:rsidRDefault="00DC02DB">
            <w:pPr>
              <w:widowControl/>
              <w:jc w:val="center"/>
              <w:rPr>
                <w:kern w:val="0"/>
                <w:sz w:val="24"/>
                <w:szCs w:val="18"/>
              </w:rPr>
            </w:pPr>
          </w:p>
        </w:tc>
        <w:tc>
          <w:tcPr>
            <w:tcW w:w="715" w:type="dxa"/>
            <w:noWrap/>
            <w:vAlign w:val="center"/>
          </w:tcPr>
          <w:p w:rsidR="00DC02DB" w:rsidRDefault="00DC02DB">
            <w:pPr>
              <w:widowControl/>
              <w:jc w:val="center"/>
              <w:rPr>
                <w:kern w:val="0"/>
                <w:sz w:val="24"/>
                <w:szCs w:val="24"/>
              </w:rPr>
            </w:pPr>
          </w:p>
        </w:tc>
        <w:tc>
          <w:tcPr>
            <w:tcW w:w="795" w:type="dxa"/>
            <w:noWrap/>
            <w:vAlign w:val="center"/>
          </w:tcPr>
          <w:p w:rsidR="00DC02DB" w:rsidRDefault="00DC02DB">
            <w:pPr>
              <w:widowControl/>
              <w:jc w:val="center"/>
              <w:rPr>
                <w:kern w:val="0"/>
                <w:sz w:val="24"/>
                <w:szCs w:val="24"/>
              </w:rPr>
            </w:pPr>
          </w:p>
        </w:tc>
        <w:tc>
          <w:tcPr>
            <w:tcW w:w="767" w:type="dxa"/>
            <w:noWrap/>
            <w:vAlign w:val="center"/>
          </w:tcPr>
          <w:p w:rsidR="00DC02DB" w:rsidRDefault="00DC02DB">
            <w:pPr>
              <w:widowControl/>
              <w:jc w:val="center"/>
              <w:rPr>
                <w:kern w:val="0"/>
                <w:sz w:val="24"/>
                <w:szCs w:val="24"/>
              </w:rPr>
            </w:pPr>
          </w:p>
        </w:tc>
        <w:tc>
          <w:tcPr>
            <w:tcW w:w="737" w:type="dxa"/>
            <w:noWrap/>
            <w:vAlign w:val="center"/>
          </w:tcPr>
          <w:p w:rsidR="00DC02DB" w:rsidRDefault="00DC02DB">
            <w:pPr>
              <w:widowControl/>
              <w:jc w:val="center"/>
              <w:rPr>
                <w:kern w:val="0"/>
                <w:sz w:val="24"/>
                <w:szCs w:val="24"/>
              </w:rPr>
            </w:pPr>
          </w:p>
        </w:tc>
      </w:tr>
      <w:tr w:rsidR="00DC02DB">
        <w:trPr>
          <w:jc w:val="center"/>
        </w:trPr>
        <w:tc>
          <w:tcPr>
            <w:tcW w:w="813" w:type="dxa"/>
            <w:noWrap/>
            <w:vAlign w:val="center"/>
          </w:tcPr>
          <w:p w:rsidR="00DC02DB" w:rsidRDefault="00DC02DB">
            <w:pPr>
              <w:widowControl/>
              <w:jc w:val="center"/>
              <w:rPr>
                <w:kern w:val="0"/>
                <w:sz w:val="24"/>
                <w:szCs w:val="24"/>
              </w:rPr>
            </w:pPr>
          </w:p>
        </w:tc>
        <w:tc>
          <w:tcPr>
            <w:tcW w:w="1348" w:type="dxa"/>
            <w:noWrap/>
            <w:vAlign w:val="center"/>
          </w:tcPr>
          <w:p w:rsidR="00DC02DB" w:rsidRDefault="00DC02DB">
            <w:pPr>
              <w:widowControl/>
              <w:jc w:val="center"/>
              <w:rPr>
                <w:kern w:val="0"/>
                <w:sz w:val="24"/>
                <w:szCs w:val="24"/>
              </w:rPr>
            </w:pPr>
          </w:p>
        </w:tc>
        <w:tc>
          <w:tcPr>
            <w:tcW w:w="716"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0"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5"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795" w:type="dxa"/>
            <w:noWrap/>
            <w:vAlign w:val="center"/>
          </w:tcPr>
          <w:p w:rsidR="00DC02DB" w:rsidRDefault="00DC02DB">
            <w:pPr>
              <w:widowControl/>
              <w:jc w:val="center"/>
              <w:rPr>
                <w:kern w:val="0"/>
                <w:sz w:val="24"/>
                <w:szCs w:val="24"/>
              </w:rPr>
            </w:pPr>
          </w:p>
        </w:tc>
        <w:tc>
          <w:tcPr>
            <w:tcW w:w="767" w:type="dxa"/>
            <w:noWrap/>
            <w:vAlign w:val="center"/>
          </w:tcPr>
          <w:p w:rsidR="00DC02DB" w:rsidRDefault="00DC02DB">
            <w:pPr>
              <w:widowControl/>
              <w:jc w:val="center"/>
              <w:rPr>
                <w:kern w:val="0"/>
                <w:sz w:val="24"/>
                <w:szCs w:val="24"/>
              </w:rPr>
            </w:pPr>
          </w:p>
        </w:tc>
        <w:tc>
          <w:tcPr>
            <w:tcW w:w="737" w:type="dxa"/>
            <w:noWrap/>
            <w:vAlign w:val="center"/>
          </w:tcPr>
          <w:p w:rsidR="00DC02DB" w:rsidRDefault="00DC02DB">
            <w:pPr>
              <w:widowControl/>
              <w:jc w:val="center"/>
              <w:rPr>
                <w:kern w:val="0"/>
                <w:sz w:val="24"/>
                <w:szCs w:val="24"/>
              </w:rPr>
            </w:pPr>
          </w:p>
        </w:tc>
      </w:tr>
      <w:tr w:rsidR="00DC02DB">
        <w:trPr>
          <w:jc w:val="center"/>
        </w:trPr>
        <w:tc>
          <w:tcPr>
            <w:tcW w:w="813" w:type="dxa"/>
            <w:noWrap/>
            <w:vAlign w:val="center"/>
          </w:tcPr>
          <w:p w:rsidR="00DC02DB" w:rsidRDefault="00DC02DB">
            <w:pPr>
              <w:widowControl/>
              <w:jc w:val="center"/>
              <w:rPr>
                <w:kern w:val="0"/>
                <w:sz w:val="24"/>
                <w:szCs w:val="24"/>
              </w:rPr>
            </w:pPr>
          </w:p>
        </w:tc>
        <w:tc>
          <w:tcPr>
            <w:tcW w:w="1348" w:type="dxa"/>
            <w:noWrap/>
            <w:vAlign w:val="center"/>
          </w:tcPr>
          <w:p w:rsidR="00DC02DB" w:rsidRDefault="00DC02DB">
            <w:pPr>
              <w:widowControl/>
              <w:jc w:val="center"/>
              <w:rPr>
                <w:kern w:val="0"/>
                <w:sz w:val="24"/>
                <w:szCs w:val="24"/>
              </w:rPr>
            </w:pPr>
          </w:p>
        </w:tc>
        <w:tc>
          <w:tcPr>
            <w:tcW w:w="716"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0"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5"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795" w:type="dxa"/>
            <w:noWrap/>
            <w:vAlign w:val="center"/>
          </w:tcPr>
          <w:p w:rsidR="00DC02DB" w:rsidRDefault="00DC02DB">
            <w:pPr>
              <w:widowControl/>
              <w:jc w:val="center"/>
              <w:rPr>
                <w:kern w:val="0"/>
                <w:sz w:val="24"/>
                <w:szCs w:val="24"/>
              </w:rPr>
            </w:pPr>
          </w:p>
        </w:tc>
        <w:tc>
          <w:tcPr>
            <w:tcW w:w="767" w:type="dxa"/>
            <w:noWrap/>
            <w:vAlign w:val="center"/>
          </w:tcPr>
          <w:p w:rsidR="00DC02DB" w:rsidRDefault="00DC02DB">
            <w:pPr>
              <w:widowControl/>
              <w:jc w:val="center"/>
              <w:rPr>
                <w:kern w:val="0"/>
                <w:sz w:val="24"/>
                <w:szCs w:val="24"/>
              </w:rPr>
            </w:pPr>
          </w:p>
        </w:tc>
        <w:tc>
          <w:tcPr>
            <w:tcW w:w="737" w:type="dxa"/>
            <w:noWrap/>
            <w:vAlign w:val="center"/>
          </w:tcPr>
          <w:p w:rsidR="00DC02DB" w:rsidRDefault="00DC02DB">
            <w:pPr>
              <w:widowControl/>
              <w:jc w:val="center"/>
              <w:rPr>
                <w:kern w:val="0"/>
                <w:sz w:val="24"/>
                <w:szCs w:val="24"/>
              </w:rPr>
            </w:pPr>
          </w:p>
        </w:tc>
      </w:tr>
      <w:tr w:rsidR="00DC02DB">
        <w:trPr>
          <w:jc w:val="center"/>
        </w:trPr>
        <w:tc>
          <w:tcPr>
            <w:tcW w:w="813" w:type="dxa"/>
            <w:noWrap/>
            <w:vAlign w:val="center"/>
          </w:tcPr>
          <w:p w:rsidR="00DC02DB" w:rsidRDefault="00DC02DB">
            <w:pPr>
              <w:widowControl/>
              <w:jc w:val="center"/>
              <w:rPr>
                <w:kern w:val="0"/>
                <w:sz w:val="24"/>
                <w:szCs w:val="24"/>
              </w:rPr>
            </w:pPr>
          </w:p>
        </w:tc>
        <w:tc>
          <w:tcPr>
            <w:tcW w:w="1348" w:type="dxa"/>
            <w:noWrap/>
            <w:vAlign w:val="center"/>
          </w:tcPr>
          <w:p w:rsidR="00DC02DB" w:rsidRDefault="00DC02DB">
            <w:pPr>
              <w:widowControl/>
              <w:jc w:val="center"/>
              <w:rPr>
                <w:kern w:val="0"/>
                <w:sz w:val="24"/>
                <w:szCs w:val="24"/>
              </w:rPr>
            </w:pPr>
          </w:p>
        </w:tc>
        <w:tc>
          <w:tcPr>
            <w:tcW w:w="716"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0"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1235" w:type="dxa"/>
            <w:noWrap/>
            <w:vAlign w:val="center"/>
          </w:tcPr>
          <w:p w:rsidR="00DC02DB" w:rsidRDefault="00DC02DB">
            <w:pPr>
              <w:widowControl/>
              <w:jc w:val="center"/>
              <w:rPr>
                <w:kern w:val="0"/>
                <w:sz w:val="24"/>
                <w:szCs w:val="24"/>
              </w:rPr>
            </w:pPr>
          </w:p>
        </w:tc>
        <w:tc>
          <w:tcPr>
            <w:tcW w:w="715" w:type="dxa"/>
            <w:noWrap/>
            <w:vAlign w:val="center"/>
          </w:tcPr>
          <w:p w:rsidR="00DC02DB" w:rsidRDefault="00DC02DB">
            <w:pPr>
              <w:widowControl/>
              <w:jc w:val="center"/>
              <w:rPr>
                <w:kern w:val="0"/>
                <w:sz w:val="24"/>
                <w:szCs w:val="24"/>
              </w:rPr>
            </w:pPr>
          </w:p>
        </w:tc>
        <w:tc>
          <w:tcPr>
            <w:tcW w:w="795" w:type="dxa"/>
            <w:noWrap/>
            <w:vAlign w:val="center"/>
          </w:tcPr>
          <w:p w:rsidR="00DC02DB" w:rsidRDefault="00DC02DB">
            <w:pPr>
              <w:widowControl/>
              <w:jc w:val="center"/>
              <w:rPr>
                <w:kern w:val="0"/>
                <w:sz w:val="24"/>
                <w:szCs w:val="24"/>
              </w:rPr>
            </w:pPr>
          </w:p>
        </w:tc>
        <w:tc>
          <w:tcPr>
            <w:tcW w:w="767" w:type="dxa"/>
            <w:noWrap/>
            <w:vAlign w:val="center"/>
          </w:tcPr>
          <w:p w:rsidR="00DC02DB" w:rsidRDefault="00DC02DB">
            <w:pPr>
              <w:widowControl/>
              <w:jc w:val="center"/>
              <w:rPr>
                <w:kern w:val="0"/>
                <w:sz w:val="24"/>
                <w:szCs w:val="24"/>
              </w:rPr>
            </w:pPr>
          </w:p>
        </w:tc>
        <w:tc>
          <w:tcPr>
            <w:tcW w:w="737" w:type="dxa"/>
            <w:noWrap/>
            <w:vAlign w:val="center"/>
          </w:tcPr>
          <w:p w:rsidR="00DC02DB" w:rsidRDefault="00DC02DB">
            <w:pPr>
              <w:widowControl/>
              <w:jc w:val="center"/>
              <w:rPr>
                <w:kern w:val="0"/>
                <w:sz w:val="24"/>
                <w:szCs w:val="24"/>
              </w:rPr>
            </w:pPr>
          </w:p>
        </w:tc>
      </w:tr>
    </w:tbl>
    <w:p w:rsidR="00DC02DB" w:rsidRDefault="00DC02DB">
      <w:pPr>
        <w:ind w:left="180"/>
        <w:rPr>
          <w:sz w:val="24"/>
        </w:rPr>
      </w:pPr>
    </w:p>
    <w:p w:rsidR="00DC02DB" w:rsidRDefault="008178A3">
      <w:pPr>
        <w:spacing w:line="360" w:lineRule="auto"/>
        <w:ind w:left="181"/>
        <w:rPr>
          <w:sz w:val="24"/>
          <w:szCs w:val="24"/>
        </w:rPr>
      </w:pPr>
      <w:r>
        <w:rPr>
          <w:sz w:val="24"/>
          <w:szCs w:val="24"/>
        </w:rPr>
        <w:t>注：</w:t>
      </w:r>
    </w:p>
    <w:p w:rsidR="00DC02DB" w:rsidRDefault="008178A3">
      <w:pPr>
        <w:spacing w:line="360" w:lineRule="auto"/>
        <w:ind w:left="181"/>
        <w:rPr>
          <w:sz w:val="24"/>
          <w:szCs w:val="24"/>
        </w:rPr>
      </w:pPr>
      <w:r>
        <w:rPr>
          <w:sz w:val="24"/>
          <w:szCs w:val="24"/>
        </w:rPr>
        <w:t xml:space="preserve">1. </w:t>
      </w:r>
      <w:r>
        <w:rPr>
          <w:sz w:val="24"/>
          <w:szCs w:val="24"/>
        </w:rPr>
        <w:t>商品属性应在</w:t>
      </w:r>
      <w:r>
        <w:rPr>
          <w:sz w:val="24"/>
          <w:szCs w:val="24"/>
        </w:rPr>
        <w:t>“</w:t>
      </w:r>
      <w:r>
        <w:rPr>
          <w:sz w:val="24"/>
          <w:szCs w:val="24"/>
        </w:rPr>
        <w:t>环保产品</w:t>
      </w:r>
      <w:r>
        <w:rPr>
          <w:sz w:val="24"/>
          <w:szCs w:val="24"/>
        </w:rPr>
        <w:t>”</w:t>
      </w:r>
      <w:r>
        <w:rPr>
          <w:sz w:val="24"/>
          <w:szCs w:val="24"/>
        </w:rPr>
        <w:t>、</w:t>
      </w:r>
      <w:r>
        <w:rPr>
          <w:sz w:val="24"/>
          <w:szCs w:val="24"/>
        </w:rPr>
        <w:t>“</w:t>
      </w:r>
      <w:r>
        <w:rPr>
          <w:sz w:val="24"/>
          <w:szCs w:val="24"/>
        </w:rPr>
        <w:t>节能、节水产品</w:t>
      </w:r>
      <w:r>
        <w:rPr>
          <w:sz w:val="24"/>
          <w:szCs w:val="24"/>
        </w:rPr>
        <w:t>”</w:t>
      </w:r>
      <w:r>
        <w:rPr>
          <w:sz w:val="24"/>
          <w:szCs w:val="24"/>
        </w:rPr>
        <w:t>、</w:t>
      </w:r>
      <w:r>
        <w:rPr>
          <w:sz w:val="24"/>
          <w:szCs w:val="24"/>
        </w:rPr>
        <w:t>“</w:t>
      </w:r>
      <w:r>
        <w:rPr>
          <w:sz w:val="24"/>
          <w:szCs w:val="24"/>
        </w:rPr>
        <w:t>自主知识产权产品</w:t>
      </w:r>
      <w:r>
        <w:rPr>
          <w:sz w:val="24"/>
          <w:szCs w:val="24"/>
        </w:rPr>
        <w:t>”</w:t>
      </w:r>
      <w:r>
        <w:rPr>
          <w:sz w:val="24"/>
          <w:szCs w:val="24"/>
        </w:rPr>
        <w:t>、</w:t>
      </w:r>
      <w:r>
        <w:rPr>
          <w:sz w:val="24"/>
          <w:szCs w:val="24"/>
        </w:rPr>
        <w:t>“</w:t>
      </w:r>
      <w:r>
        <w:rPr>
          <w:sz w:val="24"/>
          <w:szCs w:val="24"/>
        </w:rPr>
        <w:t>无</w:t>
      </w:r>
      <w:r>
        <w:rPr>
          <w:sz w:val="24"/>
          <w:szCs w:val="24"/>
        </w:rPr>
        <w:t>”</w:t>
      </w:r>
      <w:r>
        <w:rPr>
          <w:sz w:val="24"/>
          <w:szCs w:val="24"/>
        </w:rPr>
        <w:t>四个选择项中选择填写。</w:t>
      </w:r>
    </w:p>
    <w:p w:rsidR="00DC02DB" w:rsidRDefault="008178A3">
      <w:pPr>
        <w:spacing w:line="360" w:lineRule="auto"/>
        <w:ind w:left="181"/>
        <w:rPr>
          <w:sz w:val="24"/>
          <w:szCs w:val="24"/>
        </w:rPr>
      </w:pPr>
      <w:r>
        <w:rPr>
          <w:sz w:val="24"/>
          <w:szCs w:val="24"/>
        </w:rPr>
        <w:t xml:space="preserve">2. </w:t>
      </w:r>
      <w:r>
        <w:rPr>
          <w:sz w:val="24"/>
          <w:szCs w:val="24"/>
        </w:rPr>
        <w:t>开标分项一览表中应列明开标一览表中每项的分项内容。</w:t>
      </w:r>
    </w:p>
    <w:p w:rsidR="00DC02DB" w:rsidRDefault="008178A3">
      <w:pPr>
        <w:spacing w:line="360" w:lineRule="auto"/>
        <w:ind w:left="181"/>
        <w:rPr>
          <w:sz w:val="24"/>
          <w:szCs w:val="24"/>
        </w:rPr>
      </w:pPr>
      <w:r>
        <w:rPr>
          <w:rFonts w:hint="eastAsia"/>
          <w:sz w:val="24"/>
          <w:szCs w:val="24"/>
        </w:rPr>
        <w:t xml:space="preserve">3. </w:t>
      </w:r>
      <w:r>
        <w:rPr>
          <w:rFonts w:hint="eastAsia"/>
          <w:sz w:val="24"/>
          <w:szCs w:val="24"/>
        </w:rPr>
        <w:t>如国产产品，产地精确到省级行政区域。如进口产品，产地精确到国家。</w:t>
      </w:r>
    </w:p>
    <w:p w:rsidR="00DC02DB" w:rsidRDefault="00DC02DB">
      <w:pPr>
        <w:spacing w:line="360" w:lineRule="auto"/>
        <w:ind w:left="181"/>
        <w:rPr>
          <w:sz w:val="24"/>
          <w:szCs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8178A3">
      <w:pPr>
        <w:widowControl/>
        <w:jc w:val="left"/>
        <w:rPr>
          <w:sz w:val="24"/>
        </w:rPr>
      </w:pPr>
      <w:r>
        <w:rPr>
          <w:sz w:val="24"/>
        </w:rPr>
        <w:br w:type="page"/>
      </w:r>
    </w:p>
    <w:p w:rsidR="00DC02DB" w:rsidRDefault="008178A3">
      <w:pPr>
        <w:tabs>
          <w:tab w:val="left" w:pos="360"/>
        </w:tabs>
        <w:spacing w:line="360" w:lineRule="auto"/>
        <w:rPr>
          <w:b/>
          <w:sz w:val="24"/>
        </w:rPr>
      </w:pPr>
      <w:r>
        <w:rPr>
          <w:b/>
          <w:sz w:val="24"/>
        </w:rPr>
        <w:lastRenderedPageBreak/>
        <w:t>附件</w:t>
      </w:r>
      <w:r>
        <w:rPr>
          <w:rFonts w:hint="eastAsia"/>
          <w:b/>
          <w:sz w:val="24"/>
        </w:rPr>
        <w:t>6</w:t>
      </w:r>
      <w:r>
        <w:rPr>
          <w:b/>
          <w:sz w:val="24"/>
        </w:rPr>
        <w:t>-1</w:t>
      </w:r>
    </w:p>
    <w:p w:rsidR="00DC02DB" w:rsidRDefault="008178A3">
      <w:pPr>
        <w:autoSpaceDN w:val="0"/>
        <w:spacing w:line="360" w:lineRule="auto"/>
        <w:jc w:val="center"/>
        <w:rPr>
          <w:b/>
          <w:bCs/>
          <w:sz w:val="24"/>
        </w:rPr>
      </w:pPr>
      <w:r>
        <w:rPr>
          <w:b/>
          <w:bCs/>
          <w:sz w:val="24"/>
        </w:rPr>
        <w:t>商务要求点对点应答表</w:t>
      </w:r>
    </w:p>
    <w:p w:rsidR="00DC02DB" w:rsidRDefault="00DC02DB">
      <w:pPr>
        <w:spacing w:line="460" w:lineRule="exact"/>
        <w:rPr>
          <w:sz w:val="24"/>
        </w:rPr>
      </w:pPr>
    </w:p>
    <w:p w:rsidR="00DC02DB" w:rsidRDefault="008178A3">
      <w:pPr>
        <w:spacing w:line="460" w:lineRule="exact"/>
        <w:rPr>
          <w:sz w:val="24"/>
        </w:rPr>
      </w:pPr>
      <w:r>
        <w:rPr>
          <w:sz w:val="24"/>
        </w:rPr>
        <w:t>项目名称：</w:t>
      </w:r>
      <w:r>
        <w:rPr>
          <w:sz w:val="24"/>
          <w:u w:val="single"/>
        </w:rPr>
        <w:t xml:space="preserve">                    </w:t>
      </w:r>
    </w:p>
    <w:p w:rsidR="00DC02DB" w:rsidRDefault="008178A3">
      <w:pPr>
        <w:spacing w:line="460" w:lineRule="exact"/>
        <w:rPr>
          <w:sz w:val="24"/>
        </w:rPr>
      </w:pPr>
      <w:r>
        <w:rPr>
          <w:sz w:val="24"/>
        </w:rPr>
        <w:t>项目编号：</w:t>
      </w:r>
      <w:r>
        <w:rPr>
          <w:sz w:val="24"/>
          <w:u w:val="single"/>
        </w:rPr>
        <w:t xml:space="preserve">                    </w:t>
      </w:r>
    </w:p>
    <w:p w:rsidR="00DC02DB" w:rsidRDefault="008178A3">
      <w:pPr>
        <w:spacing w:line="460" w:lineRule="exact"/>
        <w:rPr>
          <w:sz w:val="24"/>
          <w:u w:val="single"/>
        </w:rPr>
      </w:pPr>
      <w:r>
        <w:rPr>
          <w:sz w:val="24"/>
        </w:rPr>
        <w:t>包号：</w:t>
      </w:r>
      <w:r>
        <w:rPr>
          <w:sz w:val="24"/>
          <w:u w:val="single"/>
        </w:rPr>
        <w:t xml:space="preserve">                        </w:t>
      </w:r>
    </w:p>
    <w:p w:rsidR="00DC02DB" w:rsidRDefault="00DC02DB">
      <w:pPr>
        <w:spacing w:line="460" w:lineRule="exact"/>
        <w:rPr>
          <w:sz w:val="24"/>
          <w:u w:val="single"/>
        </w:rPr>
      </w:pPr>
    </w:p>
    <w:tbl>
      <w:tblPr>
        <w:tblW w:w="948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80"/>
        <w:gridCol w:w="2500"/>
        <w:gridCol w:w="2680"/>
        <w:gridCol w:w="1979"/>
        <w:gridCol w:w="1241"/>
      </w:tblGrid>
      <w:tr w:rsidR="00DC02DB">
        <w:trPr>
          <w:jc w:val="center"/>
        </w:trPr>
        <w:tc>
          <w:tcPr>
            <w:tcW w:w="1080" w:type="dxa"/>
            <w:shd w:val="clear" w:color="auto" w:fill="auto"/>
            <w:vAlign w:val="center"/>
          </w:tcPr>
          <w:p w:rsidR="00DC02DB" w:rsidRDefault="008178A3">
            <w:pPr>
              <w:widowControl/>
              <w:snapToGrid w:val="0"/>
              <w:jc w:val="center"/>
              <w:rPr>
                <w:kern w:val="0"/>
                <w:sz w:val="24"/>
                <w:szCs w:val="21"/>
              </w:rPr>
            </w:pPr>
            <w:r>
              <w:rPr>
                <w:kern w:val="0"/>
                <w:sz w:val="24"/>
                <w:szCs w:val="21"/>
              </w:rPr>
              <w:t>序号</w:t>
            </w:r>
          </w:p>
        </w:tc>
        <w:tc>
          <w:tcPr>
            <w:tcW w:w="2500" w:type="dxa"/>
            <w:shd w:val="clear" w:color="auto" w:fill="auto"/>
            <w:vAlign w:val="center"/>
          </w:tcPr>
          <w:p w:rsidR="00DC02DB" w:rsidRDefault="008178A3">
            <w:pPr>
              <w:widowControl/>
              <w:snapToGrid w:val="0"/>
              <w:jc w:val="center"/>
              <w:rPr>
                <w:kern w:val="0"/>
                <w:sz w:val="24"/>
                <w:szCs w:val="21"/>
              </w:rPr>
            </w:pPr>
            <w:r>
              <w:rPr>
                <w:kern w:val="0"/>
                <w:sz w:val="24"/>
                <w:szCs w:val="21"/>
              </w:rPr>
              <w:t>招标要求</w:t>
            </w:r>
          </w:p>
        </w:tc>
        <w:tc>
          <w:tcPr>
            <w:tcW w:w="2680" w:type="dxa"/>
            <w:shd w:val="clear" w:color="auto" w:fill="auto"/>
            <w:vAlign w:val="center"/>
          </w:tcPr>
          <w:p w:rsidR="00DC02DB" w:rsidRDefault="008178A3">
            <w:pPr>
              <w:widowControl/>
              <w:snapToGrid w:val="0"/>
              <w:jc w:val="center"/>
              <w:rPr>
                <w:kern w:val="0"/>
                <w:sz w:val="24"/>
                <w:szCs w:val="21"/>
              </w:rPr>
            </w:pPr>
            <w:r>
              <w:rPr>
                <w:kern w:val="0"/>
                <w:sz w:val="24"/>
                <w:szCs w:val="21"/>
              </w:rPr>
              <w:t>投标应答</w:t>
            </w:r>
          </w:p>
        </w:tc>
        <w:tc>
          <w:tcPr>
            <w:tcW w:w="1979" w:type="dxa"/>
            <w:shd w:val="clear" w:color="auto" w:fill="auto"/>
            <w:vAlign w:val="center"/>
          </w:tcPr>
          <w:p w:rsidR="00DC02DB" w:rsidRDefault="008178A3">
            <w:pPr>
              <w:widowControl/>
              <w:snapToGrid w:val="0"/>
              <w:jc w:val="center"/>
              <w:rPr>
                <w:kern w:val="0"/>
                <w:sz w:val="24"/>
                <w:szCs w:val="21"/>
              </w:rPr>
            </w:pPr>
            <w:r>
              <w:rPr>
                <w:kern w:val="0"/>
                <w:sz w:val="24"/>
                <w:szCs w:val="21"/>
              </w:rPr>
              <w:t>偏离说明</w:t>
            </w:r>
          </w:p>
        </w:tc>
        <w:tc>
          <w:tcPr>
            <w:tcW w:w="1241" w:type="dxa"/>
            <w:shd w:val="clear" w:color="auto" w:fill="auto"/>
            <w:vAlign w:val="center"/>
          </w:tcPr>
          <w:p w:rsidR="00DC02DB" w:rsidRDefault="008178A3">
            <w:pPr>
              <w:widowControl/>
              <w:snapToGrid w:val="0"/>
              <w:jc w:val="center"/>
              <w:rPr>
                <w:kern w:val="0"/>
                <w:sz w:val="24"/>
                <w:szCs w:val="21"/>
              </w:rPr>
            </w:pPr>
            <w:r>
              <w:rPr>
                <w:kern w:val="0"/>
                <w:sz w:val="24"/>
                <w:szCs w:val="21"/>
              </w:rPr>
              <w:t>备注</w:t>
            </w:r>
          </w:p>
        </w:tc>
      </w:tr>
      <w:tr w:rsidR="00DC02DB">
        <w:trPr>
          <w:jc w:val="center"/>
        </w:trPr>
        <w:tc>
          <w:tcPr>
            <w:tcW w:w="9480" w:type="dxa"/>
            <w:gridSpan w:val="5"/>
            <w:shd w:val="clear" w:color="auto" w:fill="auto"/>
            <w:vAlign w:val="center"/>
          </w:tcPr>
          <w:p w:rsidR="00DC02DB" w:rsidRDefault="008178A3">
            <w:pPr>
              <w:widowControl/>
              <w:snapToGrid w:val="0"/>
              <w:jc w:val="left"/>
              <w:rPr>
                <w:kern w:val="0"/>
                <w:sz w:val="24"/>
                <w:szCs w:val="21"/>
              </w:rPr>
            </w:pPr>
            <w:r>
              <w:rPr>
                <w:kern w:val="0"/>
                <w:sz w:val="24"/>
                <w:szCs w:val="21"/>
              </w:rPr>
              <w:t>（</w:t>
            </w:r>
            <w:r>
              <w:rPr>
                <w:rFonts w:hint="eastAsia"/>
                <w:kern w:val="0"/>
                <w:sz w:val="24"/>
                <w:szCs w:val="21"/>
              </w:rPr>
              <w:t>一</w:t>
            </w:r>
            <w:r>
              <w:rPr>
                <w:kern w:val="0"/>
                <w:sz w:val="24"/>
                <w:szCs w:val="21"/>
              </w:rPr>
              <w:t>）报价要求</w:t>
            </w: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r w:rsidR="00DC02DB">
        <w:trPr>
          <w:jc w:val="center"/>
        </w:trPr>
        <w:tc>
          <w:tcPr>
            <w:tcW w:w="9480" w:type="dxa"/>
            <w:gridSpan w:val="5"/>
            <w:shd w:val="clear" w:color="auto" w:fill="auto"/>
            <w:vAlign w:val="center"/>
          </w:tcPr>
          <w:p w:rsidR="00DC02DB" w:rsidRDefault="008178A3">
            <w:pPr>
              <w:widowControl/>
              <w:snapToGrid w:val="0"/>
              <w:jc w:val="left"/>
              <w:rPr>
                <w:kern w:val="0"/>
                <w:sz w:val="24"/>
                <w:szCs w:val="21"/>
              </w:rPr>
            </w:pPr>
            <w:r>
              <w:rPr>
                <w:rFonts w:hint="eastAsia"/>
                <w:kern w:val="0"/>
                <w:sz w:val="24"/>
                <w:szCs w:val="21"/>
              </w:rPr>
              <w:t>（二）服务要求</w:t>
            </w: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r w:rsidR="00DC02DB">
        <w:trPr>
          <w:jc w:val="center"/>
        </w:trPr>
        <w:tc>
          <w:tcPr>
            <w:tcW w:w="9480" w:type="dxa"/>
            <w:gridSpan w:val="5"/>
            <w:shd w:val="clear" w:color="auto" w:fill="auto"/>
            <w:vAlign w:val="center"/>
          </w:tcPr>
          <w:p w:rsidR="00DC02DB" w:rsidRDefault="008178A3">
            <w:pPr>
              <w:widowControl/>
              <w:snapToGrid w:val="0"/>
              <w:jc w:val="left"/>
              <w:rPr>
                <w:kern w:val="0"/>
                <w:sz w:val="24"/>
                <w:szCs w:val="21"/>
              </w:rPr>
            </w:pPr>
            <w:r>
              <w:rPr>
                <w:rFonts w:hint="eastAsia"/>
                <w:kern w:val="0"/>
                <w:sz w:val="24"/>
                <w:szCs w:val="21"/>
              </w:rPr>
              <w:t>（三）交货要求</w:t>
            </w: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r w:rsidR="00DC02DB">
        <w:trPr>
          <w:jc w:val="center"/>
        </w:trPr>
        <w:tc>
          <w:tcPr>
            <w:tcW w:w="9480" w:type="dxa"/>
            <w:gridSpan w:val="5"/>
            <w:shd w:val="clear" w:color="auto" w:fill="auto"/>
            <w:vAlign w:val="center"/>
          </w:tcPr>
          <w:p w:rsidR="00DC02DB" w:rsidRDefault="008178A3">
            <w:pPr>
              <w:widowControl/>
              <w:snapToGrid w:val="0"/>
              <w:jc w:val="left"/>
              <w:rPr>
                <w:kern w:val="0"/>
                <w:sz w:val="24"/>
                <w:szCs w:val="21"/>
              </w:rPr>
            </w:pPr>
            <w:r>
              <w:rPr>
                <w:kern w:val="0"/>
                <w:sz w:val="24"/>
                <w:szCs w:val="21"/>
              </w:rPr>
              <w:t>（</w:t>
            </w:r>
            <w:r>
              <w:rPr>
                <w:rFonts w:hint="eastAsia"/>
                <w:kern w:val="0"/>
                <w:sz w:val="24"/>
                <w:szCs w:val="21"/>
              </w:rPr>
              <w:t>四</w:t>
            </w:r>
            <w:r>
              <w:rPr>
                <w:kern w:val="0"/>
                <w:sz w:val="24"/>
                <w:szCs w:val="21"/>
              </w:rPr>
              <w:t>）付款方式</w:t>
            </w: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r w:rsidR="00DC02DB">
        <w:trPr>
          <w:jc w:val="center"/>
        </w:trPr>
        <w:tc>
          <w:tcPr>
            <w:tcW w:w="9480" w:type="dxa"/>
            <w:gridSpan w:val="5"/>
            <w:shd w:val="clear" w:color="auto" w:fill="auto"/>
            <w:vAlign w:val="center"/>
          </w:tcPr>
          <w:p w:rsidR="00DC02DB" w:rsidRDefault="008178A3">
            <w:pPr>
              <w:widowControl/>
              <w:snapToGrid w:val="0"/>
              <w:jc w:val="left"/>
              <w:rPr>
                <w:kern w:val="0"/>
                <w:sz w:val="24"/>
                <w:szCs w:val="21"/>
              </w:rPr>
            </w:pPr>
            <w:r>
              <w:rPr>
                <w:kern w:val="0"/>
                <w:sz w:val="24"/>
                <w:szCs w:val="21"/>
              </w:rPr>
              <w:t>（</w:t>
            </w:r>
            <w:r>
              <w:rPr>
                <w:rFonts w:hint="eastAsia"/>
                <w:kern w:val="0"/>
                <w:sz w:val="24"/>
                <w:szCs w:val="21"/>
              </w:rPr>
              <w:t>五</w:t>
            </w:r>
            <w:r>
              <w:rPr>
                <w:kern w:val="0"/>
                <w:sz w:val="24"/>
                <w:szCs w:val="21"/>
              </w:rPr>
              <w:t>）投标保证金和履约保证金</w:t>
            </w: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r w:rsidR="00DC02DB">
        <w:trPr>
          <w:jc w:val="center"/>
        </w:trPr>
        <w:tc>
          <w:tcPr>
            <w:tcW w:w="9480" w:type="dxa"/>
            <w:gridSpan w:val="5"/>
            <w:shd w:val="clear" w:color="auto" w:fill="auto"/>
            <w:vAlign w:val="center"/>
          </w:tcPr>
          <w:p w:rsidR="00DC02DB" w:rsidRDefault="008178A3">
            <w:pPr>
              <w:widowControl/>
              <w:snapToGrid w:val="0"/>
              <w:jc w:val="left"/>
              <w:rPr>
                <w:kern w:val="0"/>
                <w:sz w:val="24"/>
                <w:szCs w:val="21"/>
              </w:rPr>
            </w:pPr>
            <w:r>
              <w:rPr>
                <w:rFonts w:hint="eastAsia"/>
                <w:kern w:val="0"/>
                <w:sz w:val="24"/>
                <w:szCs w:val="21"/>
              </w:rPr>
              <w:t>（六）验收方法及标准</w:t>
            </w:r>
          </w:p>
        </w:tc>
      </w:tr>
      <w:tr w:rsidR="00DC02DB">
        <w:trPr>
          <w:jc w:val="center"/>
        </w:trPr>
        <w:tc>
          <w:tcPr>
            <w:tcW w:w="1080" w:type="dxa"/>
            <w:shd w:val="clear" w:color="auto" w:fill="auto"/>
            <w:vAlign w:val="center"/>
          </w:tcPr>
          <w:p w:rsidR="00DC02DB" w:rsidRDefault="00DC02DB">
            <w:pPr>
              <w:widowControl/>
              <w:snapToGrid w:val="0"/>
              <w:jc w:val="center"/>
              <w:rPr>
                <w:kern w:val="0"/>
                <w:sz w:val="24"/>
                <w:szCs w:val="21"/>
              </w:rPr>
            </w:pPr>
          </w:p>
        </w:tc>
        <w:tc>
          <w:tcPr>
            <w:tcW w:w="2500" w:type="dxa"/>
            <w:shd w:val="clear" w:color="auto" w:fill="auto"/>
            <w:vAlign w:val="center"/>
          </w:tcPr>
          <w:p w:rsidR="00DC02DB" w:rsidRDefault="00DC02DB">
            <w:pPr>
              <w:widowControl/>
              <w:snapToGrid w:val="0"/>
              <w:jc w:val="left"/>
              <w:rPr>
                <w:kern w:val="0"/>
                <w:sz w:val="24"/>
                <w:szCs w:val="21"/>
              </w:rPr>
            </w:pPr>
          </w:p>
        </w:tc>
        <w:tc>
          <w:tcPr>
            <w:tcW w:w="2680" w:type="dxa"/>
            <w:shd w:val="clear" w:color="auto" w:fill="auto"/>
            <w:vAlign w:val="center"/>
          </w:tcPr>
          <w:p w:rsidR="00DC02DB" w:rsidRDefault="00DC02DB">
            <w:pPr>
              <w:widowControl/>
              <w:snapToGrid w:val="0"/>
              <w:jc w:val="left"/>
              <w:rPr>
                <w:kern w:val="0"/>
                <w:sz w:val="24"/>
                <w:szCs w:val="21"/>
              </w:rPr>
            </w:pPr>
          </w:p>
        </w:tc>
        <w:tc>
          <w:tcPr>
            <w:tcW w:w="1979" w:type="dxa"/>
            <w:shd w:val="clear" w:color="auto" w:fill="auto"/>
            <w:vAlign w:val="center"/>
          </w:tcPr>
          <w:p w:rsidR="00DC02DB" w:rsidRDefault="00DC02DB">
            <w:pPr>
              <w:widowControl/>
              <w:snapToGrid w:val="0"/>
              <w:jc w:val="left"/>
              <w:rPr>
                <w:kern w:val="0"/>
                <w:sz w:val="24"/>
                <w:szCs w:val="21"/>
              </w:rPr>
            </w:pPr>
          </w:p>
        </w:tc>
        <w:tc>
          <w:tcPr>
            <w:tcW w:w="1241" w:type="dxa"/>
            <w:shd w:val="clear" w:color="auto" w:fill="auto"/>
            <w:vAlign w:val="center"/>
          </w:tcPr>
          <w:p w:rsidR="00DC02DB" w:rsidRDefault="00DC02DB">
            <w:pPr>
              <w:widowControl/>
              <w:snapToGrid w:val="0"/>
              <w:jc w:val="left"/>
              <w:rPr>
                <w:kern w:val="0"/>
                <w:sz w:val="24"/>
                <w:szCs w:val="21"/>
              </w:rPr>
            </w:pPr>
          </w:p>
        </w:tc>
      </w:tr>
    </w:tbl>
    <w:p w:rsidR="00DC02DB" w:rsidRDefault="008178A3">
      <w:pPr>
        <w:spacing w:line="620" w:lineRule="exact"/>
        <w:rPr>
          <w:sz w:val="24"/>
        </w:rPr>
      </w:pPr>
      <w:r>
        <w:rPr>
          <w:sz w:val="24"/>
        </w:rPr>
        <w:t>注：</w:t>
      </w:r>
    </w:p>
    <w:p w:rsidR="00DC02DB" w:rsidRDefault="008178A3">
      <w:pPr>
        <w:spacing w:line="360" w:lineRule="auto"/>
        <w:rPr>
          <w:sz w:val="24"/>
        </w:rPr>
      </w:pPr>
      <w:r>
        <w:rPr>
          <w:sz w:val="24"/>
        </w:rPr>
        <w:t xml:space="preserve">1. </w:t>
      </w:r>
      <w:proofErr w:type="gramStart"/>
      <w:r>
        <w:rPr>
          <w:sz w:val="24"/>
        </w:rPr>
        <w:t>不</w:t>
      </w:r>
      <w:proofErr w:type="gramEnd"/>
      <w:r>
        <w:rPr>
          <w:sz w:val="24"/>
        </w:rPr>
        <w:t>如实填写偏离情况的投标文件将视为虚假材料。</w:t>
      </w:r>
    </w:p>
    <w:p w:rsidR="00DC02DB" w:rsidRDefault="008178A3">
      <w:pPr>
        <w:spacing w:line="360" w:lineRule="auto"/>
        <w:rPr>
          <w:sz w:val="24"/>
        </w:rPr>
      </w:pPr>
      <w:r>
        <w:rPr>
          <w:sz w:val="24"/>
        </w:rPr>
        <w:t xml:space="preserve">2. </w:t>
      </w:r>
      <w:r>
        <w:rPr>
          <w:sz w:val="24"/>
        </w:rPr>
        <w:t>招标要求指招标文件中规定的具体要求，投标</w:t>
      </w:r>
      <w:proofErr w:type="gramStart"/>
      <w:r>
        <w:rPr>
          <w:sz w:val="24"/>
        </w:rPr>
        <w:t>应答指</w:t>
      </w:r>
      <w:proofErr w:type="gramEnd"/>
      <w:r>
        <w:rPr>
          <w:rFonts w:hint="eastAsia"/>
          <w:sz w:val="24"/>
        </w:rPr>
        <w:t>投标文件</w:t>
      </w:r>
      <w:r>
        <w:rPr>
          <w:sz w:val="24"/>
        </w:rPr>
        <w:t>的</w:t>
      </w:r>
      <w:r>
        <w:rPr>
          <w:rFonts w:hint="eastAsia"/>
          <w:sz w:val="24"/>
        </w:rPr>
        <w:t>具体内容</w:t>
      </w:r>
      <w:r>
        <w:rPr>
          <w:sz w:val="24"/>
        </w:rPr>
        <w:t>。</w:t>
      </w:r>
    </w:p>
    <w:p w:rsidR="00DC02DB" w:rsidRDefault="008178A3">
      <w:pPr>
        <w:spacing w:line="360" w:lineRule="auto"/>
        <w:rPr>
          <w:sz w:val="24"/>
        </w:rPr>
      </w:pPr>
      <w:r>
        <w:rPr>
          <w:rFonts w:hint="eastAsia"/>
          <w:sz w:val="24"/>
        </w:rPr>
        <w:t>3</w:t>
      </w:r>
      <w:r>
        <w:rPr>
          <w:sz w:val="24"/>
        </w:rPr>
        <w:t xml:space="preserve">. </w:t>
      </w:r>
      <w:r>
        <w:rPr>
          <w:sz w:val="24"/>
        </w:rPr>
        <w:t>偏离说明指招标要求与投标应答之间的不同之处。</w:t>
      </w:r>
    </w:p>
    <w:p w:rsidR="00DC02DB" w:rsidRDefault="00DC02DB">
      <w:pPr>
        <w:spacing w:line="360" w:lineRule="auto"/>
        <w:rPr>
          <w:sz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8178A3">
      <w:pPr>
        <w:tabs>
          <w:tab w:val="left" w:pos="360"/>
        </w:tabs>
        <w:spacing w:line="360" w:lineRule="auto"/>
        <w:rPr>
          <w:b/>
          <w:sz w:val="24"/>
        </w:rPr>
      </w:pPr>
      <w:r>
        <w:rPr>
          <w:sz w:val="24"/>
        </w:rPr>
        <w:br w:type="page"/>
      </w:r>
      <w:r>
        <w:rPr>
          <w:b/>
          <w:sz w:val="24"/>
        </w:rPr>
        <w:lastRenderedPageBreak/>
        <w:t>附件</w:t>
      </w:r>
      <w:r>
        <w:rPr>
          <w:rFonts w:hint="eastAsia"/>
          <w:b/>
          <w:sz w:val="24"/>
        </w:rPr>
        <w:t>6</w:t>
      </w:r>
      <w:r>
        <w:rPr>
          <w:b/>
          <w:sz w:val="24"/>
        </w:rPr>
        <w:t>-2</w:t>
      </w:r>
    </w:p>
    <w:p w:rsidR="00DC02DB" w:rsidRDefault="008178A3">
      <w:pPr>
        <w:autoSpaceDN w:val="0"/>
        <w:spacing w:line="360" w:lineRule="auto"/>
        <w:jc w:val="center"/>
        <w:rPr>
          <w:b/>
          <w:bCs/>
          <w:sz w:val="24"/>
        </w:rPr>
      </w:pPr>
      <w:r>
        <w:rPr>
          <w:b/>
          <w:bCs/>
          <w:sz w:val="24"/>
        </w:rPr>
        <w:t>技术要求点对点应答表</w:t>
      </w:r>
    </w:p>
    <w:p w:rsidR="00DC02DB" w:rsidRDefault="008178A3">
      <w:pPr>
        <w:spacing w:line="460" w:lineRule="exact"/>
        <w:rPr>
          <w:sz w:val="24"/>
        </w:rPr>
      </w:pPr>
      <w:r>
        <w:rPr>
          <w:sz w:val="24"/>
        </w:rPr>
        <w:t>项目名称：</w:t>
      </w:r>
      <w:r>
        <w:rPr>
          <w:sz w:val="24"/>
          <w:u w:val="single"/>
        </w:rPr>
        <w:t xml:space="preserve">                    </w:t>
      </w:r>
    </w:p>
    <w:p w:rsidR="00DC02DB" w:rsidRDefault="008178A3">
      <w:pPr>
        <w:spacing w:line="460" w:lineRule="exact"/>
        <w:rPr>
          <w:sz w:val="24"/>
        </w:rPr>
      </w:pPr>
      <w:r>
        <w:rPr>
          <w:sz w:val="24"/>
        </w:rPr>
        <w:t>项目编号：</w:t>
      </w:r>
      <w:r>
        <w:rPr>
          <w:sz w:val="24"/>
          <w:u w:val="single"/>
        </w:rPr>
        <w:t xml:space="preserve">                    </w:t>
      </w:r>
    </w:p>
    <w:p w:rsidR="00DC02DB" w:rsidRDefault="008178A3">
      <w:pPr>
        <w:spacing w:line="460" w:lineRule="exact"/>
        <w:rPr>
          <w:sz w:val="24"/>
          <w:u w:val="single"/>
        </w:rPr>
      </w:pPr>
      <w:r>
        <w:rPr>
          <w:sz w:val="24"/>
        </w:rPr>
        <w:t>包号：</w:t>
      </w:r>
      <w:r>
        <w:rPr>
          <w:sz w:val="24"/>
          <w:u w:val="single"/>
        </w:rPr>
        <w:t xml:space="preserve">                        </w:t>
      </w:r>
    </w:p>
    <w:tbl>
      <w:tblPr>
        <w:tblW w:w="980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43"/>
        <w:gridCol w:w="1039"/>
        <w:gridCol w:w="851"/>
        <w:gridCol w:w="1790"/>
        <w:gridCol w:w="2680"/>
        <w:gridCol w:w="1289"/>
        <w:gridCol w:w="1315"/>
      </w:tblGrid>
      <w:tr w:rsidR="00DC02DB">
        <w:trPr>
          <w:tblHeader/>
          <w:jc w:val="center"/>
        </w:trPr>
        <w:tc>
          <w:tcPr>
            <w:tcW w:w="9807" w:type="dxa"/>
            <w:gridSpan w:val="7"/>
            <w:shd w:val="clear" w:color="auto" w:fill="auto"/>
            <w:vAlign w:val="center"/>
          </w:tcPr>
          <w:p w:rsidR="00DC02DB" w:rsidRDefault="008178A3">
            <w:pPr>
              <w:widowControl/>
              <w:snapToGrid w:val="0"/>
              <w:rPr>
                <w:b/>
                <w:kern w:val="0"/>
                <w:sz w:val="24"/>
                <w:szCs w:val="21"/>
              </w:rPr>
            </w:pPr>
            <w:r>
              <w:rPr>
                <w:rFonts w:hint="eastAsia"/>
                <w:b/>
                <w:kern w:val="0"/>
                <w:sz w:val="24"/>
                <w:szCs w:val="21"/>
              </w:rPr>
              <w:t>招标文件第二部分技术要求</w:t>
            </w:r>
          </w:p>
        </w:tc>
      </w:tr>
      <w:tr w:rsidR="00DC02DB">
        <w:trPr>
          <w:tblHeader/>
          <w:jc w:val="center"/>
        </w:trPr>
        <w:tc>
          <w:tcPr>
            <w:tcW w:w="843" w:type="dxa"/>
            <w:shd w:val="clear" w:color="auto" w:fill="auto"/>
            <w:vAlign w:val="center"/>
          </w:tcPr>
          <w:p w:rsidR="00DC02DB" w:rsidRDefault="008178A3">
            <w:pPr>
              <w:widowControl/>
              <w:snapToGrid w:val="0"/>
              <w:jc w:val="center"/>
              <w:rPr>
                <w:kern w:val="0"/>
                <w:sz w:val="24"/>
                <w:szCs w:val="21"/>
              </w:rPr>
            </w:pPr>
            <w:r>
              <w:rPr>
                <w:kern w:val="0"/>
                <w:sz w:val="24"/>
                <w:szCs w:val="21"/>
              </w:rPr>
              <w:t>序号</w:t>
            </w:r>
          </w:p>
        </w:tc>
        <w:tc>
          <w:tcPr>
            <w:tcW w:w="3680" w:type="dxa"/>
            <w:gridSpan w:val="3"/>
            <w:shd w:val="clear" w:color="auto" w:fill="auto"/>
            <w:vAlign w:val="center"/>
          </w:tcPr>
          <w:p w:rsidR="00DC02DB" w:rsidRDefault="008178A3">
            <w:pPr>
              <w:widowControl/>
              <w:snapToGrid w:val="0"/>
              <w:jc w:val="center"/>
              <w:rPr>
                <w:kern w:val="0"/>
                <w:sz w:val="24"/>
                <w:szCs w:val="21"/>
              </w:rPr>
            </w:pPr>
            <w:r>
              <w:rPr>
                <w:kern w:val="0"/>
                <w:sz w:val="24"/>
                <w:szCs w:val="21"/>
              </w:rPr>
              <w:t>招标要求</w:t>
            </w:r>
          </w:p>
        </w:tc>
        <w:tc>
          <w:tcPr>
            <w:tcW w:w="2680" w:type="dxa"/>
            <w:shd w:val="clear" w:color="auto" w:fill="auto"/>
            <w:vAlign w:val="center"/>
          </w:tcPr>
          <w:p w:rsidR="00DC02DB" w:rsidRDefault="008178A3">
            <w:pPr>
              <w:widowControl/>
              <w:snapToGrid w:val="0"/>
              <w:jc w:val="center"/>
              <w:rPr>
                <w:kern w:val="0"/>
                <w:sz w:val="24"/>
                <w:szCs w:val="21"/>
              </w:rPr>
            </w:pPr>
            <w:r>
              <w:rPr>
                <w:kern w:val="0"/>
                <w:sz w:val="24"/>
                <w:szCs w:val="21"/>
              </w:rPr>
              <w:t>投标应答</w:t>
            </w:r>
          </w:p>
        </w:tc>
        <w:tc>
          <w:tcPr>
            <w:tcW w:w="1289" w:type="dxa"/>
            <w:shd w:val="clear" w:color="auto" w:fill="auto"/>
            <w:vAlign w:val="center"/>
          </w:tcPr>
          <w:p w:rsidR="00DC02DB" w:rsidRDefault="008178A3">
            <w:pPr>
              <w:widowControl/>
              <w:snapToGrid w:val="0"/>
              <w:jc w:val="center"/>
              <w:rPr>
                <w:kern w:val="0"/>
                <w:sz w:val="24"/>
                <w:szCs w:val="21"/>
              </w:rPr>
            </w:pPr>
            <w:r>
              <w:rPr>
                <w:kern w:val="0"/>
                <w:sz w:val="24"/>
                <w:szCs w:val="21"/>
              </w:rPr>
              <w:t>偏离说明</w:t>
            </w:r>
          </w:p>
        </w:tc>
        <w:tc>
          <w:tcPr>
            <w:tcW w:w="1315" w:type="dxa"/>
            <w:shd w:val="clear" w:color="auto" w:fill="auto"/>
            <w:vAlign w:val="center"/>
          </w:tcPr>
          <w:p w:rsidR="00DC02DB" w:rsidRDefault="008178A3">
            <w:pPr>
              <w:widowControl/>
              <w:snapToGrid w:val="0"/>
              <w:jc w:val="center"/>
              <w:rPr>
                <w:kern w:val="0"/>
                <w:sz w:val="24"/>
                <w:szCs w:val="21"/>
              </w:rPr>
            </w:pPr>
            <w:r>
              <w:rPr>
                <w:kern w:val="0"/>
                <w:sz w:val="24"/>
                <w:szCs w:val="21"/>
              </w:rPr>
              <w:t>备注</w:t>
            </w:r>
          </w:p>
        </w:tc>
      </w:tr>
      <w:tr w:rsidR="00DC02DB">
        <w:trPr>
          <w:jc w:val="center"/>
        </w:trPr>
        <w:tc>
          <w:tcPr>
            <w:tcW w:w="843" w:type="dxa"/>
            <w:shd w:val="clear" w:color="auto" w:fill="auto"/>
            <w:vAlign w:val="center"/>
          </w:tcPr>
          <w:p w:rsidR="00DC02DB" w:rsidRDefault="008178A3">
            <w:pPr>
              <w:widowControl/>
              <w:snapToGrid w:val="0"/>
              <w:jc w:val="center"/>
              <w:rPr>
                <w:kern w:val="0"/>
                <w:sz w:val="24"/>
                <w:szCs w:val="21"/>
              </w:rPr>
            </w:pPr>
            <w:r>
              <w:rPr>
                <w:kern w:val="0"/>
                <w:sz w:val="24"/>
                <w:szCs w:val="21"/>
              </w:rPr>
              <w:t>1</w:t>
            </w:r>
          </w:p>
        </w:tc>
        <w:tc>
          <w:tcPr>
            <w:tcW w:w="3680" w:type="dxa"/>
            <w:gridSpan w:val="3"/>
            <w:shd w:val="clear" w:color="auto" w:fill="auto"/>
            <w:vAlign w:val="center"/>
          </w:tcPr>
          <w:p w:rsidR="00DC02DB" w:rsidRDefault="00DC02DB">
            <w:pPr>
              <w:widowControl/>
              <w:snapToGrid w:val="0"/>
              <w:jc w:val="center"/>
              <w:rPr>
                <w:kern w:val="0"/>
                <w:sz w:val="24"/>
                <w:szCs w:val="21"/>
              </w:rPr>
            </w:pPr>
          </w:p>
        </w:tc>
        <w:tc>
          <w:tcPr>
            <w:tcW w:w="2680" w:type="dxa"/>
            <w:shd w:val="clear" w:color="auto" w:fill="auto"/>
            <w:vAlign w:val="center"/>
          </w:tcPr>
          <w:p w:rsidR="00DC02DB" w:rsidRDefault="00DC02DB">
            <w:pPr>
              <w:widowControl/>
              <w:snapToGrid w:val="0"/>
              <w:jc w:val="center"/>
              <w:rPr>
                <w:kern w:val="0"/>
                <w:sz w:val="24"/>
                <w:szCs w:val="21"/>
              </w:rPr>
            </w:pPr>
          </w:p>
        </w:tc>
        <w:tc>
          <w:tcPr>
            <w:tcW w:w="1289" w:type="dxa"/>
            <w:shd w:val="clear" w:color="auto" w:fill="auto"/>
            <w:vAlign w:val="center"/>
          </w:tcPr>
          <w:p w:rsidR="00DC02DB" w:rsidRDefault="00DC02DB">
            <w:pPr>
              <w:widowControl/>
              <w:snapToGrid w:val="0"/>
              <w:jc w:val="center"/>
              <w:rPr>
                <w:kern w:val="0"/>
                <w:sz w:val="24"/>
                <w:szCs w:val="21"/>
              </w:rPr>
            </w:pPr>
          </w:p>
        </w:tc>
        <w:tc>
          <w:tcPr>
            <w:tcW w:w="1315" w:type="dxa"/>
            <w:shd w:val="clear" w:color="auto" w:fill="auto"/>
            <w:vAlign w:val="center"/>
          </w:tcPr>
          <w:p w:rsidR="00DC02DB" w:rsidRDefault="00DC02DB">
            <w:pPr>
              <w:widowControl/>
              <w:snapToGrid w:val="0"/>
              <w:jc w:val="center"/>
              <w:rPr>
                <w:kern w:val="0"/>
                <w:sz w:val="24"/>
                <w:szCs w:val="21"/>
              </w:rPr>
            </w:pPr>
          </w:p>
        </w:tc>
      </w:tr>
      <w:tr w:rsidR="00DC02DB">
        <w:trPr>
          <w:jc w:val="center"/>
        </w:trPr>
        <w:tc>
          <w:tcPr>
            <w:tcW w:w="843" w:type="dxa"/>
            <w:shd w:val="clear" w:color="auto" w:fill="auto"/>
            <w:vAlign w:val="center"/>
          </w:tcPr>
          <w:p w:rsidR="00DC02DB" w:rsidRDefault="008178A3">
            <w:pPr>
              <w:widowControl/>
              <w:snapToGrid w:val="0"/>
              <w:jc w:val="center"/>
              <w:rPr>
                <w:kern w:val="0"/>
                <w:sz w:val="24"/>
                <w:szCs w:val="21"/>
              </w:rPr>
            </w:pPr>
            <w:r>
              <w:rPr>
                <w:kern w:val="0"/>
                <w:sz w:val="24"/>
                <w:szCs w:val="21"/>
              </w:rPr>
              <w:t>2</w:t>
            </w:r>
          </w:p>
        </w:tc>
        <w:tc>
          <w:tcPr>
            <w:tcW w:w="3680" w:type="dxa"/>
            <w:gridSpan w:val="3"/>
            <w:shd w:val="clear" w:color="auto" w:fill="auto"/>
            <w:vAlign w:val="center"/>
          </w:tcPr>
          <w:p w:rsidR="00DC02DB" w:rsidRDefault="00DC02DB">
            <w:pPr>
              <w:widowControl/>
              <w:snapToGrid w:val="0"/>
              <w:jc w:val="center"/>
              <w:rPr>
                <w:kern w:val="0"/>
                <w:sz w:val="24"/>
                <w:szCs w:val="21"/>
              </w:rPr>
            </w:pPr>
          </w:p>
        </w:tc>
        <w:tc>
          <w:tcPr>
            <w:tcW w:w="2680" w:type="dxa"/>
            <w:shd w:val="clear" w:color="auto" w:fill="auto"/>
            <w:vAlign w:val="center"/>
          </w:tcPr>
          <w:p w:rsidR="00DC02DB" w:rsidRDefault="00DC02DB">
            <w:pPr>
              <w:widowControl/>
              <w:snapToGrid w:val="0"/>
              <w:jc w:val="center"/>
              <w:rPr>
                <w:kern w:val="0"/>
                <w:sz w:val="24"/>
                <w:szCs w:val="21"/>
              </w:rPr>
            </w:pPr>
          </w:p>
        </w:tc>
        <w:tc>
          <w:tcPr>
            <w:tcW w:w="1289" w:type="dxa"/>
            <w:shd w:val="clear" w:color="auto" w:fill="auto"/>
            <w:vAlign w:val="center"/>
          </w:tcPr>
          <w:p w:rsidR="00DC02DB" w:rsidRDefault="00DC02DB">
            <w:pPr>
              <w:widowControl/>
              <w:snapToGrid w:val="0"/>
              <w:jc w:val="center"/>
              <w:rPr>
                <w:kern w:val="0"/>
                <w:sz w:val="24"/>
                <w:szCs w:val="21"/>
              </w:rPr>
            </w:pPr>
          </w:p>
        </w:tc>
        <w:tc>
          <w:tcPr>
            <w:tcW w:w="1315" w:type="dxa"/>
            <w:shd w:val="clear" w:color="auto" w:fill="auto"/>
            <w:vAlign w:val="center"/>
          </w:tcPr>
          <w:p w:rsidR="00DC02DB" w:rsidRDefault="00DC02DB">
            <w:pPr>
              <w:widowControl/>
              <w:snapToGrid w:val="0"/>
              <w:jc w:val="center"/>
              <w:rPr>
                <w:kern w:val="0"/>
                <w:sz w:val="24"/>
                <w:szCs w:val="21"/>
              </w:rPr>
            </w:pPr>
          </w:p>
        </w:tc>
      </w:tr>
      <w:tr w:rsidR="00DC02DB">
        <w:trPr>
          <w:jc w:val="center"/>
        </w:trPr>
        <w:tc>
          <w:tcPr>
            <w:tcW w:w="843" w:type="dxa"/>
            <w:shd w:val="clear" w:color="auto" w:fill="auto"/>
            <w:vAlign w:val="center"/>
          </w:tcPr>
          <w:p w:rsidR="00DC02DB" w:rsidRDefault="008178A3">
            <w:pPr>
              <w:widowControl/>
              <w:snapToGrid w:val="0"/>
              <w:jc w:val="center"/>
              <w:rPr>
                <w:kern w:val="0"/>
                <w:sz w:val="24"/>
                <w:szCs w:val="21"/>
              </w:rPr>
            </w:pPr>
            <w:r>
              <w:rPr>
                <w:kern w:val="0"/>
                <w:sz w:val="24"/>
                <w:szCs w:val="21"/>
              </w:rPr>
              <w:t>3</w:t>
            </w:r>
          </w:p>
        </w:tc>
        <w:tc>
          <w:tcPr>
            <w:tcW w:w="3680" w:type="dxa"/>
            <w:gridSpan w:val="3"/>
            <w:shd w:val="clear" w:color="auto" w:fill="auto"/>
            <w:vAlign w:val="center"/>
          </w:tcPr>
          <w:p w:rsidR="00DC02DB" w:rsidRDefault="00DC02DB">
            <w:pPr>
              <w:widowControl/>
              <w:snapToGrid w:val="0"/>
              <w:jc w:val="center"/>
              <w:rPr>
                <w:kern w:val="0"/>
                <w:sz w:val="24"/>
                <w:szCs w:val="21"/>
              </w:rPr>
            </w:pPr>
          </w:p>
        </w:tc>
        <w:tc>
          <w:tcPr>
            <w:tcW w:w="2680" w:type="dxa"/>
            <w:shd w:val="clear" w:color="auto" w:fill="auto"/>
            <w:vAlign w:val="center"/>
          </w:tcPr>
          <w:p w:rsidR="00DC02DB" w:rsidRDefault="00DC02DB">
            <w:pPr>
              <w:widowControl/>
              <w:snapToGrid w:val="0"/>
              <w:jc w:val="center"/>
              <w:rPr>
                <w:kern w:val="0"/>
                <w:sz w:val="24"/>
                <w:szCs w:val="21"/>
              </w:rPr>
            </w:pPr>
          </w:p>
        </w:tc>
        <w:tc>
          <w:tcPr>
            <w:tcW w:w="1289" w:type="dxa"/>
            <w:shd w:val="clear" w:color="auto" w:fill="auto"/>
            <w:vAlign w:val="center"/>
          </w:tcPr>
          <w:p w:rsidR="00DC02DB" w:rsidRDefault="00DC02DB">
            <w:pPr>
              <w:widowControl/>
              <w:snapToGrid w:val="0"/>
              <w:jc w:val="center"/>
              <w:rPr>
                <w:kern w:val="0"/>
                <w:sz w:val="24"/>
                <w:szCs w:val="21"/>
              </w:rPr>
            </w:pPr>
          </w:p>
        </w:tc>
        <w:tc>
          <w:tcPr>
            <w:tcW w:w="1315" w:type="dxa"/>
            <w:shd w:val="clear" w:color="auto" w:fill="auto"/>
            <w:vAlign w:val="center"/>
          </w:tcPr>
          <w:p w:rsidR="00DC02DB" w:rsidRDefault="00DC02DB">
            <w:pPr>
              <w:widowControl/>
              <w:snapToGrid w:val="0"/>
              <w:jc w:val="center"/>
              <w:rPr>
                <w:kern w:val="0"/>
                <w:sz w:val="24"/>
                <w:szCs w:val="21"/>
              </w:rPr>
            </w:pPr>
          </w:p>
        </w:tc>
      </w:tr>
      <w:tr w:rsidR="00DC02DB">
        <w:trPr>
          <w:jc w:val="center"/>
        </w:trPr>
        <w:tc>
          <w:tcPr>
            <w:tcW w:w="843" w:type="dxa"/>
            <w:shd w:val="clear" w:color="auto" w:fill="auto"/>
            <w:vAlign w:val="center"/>
          </w:tcPr>
          <w:p w:rsidR="00DC02DB" w:rsidRDefault="008178A3">
            <w:pPr>
              <w:widowControl/>
              <w:snapToGrid w:val="0"/>
              <w:jc w:val="center"/>
              <w:rPr>
                <w:kern w:val="0"/>
                <w:sz w:val="24"/>
                <w:szCs w:val="21"/>
              </w:rPr>
            </w:pPr>
            <w:r>
              <w:rPr>
                <w:rFonts w:hint="eastAsia"/>
                <w:kern w:val="0"/>
                <w:sz w:val="24"/>
                <w:szCs w:val="21"/>
              </w:rPr>
              <w:t>…</w:t>
            </w:r>
          </w:p>
        </w:tc>
        <w:tc>
          <w:tcPr>
            <w:tcW w:w="3680" w:type="dxa"/>
            <w:gridSpan w:val="3"/>
            <w:shd w:val="clear" w:color="auto" w:fill="auto"/>
            <w:vAlign w:val="center"/>
          </w:tcPr>
          <w:p w:rsidR="00DC02DB" w:rsidRDefault="00DC02DB">
            <w:pPr>
              <w:widowControl/>
              <w:snapToGrid w:val="0"/>
              <w:jc w:val="center"/>
              <w:rPr>
                <w:kern w:val="0"/>
                <w:sz w:val="24"/>
                <w:szCs w:val="21"/>
              </w:rPr>
            </w:pPr>
          </w:p>
        </w:tc>
        <w:tc>
          <w:tcPr>
            <w:tcW w:w="2680" w:type="dxa"/>
            <w:shd w:val="clear" w:color="auto" w:fill="auto"/>
            <w:vAlign w:val="center"/>
          </w:tcPr>
          <w:p w:rsidR="00DC02DB" w:rsidRDefault="00DC02DB">
            <w:pPr>
              <w:widowControl/>
              <w:snapToGrid w:val="0"/>
              <w:jc w:val="center"/>
              <w:rPr>
                <w:kern w:val="0"/>
                <w:sz w:val="24"/>
                <w:szCs w:val="21"/>
              </w:rPr>
            </w:pPr>
          </w:p>
        </w:tc>
        <w:tc>
          <w:tcPr>
            <w:tcW w:w="1289" w:type="dxa"/>
            <w:shd w:val="clear" w:color="auto" w:fill="auto"/>
            <w:vAlign w:val="center"/>
          </w:tcPr>
          <w:p w:rsidR="00DC02DB" w:rsidRDefault="00DC02DB">
            <w:pPr>
              <w:widowControl/>
              <w:snapToGrid w:val="0"/>
              <w:jc w:val="center"/>
              <w:rPr>
                <w:kern w:val="0"/>
                <w:sz w:val="24"/>
                <w:szCs w:val="21"/>
              </w:rPr>
            </w:pPr>
          </w:p>
        </w:tc>
        <w:tc>
          <w:tcPr>
            <w:tcW w:w="1315" w:type="dxa"/>
            <w:shd w:val="clear" w:color="auto" w:fill="auto"/>
            <w:vAlign w:val="center"/>
          </w:tcPr>
          <w:p w:rsidR="00DC02DB" w:rsidRDefault="00DC02DB">
            <w:pPr>
              <w:widowControl/>
              <w:snapToGrid w:val="0"/>
              <w:jc w:val="center"/>
              <w:rPr>
                <w:kern w:val="0"/>
                <w:sz w:val="24"/>
                <w:szCs w:val="21"/>
              </w:rPr>
            </w:pPr>
          </w:p>
        </w:tc>
      </w:tr>
      <w:tr w:rsidR="00DC02DB">
        <w:trPr>
          <w:jc w:val="center"/>
        </w:trPr>
        <w:tc>
          <w:tcPr>
            <w:tcW w:w="9807" w:type="dxa"/>
            <w:gridSpan w:val="7"/>
            <w:shd w:val="clear" w:color="auto" w:fill="auto"/>
            <w:vAlign w:val="center"/>
          </w:tcPr>
          <w:p w:rsidR="00DC02DB" w:rsidRDefault="008178A3">
            <w:pPr>
              <w:widowControl/>
              <w:snapToGrid w:val="0"/>
              <w:rPr>
                <w:b/>
                <w:kern w:val="0"/>
                <w:sz w:val="24"/>
                <w:szCs w:val="21"/>
              </w:rPr>
            </w:pPr>
            <w:r>
              <w:rPr>
                <w:rFonts w:hint="eastAsia"/>
                <w:b/>
                <w:kern w:val="0"/>
                <w:sz w:val="24"/>
                <w:szCs w:val="21"/>
              </w:rPr>
              <w:t>采购</w:t>
            </w:r>
            <w:r>
              <w:rPr>
                <w:b/>
                <w:kern w:val="0"/>
                <w:sz w:val="24"/>
                <w:szCs w:val="21"/>
              </w:rPr>
              <w:t>清单技术参数（</w:t>
            </w:r>
            <w:r>
              <w:rPr>
                <w:rFonts w:hint="eastAsia"/>
                <w:b/>
                <w:kern w:val="0"/>
                <w:sz w:val="24"/>
                <w:szCs w:val="21"/>
              </w:rPr>
              <w:t>采购</w:t>
            </w:r>
            <w:r>
              <w:rPr>
                <w:b/>
                <w:kern w:val="0"/>
                <w:sz w:val="24"/>
                <w:szCs w:val="21"/>
              </w:rPr>
              <w:t>清单技术参数要求须逐条应答）</w:t>
            </w:r>
          </w:p>
        </w:tc>
      </w:tr>
      <w:tr w:rsidR="00DC02DB">
        <w:trPr>
          <w:jc w:val="center"/>
        </w:trPr>
        <w:tc>
          <w:tcPr>
            <w:tcW w:w="843" w:type="dxa"/>
            <w:shd w:val="clear" w:color="auto" w:fill="auto"/>
            <w:vAlign w:val="center"/>
          </w:tcPr>
          <w:p w:rsidR="00DC02DB" w:rsidRDefault="008178A3">
            <w:pPr>
              <w:widowControl/>
              <w:snapToGrid w:val="0"/>
              <w:jc w:val="center"/>
              <w:rPr>
                <w:kern w:val="0"/>
                <w:sz w:val="24"/>
                <w:szCs w:val="21"/>
              </w:rPr>
            </w:pPr>
            <w:r>
              <w:rPr>
                <w:kern w:val="0"/>
                <w:sz w:val="24"/>
                <w:szCs w:val="21"/>
              </w:rPr>
              <w:t>序号</w:t>
            </w:r>
          </w:p>
        </w:tc>
        <w:tc>
          <w:tcPr>
            <w:tcW w:w="1039" w:type="dxa"/>
            <w:shd w:val="clear" w:color="auto" w:fill="auto"/>
            <w:vAlign w:val="center"/>
          </w:tcPr>
          <w:p w:rsidR="00DC02DB" w:rsidRDefault="008178A3">
            <w:pPr>
              <w:widowControl/>
              <w:snapToGrid w:val="0"/>
              <w:jc w:val="center"/>
              <w:rPr>
                <w:kern w:val="0"/>
                <w:sz w:val="24"/>
                <w:szCs w:val="21"/>
              </w:rPr>
            </w:pPr>
            <w:r>
              <w:rPr>
                <w:rFonts w:hint="eastAsia"/>
                <w:kern w:val="0"/>
                <w:sz w:val="24"/>
                <w:szCs w:val="21"/>
              </w:rPr>
              <w:t>标的</w:t>
            </w:r>
          </w:p>
          <w:p w:rsidR="00DC02DB" w:rsidRDefault="008178A3">
            <w:pPr>
              <w:widowControl/>
              <w:snapToGrid w:val="0"/>
              <w:jc w:val="center"/>
              <w:rPr>
                <w:kern w:val="0"/>
                <w:sz w:val="24"/>
                <w:szCs w:val="21"/>
              </w:rPr>
            </w:pPr>
            <w:r>
              <w:rPr>
                <w:rFonts w:hint="eastAsia"/>
                <w:kern w:val="0"/>
                <w:sz w:val="24"/>
                <w:szCs w:val="21"/>
              </w:rPr>
              <w:t>名称</w:t>
            </w:r>
          </w:p>
        </w:tc>
        <w:tc>
          <w:tcPr>
            <w:tcW w:w="851" w:type="dxa"/>
            <w:shd w:val="clear" w:color="auto" w:fill="auto"/>
            <w:vAlign w:val="center"/>
          </w:tcPr>
          <w:p w:rsidR="00DC02DB" w:rsidRDefault="008178A3">
            <w:pPr>
              <w:snapToGrid w:val="0"/>
              <w:jc w:val="center"/>
              <w:rPr>
                <w:rFonts w:cs="宋体"/>
                <w:kern w:val="0"/>
                <w:sz w:val="24"/>
              </w:rPr>
            </w:pPr>
            <w:r>
              <w:rPr>
                <w:rFonts w:cs="宋体" w:hint="eastAsia"/>
                <w:kern w:val="0"/>
                <w:sz w:val="24"/>
              </w:rPr>
              <w:t>条款</w:t>
            </w:r>
          </w:p>
          <w:p w:rsidR="00DC02DB" w:rsidRDefault="008178A3">
            <w:pPr>
              <w:snapToGrid w:val="0"/>
              <w:jc w:val="center"/>
              <w:rPr>
                <w:kern w:val="0"/>
                <w:sz w:val="24"/>
                <w:szCs w:val="21"/>
              </w:rPr>
            </w:pPr>
            <w:r>
              <w:rPr>
                <w:rFonts w:cs="宋体" w:hint="eastAsia"/>
                <w:kern w:val="0"/>
                <w:sz w:val="24"/>
              </w:rPr>
              <w:t>序号</w:t>
            </w:r>
          </w:p>
        </w:tc>
        <w:tc>
          <w:tcPr>
            <w:tcW w:w="1790" w:type="dxa"/>
            <w:shd w:val="clear" w:color="auto" w:fill="auto"/>
            <w:vAlign w:val="center"/>
          </w:tcPr>
          <w:p w:rsidR="00DC02DB" w:rsidRDefault="008178A3">
            <w:pPr>
              <w:snapToGrid w:val="0"/>
              <w:jc w:val="center"/>
              <w:rPr>
                <w:kern w:val="0"/>
                <w:sz w:val="24"/>
                <w:szCs w:val="21"/>
              </w:rPr>
            </w:pPr>
            <w:r>
              <w:rPr>
                <w:kern w:val="0"/>
                <w:sz w:val="24"/>
                <w:szCs w:val="21"/>
              </w:rPr>
              <w:t>招标要求</w:t>
            </w:r>
          </w:p>
        </w:tc>
        <w:tc>
          <w:tcPr>
            <w:tcW w:w="2680" w:type="dxa"/>
            <w:shd w:val="clear" w:color="auto" w:fill="auto"/>
            <w:vAlign w:val="center"/>
          </w:tcPr>
          <w:p w:rsidR="00DC02DB" w:rsidRDefault="008178A3">
            <w:pPr>
              <w:widowControl/>
              <w:snapToGrid w:val="0"/>
              <w:jc w:val="center"/>
              <w:rPr>
                <w:kern w:val="0"/>
                <w:sz w:val="24"/>
                <w:szCs w:val="21"/>
              </w:rPr>
            </w:pPr>
            <w:r>
              <w:rPr>
                <w:kern w:val="0"/>
                <w:sz w:val="24"/>
                <w:szCs w:val="21"/>
              </w:rPr>
              <w:t>投标应答</w:t>
            </w:r>
          </w:p>
        </w:tc>
        <w:tc>
          <w:tcPr>
            <w:tcW w:w="1289" w:type="dxa"/>
            <w:shd w:val="clear" w:color="auto" w:fill="auto"/>
            <w:vAlign w:val="center"/>
          </w:tcPr>
          <w:p w:rsidR="00DC02DB" w:rsidRDefault="008178A3">
            <w:pPr>
              <w:widowControl/>
              <w:snapToGrid w:val="0"/>
              <w:jc w:val="center"/>
              <w:rPr>
                <w:kern w:val="0"/>
                <w:sz w:val="24"/>
                <w:szCs w:val="21"/>
              </w:rPr>
            </w:pPr>
            <w:r>
              <w:rPr>
                <w:kern w:val="0"/>
                <w:sz w:val="24"/>
                <w:szCs w:val="21"/>
              </w:rPr>
              <w:t>偏离</w:t>
            </w:r>
          </w:p>
          <w:p w:rsidR="00DC02DB" w:rsidRDefault="008178A3">
            <w:pPr>
              <w:widowControl/>
              <w:snapToGrid w:val="0"/>
              <w:jc w:val="center"/>
              <w:rPr>
                <w:kern w:val="0"/>
                <w:sz w:val="24"/>
                <w:szCs w:val="21"/>
              </w:rPr>
            </w:pPr>
            <w:r>
              <w:rPr>
                <w:kern w:val="0"/>
                <w:sz w:val="24"/>
                <w:szCs w:val="21"/>
              </w:rPr>
              <w:t>说明</w:t>
            </w:r>
          </w:p>
        </w:tc>
        <w:tc>
          <w:tcPr>
            <w:tcW w:w="1315" w:type="dxa"/>
            <w:shd w:val="clear" w:color="auto" w:fill="auto"/>
            <w:vAlign w:val="center"/>
          </w:tcPr>
          <w:p w:rsidR="00DC02DB" w:rsidRDefault="008178A3">
            <w:pPr>
              <w:widowControl/>
              <w:snapToGrid w:val="0"/>
              <w:jc w:val="center"/>
              <w:rPr>
                <w:kern w:val="0"/>
                <w:sz w:val="24"/>
                <w:szCs w:val="21"/>
              </w:rPr>
            </w:pPr>
            <w:r>
              <w:rPr>
                <w:rFonts w:hint="eastAsia"/>
                <w:kern w:val="0"/>
                <w:sz w:val="24"/>
                <w:szCs w:val="21"/>
              </w:rPr>
              <w:t>技术支撑材料所在页码</w:t>
            </w:r>
          </w:p>
        </w:tc>
      </w:tr>
      <w:tr w:rsidR="00DC02DB">
        <w:trPr>
          <w:jc w:val="center"/>
        </w:trPr>
        <w:tc>
          <w:tcPr>
            <w:tcW w:w="843" w:type="dxa"/>
            <w:shd w:val="clear" w:color="auto" w:fill="auto"/>
            <w:vAlign w:val="center"/>
          </w:tcPr>
          <w:p w:rsidR="00DC02DB" w:rsidRDefault="00DC02DB">
            <w:pPr>
              <w:widowControl/>
              <w:snapToGrid w:val="0"/>
              <w:jc w:val="center"/>
              <w:rPr>
                <w:kern w:val="0"/>
                <w:sz w:val="24"/>
                <w:szCs w:val="21"/>
              </w:rPr>
            </w:pPr>
          </w:p>
        </w:tc>
        <w:tc>
          <w:tcPr>
            <w:tcW w:w="1039" w:type="dxa"/>
            <w:shd w:val="clear" w:color="auto" w:fill="auto"/>
            <w:vAlign w:val="center"/>
          </w:tcPr>
          <w:p w:rsidR="00DC02DB" w:rsidRDefault="00DC02DB">
            <w:pPr>
              <w:widowControl/>
              <w:snapToGrid w:val="0"/>
              <w:jc w:val="center"/>
              <w:rPr>
                <w:kern w:val="0"/>
                <w:sz w:val="24"/>
                <w:szCs w:val="21"/>
              </w:rPr>
            </w:pPr>
          </w:p>
        </w:tc>
        <w:tc>
          <w:tcPr>
            <w:tcW w:w="851" w:type="dxa"/>
            <w:shd w:val="clear" w:color="auto" w:fill="auto"/>
            <w:vAlign w:val="center"/>
          </w:tcPr>
          <w:p w:rsidR="00DC02DB" w:rsidRDefault="00DC02DB">
            <w:pPr>
              <w:widowControl/>
              <w:snapToGrid w:val="0"/>
              <w:jc w:val="center"/>
              <w:rPr>
                <w:kern w:val="0"/>
                <w:sz w:val="24"/>
                <w:szCs w:val="21"/>
              </w:rPr>
            </w:pPr>
          </w:p>
        </w:tc>
        <w:tc>
          <w:tcPr>
            <w:tcW w:w="1790" w:type="dxa"/>
            <w:shd w:val="clear" w:color="auto" w:fill="auto"/>
            <w:vAlign w:val="center"/>
          </w:tcPr>
          <w:p w:rsidR="00DC02DB" w:rsidRDefault="00DC02DB">
            <w:pPr>
              <w:widowControl/>
              <w:snapToGrid w:val="0"/>
              <w:jc w:val="center"/>
              <w:rPr>
                <w:kern w:val="0"/>
                <w:sz w:val="24"/>
                <w:szCs w:val="21"/>
              </w:rPr>
            </w:pPr>
          </w:p>
        </w:tc>
        <w:tc>
          <w:tcPr>
            <w:tcW w:w="2680" w:type="dxa"/>
            <w:shd w:val="clear" w:color="auto" w:fill="auto"/>
            <w:vAlign w:val="center"/>
          </w:tcPr>
          <w:p w:rsidR="00DC02DB" w:rsidRDefault="00DC02DB">
            <w:pPr>
              <w:widowControl/>
              <w:snapToGrid w:val="0"/>
              <w:jc w:val="center"/>
              <w:rPr>
                <w:kern w:val="0"/>
                <w:sz w:val="24"/>
                <w:szCs w:val="21"/>
              </w:rPr>
            </w:pPr>
          </w:p>
        </w:tc>
        <w:tc>
          <w:tcPr>
            <w:tcW w:w="1289" w:type="dxa"/>
            <w:shd w:val="clear" w:color="auto" w:fill="auto"/>
            <w:vAlign w:val="center"/>
          </w:tcPr>
          <w:p w:rsidR="00DC02DB" w:rsidRDefault="00DC02DB">
            <w:pPr>
              <w:widowControl/>
              <w:snapToGrid w:val="0"/>
              <w:jc w:val="center"/>
              <w:rPr>
                <w:kern w:val="0"/>
                <w:sz w:val="24"/>
                <w:szCs w:val="21"/>
              </w:rPr>
            </w:pPr>
          </w:p>
        </w:tc>
        <w:tc>
          <w:tcPr>
            <w:tcW w:w="1315" w:type="dxa"/>
            <w:shd w:val="clear" w:color="auto" w:fill="auto"/>
            <w:vAlign w:val="center"/>
          </w:tcPr>
          <w:p w:rsidR="00DC02DB" w:rsidRDefault="00DC02DB">
            <w:pPr>
              <w:widowControl/>
              <w:snapToGrid w:val="0"/>
              <w:jc w:val="center"/>
              <w:rPr>
                <w:kern w:val="0"/>
                <w:sz w:val="24"/>
                <w:szCs w:val="21"/>
              </w:rPr>
            </w:pPr>
          </w:p>
        </w:tc>
      </w:tr>
      <w:tr w:rsidR="00DC02DB">
        <w:trPr>
          <w:jc w:val="center"/>
        </w:trPr>
        <w:tc>
          <w:tcPr>
            <w:tcW w:w="843" w:type="dxa"/>
            <w:shd w:val="clear" w:color="auto" w:fill="auto"/>
            <w:vAlign w:val="center"/>
          </w:tcPr>
          <w:p w:rsidR="00DC02DB" w:rsidRDefault="00DC02DB">
            <w:pPr>
              <w:widowControl/>
              <w:snapToGrid w:val="0"/>
              <w:jc w:val="center"/>
              <w:rPr>
                <w:kern w:val="0"/>
                <w:sz w:val="24"/>
                <w:szCs w:val="21"/>
              </w:rPr>
            </w:pPr>
          </w:p>
        </w:tc>
        <w:tc>
          <w:tcPr>
            <w:tcW w:w="1039" w:type="dxa"/>
            <w:shd w:val="clear" w:color="auto" w:fill="auto"/>
            <w:vAlign w:val="center"/>
          </w:tcPr>
          <w:p w:rsidR="00DC02DB" w:rsidRDefault="00DC02DB">
            <w:pPr>
              <w:widowControl/>
              <w:snapToGrid w:val="0"/>
              <w:jc w:val="center"/>
              <w:rPr>
                <w:kern w:val="0"/>
                <w:sz w:val="24"/>
                <w:szCs w:val="21"/>
              </w:rPr>
            </w:pPr>
          </w:p>
        </w:tc>
        <w:tc>
          <w:tcPr>
            <w:tcW w:w="851" w:type="dxa"/>
            <w:shd w:val="clear" w:color="auto" w:fill="auto"/>
            <w:vAlign w:val="center"/>
          </w:tcPr>
          <w:p w:rsidR="00DC02DB" w:rsidRDefault="00DC02DB">
            <w:pPr>
              <w:widowControl/>
              <w:snapToGrid w:val="0"/>
              <w:jc w:val="center"/>
              <w:rPr>
                <w:kern w:val="0"/>
                <w:sz w:val="24"/>
                <w:szCs w:val="21"/>
              </w:rPr>
            </w:pPr>
          </w:p>
        </w:tc>
        <w:tc>
          <w:tcPr>
            <w:tcW w:w="1790" w:type="dxa"/>
            <w:shd w:val="clear" w:color="auto" w:fill="auto"/>
            <w:vAlign w:val="center"/>
          </w:tcPr>
          <w:p w:rsidR="00DC02DB" w:rsidRDefault="00DC02DB">
            <w:pPr>
              <w:widowControl/>
              <w:snapToGrid w:val="0"/>
              <w:jc w:val="center"/>
              <w:rPr>
                <w:kern w:val="0"/>
                <w:sz w:val="24"/>
                <w:szCs w:val="21"/>
              </w:rPr>
            </w:pPr>
          </w:p>
        </w:tc>
        <w:tc>
          <w:tcPr>
            <w:tcW w:w="2680" w:type="dxa"/>
            <w:shd w:val="clear" w:color="auto" w:fill="auto"/>
            <w:vAlign w:val="center"/>
          </w:tcPr>
          <w:p w:rsidR="00DC02DB" w:rsidRDefault="00DC02DB">
            <w:pPr>
              <w:widowControl/>
              <w:snapToGrid w:val="0"/>
              <w:jc w:val="center"/>
              <w:rPr>
                <w:kern w:val="0"/>
                <w:sz w:val="24"/>
                <w:szCs w:val="21"/>
              </w:rPr>
            </w:pPr>
          </w:p>
        </w:tc>
        <w:tc>
          <w:tcPr>
            <w:tcW w:w="1289" w:type="dxa"/>
            <w:shd w:val="clear" w:color="auto" w:fill="auto"/>
            <w:vAlign w:val="center"/>
          </w:tcPr>
          <w:p w:rsidR="00DC02DB" w:rsidRDefault="00DC02DB">
            <w:pPr>
              <w:widowControl/>
              <w:snapToGrid w:val="0"/>
              <w:jc w:val="center"/>
              <w:rPr>
                <w:kern w:val="0"/>
                <w:sz w:val="24"/>
                <w:szCs w:val="21"/>
              </w:rPr>
            </w:pPr>
          </w:p>
        </w:tc>
        <w:tc>
          <w:tcPr>
            <w:tcW w:w="1315" w:type="dxa"/>
            <w:shd w:val="clear" w:color="auto" w:fill="auto"/>
            <w:vAlign w:val="center"/>
          </w:tcPr>
          <w:p w:rsidR="00DC02DB" w:rsidRDefault="00DC02DB">
            <w:pPr>
              <w:widowControl/>
              <w:snapToGrid w:val="0"/>
              <w:jc w:val="center"/>
              <w:rPr>
                <w:kern w:val="0"/>
                <w:sz w:val="24"/>
                <w:szCs w:val="21"/>
              </w:rPr>
            </w:pPr>
          </w:p>
        </w:tc>
      </w:tr>
    </w:tbl>
    <w:p w:rsidR="00DC02DB" w:rsidRDefault="008178A3">
      <w:pPr>
        <w:snapToGrid w:val="0"/>
        <w:spacing w:line="480" w:lineRule="exact"/>
        <w:rPr>
          <w:sz w:val="24"/>
        </w:rPr>
      </w:pPr>
      <w:r>
        <w:rPr>
          <w:sz w:val="24"/>
        </w:rPr>
        <w:t>注：</w:t>
      </w:r>
    </w:p>
    <w:p w:rsidR="00DC02DB" w:rsidRDefault="008178A3">
      <w:pPr>
        <w:snapToGrid w:val="0"/>
        <w:spacing w:line="480" w:lineRule="exact"/>
        <w:rPr>
          <w:sz w:val="24"/>
        </w:rPr>
      </w:pPr>
      <w:r>
        <w:rPr>
          <w:sz w:val="24"/>
        </w:rPr>
        <w:t xml:space="preserve">1. </w:t>
      </w:r>
      <w:proofErr w:type="gramStart"/>
      <w:r>
        <w:rPr>
          <w:sz w:val="24"/>
        </w:rPr>
        <w:t>不</w:t>
      </w:r>
      <w:proofErr w:type="gramEnd"/>
      <w:r>
        <w:rPr>
          <w:sz w:val="24"/>
        </w:rPr>
        <w:t>如实填写偏离情况的投标文件将视为虚假材料。</w:t>
      </w:r>
    </w:p>
    <w:p w:rsidR="00DC02DB" w:rsidRDefault="008178A3">
      <w:pPr>
        <w:snapToGrid w:val="0"/>
        <w:spacing w:line="480" w:lineRule="exact"/>
        <w:rPr>
          <w:sz w:val="24"/>
        </w:rPr>
      </w:pPr>
      <w:r>
        <w:rPr>
          <w:sz w:val="24"/>
        </w:rPr>
        <w:t xml:space="preserve">2. </w:t>
      </w:r>
      <w:r>
        <w:rPr>
          <w:sz w:val="24"/>
        </w:rPr>
        <w:t>招标要求指招标文件中规定的具体要求，投标</w:t>
      </w:r>
      <w:proofErr w:type="gramStart"/>
      <w:r>
        <w:rPr>
          <w:sz w:val="24"/>
        </w:rPr>
        <w:t>应答指</w:t>
      </w:r>
      <w:proofErr w:type="gramEnd"/>
      <w:r>
        <w:rPr>
          <w:sz w:val="24"/>
        </w:rPr>
        <w:t>投标</w:t>
      </w:r>
      <w:r>
        <w:rPr>
          <w:rFonts w:hint="eastAsia"/>
          <w:sz w:val="24"/>
        </w:rPr>
        <w:t>文件</w:t>
      </w:r>
      <w:r>
        <w:rPr>
          <w:sz w:val="24"/>
        </w:rPr>
        <w:t>的</w:t>
      </w:r>
      <w:r>
        <w:rPr>
          <w:rFonts w:hint="eastAsia"/>
          <w:sz w:val="24"/>
        </w:rPr>
        <w:t>具体内容</w:t>
      </w:r>
      <w:r>
        <w:rPr>
          <w:sz w:val="24"/>
        </w:rPr>
        <w:t>。</w:t>
      </w:r>
    </w:p>
    <w:p w:rsidR="00DC02DB" w:rsidRDefault="008178A3">
      <w:pPr>
        <w:snapToGrid w:val="0"/>
        <w:spacing w:line="480" w:lineRule="exact"/>
        <w:rPr>
          <w:sz w:val="24"/>
        </w:rPr>
      </w:pPr>
      <w:r>
        <w:rPr>
          <w:rFonts w:hint="eastAsia"/>
          <w:sz w:val="24"/>
        </w:rPr>
        <w:t>3</w:t>
      </w:r>
      <w:r>
        <w:rPr>
          <w:sz w:val="24"/>
        </w:rPr>
        <w:t xml:space="preserve">. </w:t>
      </w:r>
      <w:r>
        <w:rPr>
          <w:sz w:val="24"/>
        </w:rPr>
        <w:t>偏离说明指招标要求与投标应答之间的不同之处。</w:t>
      </w:r>
    </w:p>
    <w:p w:rsidR="00DC02DB" w:rsidRDefault="008178A3">
      <w:pPr>
        <w:snapToGrid w:val="0"/>
        <w:spacing w:line="480" w:lineRule="exact"/>
        <w:rPr>
          <w:sz w:val="24"/>
        </w:rPr>
      </w:pPr>
      <w:r>
        <w:rPr>
          <w:rFonts w:hint="eastAsia"/>
          <w:sz w:val="24"/>
        </w:rPr>
        <w:t xml:space="preserve">4. </w:t>
      </w:r>
      <w:r>
        <w:rPr>
          <w:rFonts w:hint="eastAsia"/>
          <w:sz w:val="24"/>
        </w:rPr>
        <w:t>投标人在《技术要求点对点应答表》“采购清单技术参数”的投标应答中必须列出具体数值或内容。如投标人未应答或只注明“符合”、“满足”等类似无具体内容的表述，将被视为不符合招标文件要求。投标人自行承担由此造成的一切后果。</w:t>
      </w:r>
    </w:p>
    <w:p w:rsidR="00DC02DB" w:rsidRDefault="00DC02DB" w:rsidP="00644253">
      <w:pPr>
        <w:spacing w:line="360" w:lineRule="auto"/>
        <w:ind w:firstLineChars="1700" w:firstLine="3794"/>
        <w:rPr>
          <w:sz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8178A3">
      <w:pPr>
        <w:tabs>
          <w:tab w:val="left" w:pos="360"/>
        </w:tabs>
        <w:spacing w:afterLines="100" w:after="285" w:line="360" w:lineRule="auto"/>
        <w:rPr>
          <w:b/>
          <w:sz w:val="24"/>
        </w:rPr>
      </w:pPr>
      <w:r>
        <w:rPr>
          <w:sz w:val="24"/>
        </w:rPr>
        <w:br w:type="page"/>
      </w:r>
      <w:r>
        <w:rPr>
          <w:b/>
          <w:sz w:val="24"/>
        </w:rPr>
        <w:lastRenderedPageBreak/>
        <w:t>附件</w:t>
      </w:r>
      <w:r>
        <w:rPr>
          <w:rFonts w:hint="eastAsia"/>
          <w:b/>
          <w:sz w:val="24"/>
        </w:rPr>
        <w:t>7</w:t>
      </w:r>
    </w:p>
    <w:p w:rsidR="00DC02DB" w:rsidRDefault="008178A3">
      <w:pPr>
        <w:autoSpaceDN w:val="0"/>
        <w:spacing w:line="360" w:lineRule="auto"/>
        <w:jc w:val="center"/>
        <w:rPr>
          <w:b/>
          <w:bCs/>
          <w:sz w:val="24"/>
        </w:rPr>
      </w:pPr>
      <w:r>
        <w:rPr>
          <w:rFonts w:hint="eastAsia"/>
          <w:b/>
          <w:bCs/>
          <w:sz w:val="24"/>
        </w:rPr>
        <w:t>业绩</w:t>
      </w:r>
    </w:p>
    <w:p w:rsidR="00DC02DB" w:rsidRDefault="00DC02DB">
      <w:pPr>
        <w:spacing w:line="460" w:lineRule="exact"/>
        <w:ind w:left="192"/>
        <w:rPr>
          <w:sz w:val="24"/>
        </w:rPr>
      </w:pPr>
    </w:p>
    <w:p w:rsidR="00DC02DB" w:rsidRDefault="008178A3">
      <w:pPr>
        <w:spacing w:line="460" w:lineRule="exact"/>
        <w:rPr>
          <w:sz w:val="24"/>
        </w:rPr>
      </w:pPr>
      <w:r>
        <w:rPr>
          <w:sz w:val="24"/>
        </w:rPr>
        <w:t>项目名称：</w:t>
      </w:r>
      <w:r>
        <w:rPr>
          <w:sz w:val="24"/>
          <w:u w:val="single"/>
        </w:rPr>
        <w:t xml:space="preserve">                    </w:t>
      </w:r>
    </w:p>
    <w:p w:rsidR="00DC02DB" w:rsidRDefault="008178A3">
      <w:pPr>
        <w:spacing w:line="460" w:lineRule="exact"/>
        <w:rPr>
          <w:sz w:val="24"/>
        </w:rPr>
      </w:pPr>
      <w:r>
        <w:rPr>
          <w:sz w:val="24"/>
        </w:rPr>
        <w:t>项目编号：</w:t>
      </w:r>
      <w:r>
        <w:rPr>
          <w:sz w:val="24"/>
          <w:u w:val="single"/>
        </w:rPr>
        <w:t xml:space="preserve">                    </w:t>
      </w:r>
    </w:p>
    <w:p w:rsidR="00DC02DB" w:rsidRDefault="008178A3">
      <w:pPr>
        <w:spacing w:line="460" w:lineRule="exact"/>
        <w:rPr>
          <w:sz w:val="24"/>
          <w:u w:val="single"/>
        </w:rPr>
      </w:pPr>
      <w:r>
        <w:rPr>
          <w:sz w:val="24"/>
        </w:rPr>
        <w:t>包号：</w:t>
      </w:r>
      <w:r>
        <w:rPr>
          <w:sz w:val="24"/>
          <w:u w:val="single"/>
        </w:rPr>
        <w:t xml:space="preserve">                        </w:t>
      </w:r>
    </w:p>
    <w:p w:rsidR="00DC02DB" w:rsidRDefault="00DC02DB">
      <w:pPr>
        <w:spacing w:line="460" w:lineRule="exact"/>
        <w:ind w:left="192"/>
        <w:rPr>
          <w:sz w:val="24"/>
        </w:rPr>
      </w:pPr>
    </w:p>
    <w:tbl>
      <w:tblPr>
        <w:tblW w:w="513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35"/>
        <w:gridCol w:w="890"/>
        <w:gridCol w:w="699"/>
        <w:gridCol w:w="1122"/>
        <w:gridCol w:w="1316"/>
        <w:gridCol w:w="1025"/>
        <w:gridCol w:w="696"/>
        <w:gridCol w:w="2280"/>
      </w:tblGrid>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sz w:val="24"/>
              </w:rPr>
              <w:t>序号</w:t>
            </w: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sz w:val="24"/>
              </w:rPr>
              <w:t>用户单位名称</w:t>
            </w: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sz w:val="24"/>
              </w:rPr>
              <w:t>项目内容</w:t>
            </w: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sz w:val="24"/>
              </w:rPr>
              <w:t>实施地点</w:t>
            </w: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rFonts w:hint="eastAsia"/>
                <w:sz w:val="24"/>
              </w:rPr>
              <w:t>用户</w:t>
            </w:r>
            <w:r>
              <w:rPr>
                <w:sz w:val="24"/>
              </w:rPr>
              <w:t>联系人及联系方式</w:t>
            </w: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sz w:val="24"/>
              </w:rPr>
              <w:t>项目起止时间</w:t>
            </w: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sz w:val="24"/>
              </w:rPr>
              <w:t>合同金额</w:t>
            </w: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8178A3">
            <w:pPr>
              <w:snapToGrid w:val="0"/>
              <w:jc w:val="center"/>
              <w:rPr>
                <w:sz w:val="24"/>
              </w:rPr>
            </w:pPr>
            <w:r>
              <w:rPr>
                <w:rFonts w:hint="eastAsia"/>
                <w:sz w:val="24"/>
              </w:rPr>
              <w:t>用户盖章的</w:t>
            </w:r>
            <w:proofErr w:type="gramStart"/>
            <w:r>
              <w:rPr>
                <w:rFonts w:hint="eastAsia"/>
                <w:sz w:val="24"/>
              </w:rPr>
              <w:t>成功履行</w:t>
            </w:r>
            <w:proofErr w:type="gramEnd"/>
            <w:r>
              <w:rPr>
                <w:rFonts w:hint="eastAsia"/>
                <w:sz w:val="24"/>
              </w:rPr>
              <w:t>合同的相关证明材料</w:t>
            </w:r>
            <w:r>
              <w:rPr>
                <w:rFonts w:hint="eastAsia"/>
                <w:bCs/>
                <w:sz w:val="24"/>
              </w:rPr>
              <w:t>扫描</w:t>
            </w:r>
            <w:proofErr w:type="gramStart"/>
            <w:r>
              <w:rPr>
                <w:rFonts w:hint="eastAsia"/>
                <w:bCs/>
                <w:sz w:val="24"/>
              </w:rPr>
              <w:t>件所在</w:t>
            </w:r>
            <w:proofErr w:type="gramEnd"/>
            <w:r>
              <w:rPr>
                <w:rFonts w:hint="eastAsia"/>
                <w:bCs/>
                <w:sz w:val="24"/>
              </w:rPr>
              <w:t>页码</w:t>
            </w: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r w:rsidR="00DC02DB">
        <w:trPr>
          <w:jc w:val="center"/>
        </w:trPr>
        <w:tc>
          <w:tcPr>
            <w:tcW w:w="41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08"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9"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640"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751"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585"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397"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c>
          <w:tcPr>
            <w:tcW w:w="1302" w:type="pct"/>
            <w:tcBorders>
              <w:top w:val="single" w:sz="4" w:space="0" w:color="auto"/>
              <w:left w:val="single" w:sz="4" w:space="0" w:color="auto"/>
              <w:bottom w:val="single" w:sz="4" w:space="0" w:color="auto"/>
              <w:right w:val="single" w:sz="4" w:space="0" w:color="auto"/>
            </w:tcBorders>
            <w:vAlign w:val="center"/>
          </w:tcPr>
          <w:p w:rsidR="00DC02DB" w:rsidRDefault="00DC02DB">
            <w:pPr>
              <w:snapToGrid w:val="0"/>
              <w:jc w:val="center"/>
              <w:rPr>
                <w:sz w:val="24"/>
              </w:rPr>
            </w:pPr>
          </w:p>
        </w:tc>
      </w:tr>
    </w:tbl>
    <w:p w:rsidR="00DC02DB" w:rsidRDefault="00DC02DB">
      <w:pPr>
        <w:spacing w:line="560" w:lineRule="exact"/>
        <w:jc w:val="center"/>
        <w:rPr>
          <w:sz w:val="24"/>
        </w:rPr>
      </w:pPr>
    </w:p>
    <w:p w:rsidR="00DC02DB" w:rsidRDefault="008178A3">
      <w:pPr>
        <w:spacing w:line="560" w:lineRule="exact"/>
        <w:rPr>
          <w:sz w:val="24"/>
        </w:rPr>
      </w:pPr>
      <w:r>
        <w:rPr>
          <w:sz w:val="24"/>
        </w:rPr>
        <w:t>备注：若</w:t>
      </w:r>
      <w:r>
        <w:rPr>
          <w:rFonts w:hint="eastAsia"/>
          <w:sz w:val="24"/>
        </w:rPr>
        <w:t>招标文件第二部分评分因素及评标标准中</w:t>
      </w:r>
      <w:r>
        <w:rPr>
          <w:sz w:val="24"/>
        </w:rPr>
        <w:t>要求提供</w:t>
      </w:r>
      <w:r>
        <w:rPr>
          <w:rFonts w:hint="eastAsia"/>
          <w:sz w:val="24"/>
        </w:rPr>
        <w:t>业绩</w:t>
      </w:r>
      <w:r>
        <w:rPr>
          <w:sz w:val="24"/>
        </w:rPr>
        <w:t>的，投标人所列业绩应按其要求将证明材料按顺序附后。</w:t>
      </w:r>
    </w:p>
    <w:p w:rsidR="00DC02DB" w:rsidRDefault="00DC02DB">
      <w:pPr>
        <w:spacing w:line="560" w:lineRule="exact"/>
        <w:rPr>
          <w:sz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DC02DB">
      <w:pPr>
        <w:spacing w:line="460" w:lineRule="exact"/>
        <w:rPr>
          <w:sz w:val="24"/>
        </w:rPr>
      </w:pPr>
    </w:p>
    <w:p w:rsidR="00DC02DB" w:rsidRDefault="008178A3">
      <w:pPr>
        <w:widowControl/>
        <w:jc w:val="left"/>
        <w:rPr>
          <w:sz w:val="24"/>
        </w:rPr>
      </w:pPr>
      <w:r>
        <w:rPr>
          <w:sz w:val="24"/>
        </w:rPr>
        <w:br w:type="page"/>
      </w:r>
    </w:p>
    <w:p w:rsidR="00DC02DB" w:rsidRDefault="008178A3">
      <w:pPr>
        <w:tabs>
          <w:tab w:val="left" w:pos="360"/>
        </w:tabs>
        <w:spacing w:afterLines="100" w:after="285" w:line="360" w:lineRule="auto"/>
        <w:rPr>
          <w:b/>
          <w:sz w:val="24"/>
        </w:rPr>
      </w:pPr>
      <w:r>
        <w:rPr>
          <w:rFonts w:hint="eastAsia"/>
          <w:b/>
          <w:sz w:val="24"/>
        </w:rPr>
        <w:lastRenderedPageBreak/>
        <w:t>附件</w:t>
      </w:r>
      <w:r>
        <w:rPr>
          <w:rFonts w:hint="eastAsia"/>
          <w:b/>
          <w:sz w:val="24"/>
        </w:rPr>
        <w:t>8</w:t>
      </w:r>
    </w:p>
    <w:p w:rsidR="00DC02DB" w:rsidRDefault="008178A3">
      <w:pPr>
        <w:autoSpaceDN w:val="0"/>
        <w:spacing w:line="360" w:lineRule="auto"/>
        <w:jc w:val="center"/>
        <w:rPr>
          <w:b/>
          <w:bCs/>
          <w:sz w:val="24"/>
        </w:rPr>
      </w:pPr>
      <w:r>
        <w:rPr>
          <w:rFonts w:hint="eastAsia"/>
          <w:b/>
          <w:bCs/>
          <w:sz w:val="24"/>
        </w:rPr>
        <w:t>制造商售后服务承诺</w:t>
      </w:r>
    </w:p>
    <w:p w:rsidR="00DC02DB" w:rsidRDefault="00DC02DB" w:rsidP="00644253">
      <w:pPr>
        <w:autoSpaceDE w:val="0"/>
        <w:autoSpaceDN w:val="0"/>
        <w:adjustRightInd w:val="0"/>
        <w:spacing w:line="360" w:lineRule="auto"/>
        <w:ind w:firstLineChars="200" w:firstLine="446"/>
        <w:rPr>
          <w:sz w:val="24"/>
        </w:rPr>
      </w:pPr>
    </w:p>
    <w:tbl>
      <w:tblPr>
        <w:tblW w:w="526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43"/>
        <w:gridCol w:w="1289"/>
        <w:gridCol w:w="6843"/>
      </w:tblGrid>
      <w:tr w:rsidR="00DC02DB">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sz w:val="24"/>
              </w:rPr>
            </w:pPr>
            <w:r>
              <w:rPr>
                <w:rFonts w:cs="Arial" w:hint="eastAsia"/>
                <w:sz w:val="24"/>
              </w:rPr>
              <w:t>序号</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sz w:val="24"/>
              </w:rPr>
            </w:pPr>
            <w:r>
              <w:rPr>
                <w:rFonts w:cs="Arial" w:hint="eastAsia"/>
                <w:sz w:val="24"/>
              </w:rPr>
              <w:t>项目</w:t>
            </w:r>
          </w:p>
        </w:tc>
        <w:tc>
          <w:tcPr>
            <w:tcW w:w="3812"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sz w:val="24"/>
              </w:rPr>
            </w:pPr>
            <w:r>
              <w:rPr>
                <w:rFonts w:cs="Arial" w:hint="eastAsia"/>
                <w:sz w:val="24"/>
              </w:rPr>
              <w:t>承诺内容</w:t>
            </w:r>
          </w:p>
        </w:tc>
      </w:tr>
      <w:tr w:rsidR="00DC02DB">
        <w:trPr>
          <w:cantSplit/>
          <w:trHeight w:val="2818"/>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1</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保修期内</w:t>
            </w:r>
          </w:p>
        </w:tc>
        <w:tc>
          <w:tcPr>
            <w:tcW w:w="3812" w:type="pct"/>
            <w:tcBorders>
              <w:top w:val="single" w:sz="4" w:space="0" w:color="auto"/>
              <w:left w:val="single" w:sz="4" w:space="0" w:color="auto"/>
              <w:right w:val="single" w:sz="4" w:space="0" w:color="auto"/>
            </w:tcBorders>
            <w:vAlign w:val="center"/>
          </w:tcPr>
          <w:p w:rsidR="00DC02DB" w:rsidRDefault="00DC02DB">
            <w:pPr>
              <w:pStyle w:val="11"/>
              <w:spacing w:line="360" w:lineRule="auto"/>
              <w:rPr>
                <w:rFonts w:cs="Arial"/>
                <w:bCs/>
                <w:sz w:val="24"/>
              </w:rPr>
            </w:pPr>
          </w:p>
        </w:tc>
      </w:tr>
      <w:tr w:rsidR="00DC02DB">
        <w:trPr>
          <w:cantSplit/>
          <w:trHeight w:val="2818"/>
          <w:jc w:val="center"/>
        </w:trPr>
        <w:tc>
          <w:tcPr>
            <w:tcW w:w="470" w:type="pct"/>
            <w:tcBorders>
              <w:top w:val="single" w:sz="4" w:space="0" w:color="auto"/>
              <w:left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2</w:t>
            </w:r>
          </w:p>
        </w:tc>
        <w:tc>
          <w:tcPr>
            <w:tcW w:w="718" w:type="pct"/>
            <w:tcBorders>
              <w:top w:val="single" w:sz="4" w:space="0" w:color="auto"/>
              <w:left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保修期后</w:t>
            </w:r>
          </w:p>
        </w:tc>
        <w:tc>
          <w:tcPr>
            <w:tcW w:w="3812" w:type="pct"/>
            <w:tcBorders>
              <w:top w:val="single" w:sz="4" w:space="0" w:color="auto"/>
              <w:left w:val="single" w:sz="4" w:space="0" w:color="auto"/>
              <w:right w:val="single" w:sz="4" w:space="0" w:color="auto"/>
            </w:tcBorders>
            <w:vAlign w:val="center"/>
          </w:tcPr>
          <w:p w:rsidR="00DC02DB" w:rsidRDefault="00DC02DB">
            <w:pPr>
              <w:pStyle w:val="11"/>
              <w:spacing w:line="360" w:lineRule="auto"/>
              <w:rPr>
                <w:rFonts w:cs="Arial"/>
                <w:bCs/>
                <w:sz w:val="24"/>
              </w:rPr>
            </w:pPr>
          </w:p>
        </w:tc>
      </w:tr>
      <w:tr w:rsidR="00DC02DB">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3</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培训方案</w:t>
            </w:r>
          </w:p>
        </w:tc>
        <w:tc>
          <w:tcPr>
            <w:tcW w:w="3812" w:type="pct"/>
            <w:tcBorders>
              <w:top w:val="single" w:sz="4" w:space="0" w:color="auto"/>
              <w:left w:val="single" w:sz="4" w:space="0" w:color="auto"/>
              <w:bottom w:val="single" w:sz="4" w:space="0" w:color="auto"/>
              <w:right w:val="single" w:sz="4" w:space="0" w:color="auto"/>
            </w:tcBorders>
            <w:vAlign w:val="center"/>
          </w:tcPr>
          <w:p w:rsidR="00DC02DB" w:rsidRDefault="00DC02DB">
            <w:pPr>
              <w:pStyle w:val="11"/>
              <w:spacing w:line="360" w:lineRule="auto"/>
              <w:rPr>
                <w:rFonts w:cs="Arial"/>
                <w:bCs/>
                <w:sz w:val="24"/>
              </w:rPr>
            </w:pPr>
          </w:p>
          <w:p w:rsidR="00DC02DB" w:rsidRDefault="00DC02DB">
            <w:pPr>
              <w:pStyle w:val="11"/>
              <w:spacing w:line="360" w:lineRule="auto"/>
              <w:rPr>
                <w:rFonts w:cs="Arial"/>
                <w:bCs/>
                <w:sz w:val="24"/>
              </w:rPr>
            </w:pPr>
          </w:p>
        </w:tc>
      </w:tr>
      <w:tr w:rsidR="00DC02DB">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4</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其他内容</w:t>
            </w:r>
          </w:p>
        </w:tc>
        <w:tc>
          <w:tcPr>
            <w:tcW w:w="3812" w:type="pct"/>
            <w:tcBorders>
              <w:top w:val="single" w:sz="4" w:space="0" w:color="auto"/>
              <w:left w:val="single" w:sz="4" w:space="0" w:color="auto"/>
              <w:bottom w:val="single" w:sz="4" w:space="0" w:color="auto"/>
              <w:right w:val="single" w:sz="4" w:space="0" w:color="auto"/>
            </w:tcBorders>
            <w:vAlign w:val="center"/>
          </w:tcPr>
          <w:p w:rsidR="00DC02DB" w:rsidRDefault="00DC02DB">
            <w:pPr>
              <w:pStyle w:val="11"/>
              <w:spacing w:line="360" w:lineRule="auto"/>
              <w:rPr>
                <w:rFonts w:cs="Arial"/>
                <w:bCs/>
                <w:sz w:val="24"/>
              </w:rPr>
            </w:pPr>
          </w:p>
          <w:p w:rsidR="00DC02DB" w:rsidRDefault="00DC02DB">
            <w:pPr>
              <w:pStyle w:val="11"/>
              <w:spacing w:line="360" w:lineRule="auto"/>
              <w:rPr>
                <w:rFonts w:cs="Arial"/>
                <w:bCs/>
                <w:sz w:val="24"/>
              </w:rPr>
            </w:pPr>
          </w:p>
        </w:tc>
      </w:tr>
    </w:tbl>
    <w:p w:rsidR="00DC02DB" w:rsidRDefault="00DC02DB">
      <w:pPr>
        <w:spacing w:line="620" w:lineRule="exact"/>
        <w:rPr>
          <w:sz w:val="24"/>
        </w:rPr>
      </w:pPr>
    </w:p>
    <w:p w:rsidR="00DC02DB" w:rsidRDefault="008178A3" w:rsidP="00644253">
      <w:pPr>
        <w:spacing w:line="360" w:lineRule="auto"/>
        <w:ind w:firstLineChars="1700" w:firstLine="3794"/>
        <w:rPr>
          <w:sz w:val="24"/>
        </w:rPr>
      </w:pPr>
      <w:r>
        <w:rPr>
          <w:rFonts w:hint="eastAsia"/>
          <w:sz w:val="24"/>
        </w:rPr>
        <w:t>制造商（加盖制造商公章）：</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DC02DB">
      <w:pPr>
        <w:snapToGrid w:val="0"/>
        <w:spacing w:line="360" w:lineRule="auto"/>
        <w:rPr>
          <w:sz w:val="24"/>
          <w:szCs w:val="21"/>
        </w:rPr>
      </w:pPr>
    </w:p>
    <w:p w:rsidR="00DC02DB" w:rsidRDefault="008178A3">
      <w:pPr>
        <w:snapToGrid w:val="0"/>
        <w:spacing w:line="360" w:lineRule="auto"/>
        <w:rPr>
          <w:sz w:val="24"/>
          <w:szCs w:val="21"/>
        </w:rPr>
      </w:pPr>
      <w:r>
        <w:rPr>
          <w:rFonts w:hint="eastAsia"/>
          <w:sz w:val="24"/>
          <w:szCs w:val="21"/>
        </w:rPr>
        <w:t>注：制造商售后服务承诺须加盖制造商公章原件扫描后放入电子投标文件，否则不予认定。</w:t>
      </w:r>
    </w:p>
    <w:p w:rsidR="00DC02DB" w:rsidRDefault="00DC02DB"/>
    <w:p w:rsidR="00DC02DB" w:rsidRDefault="008178A3">
      <w:pPr>
        <w:widowControl/>
        <w:jc w:val="left"/>
        <w:rPr>
          <w:b/>
          <w:bCs/>
          <w:sz w:val="24"/>
        </w:rPr>
      </w:pPr>
      <w:r>
        <w:rPr>
          <w:b/>
          <w:bCs/>
          <w:sz w:val="24"/>
        </w:rPr>
        <w:br w:type="page"/>
      </w:r>
    </w:p>
    <w:p w:rsidR="00DC02DB" w:rsidRDefault="008178A3">
      <w:pPr>
        <w:tabs>
          <w:tab w:val="left" w:pos="360"/>
        </w:tabs>
        <w:spacing w:line="360" w:lineRule="auto"/>
        <w:rPr>
          <w:b/>
          <w:bCs/>
          <w:sz w:val="24"/>
        </w:rPr>
      </w:pPr>
      <w:r>
        <w:rPr>
          <w:rFonts w:hint="eastAsia"/>
          <w:b/>
          <w:sz w:val="24"/>
        </w:rPr>
        <w:lastRenderedPageBreak/>
        <w:t>附件</w:t>
      </w:r>
      <w:r>
        <w:rPr>
          <w:rFonts w:hint="eastAsia"/>
          <w:b/>
          <w:sz w:val="24"/>
        </w:rPr>
        <w:t>9</w:t>
      </w:r>
    </w:p>
    <w:p w:rsidR="00DC02DB" w:rsidRDefault="008178A3">
      <w:pPr>
        <w:autoSpaceDN w:val="0"/>
        <w:spacing w:line="360" w:lineRule="auto"/>
        <w:jc w:val="center"/>
        <w:rPr>
          <w:b/>
          <w:bCs/>
          <w:sz w:val="24"/>
        </w:rPr>
      </w:pPr>
      <w:r>
        <w:rPr>
          <w:rFonts w:hint="eastAsia"/>
          <w:b/>
          <w:bCs/>
          <w:sz w:val="24"/>
        </w:rPr>
        <w:t>投标人售后服务承诺</w:t>
      </w:r>
    </w:p>
    <w:p w:rsidR="00DC02DB" w:rsidRDefault="00DC02DB" w:rsidP="00644253">
      <w:pPr>
        <w:autoSpaceDE w:val="0"/>
        <w:autoSpaceDN w:val="0"/>
        <w:adjustRightInd w:val="0"/>
        <w:spacing w:line="360" w:lineRule="auto"/>
        <w:ind w:firstLineChars="200" w:firstLine="446"/>
        <w:rPr>
          <w:sz w:val="24"/>
        </w:rPr>
      </w:pPr>
    </w:p>
    <w:tbl>
      <w:tblPr>
        <w:tblW w:w="526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43"/>
        <w:gridCol w:w="1289"/>
        <w:gridCol w:w="6843"/>
      </w:tblGrid>
      <w:tr w:rsidR="00DC02DB">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sz w:val="24"/>
              </w:rPr>
            </w:pPr>
            <w:r>
              <w:rPr>
                <w:rFonts w:cs="Arial" w:hint="eastAsia"/>
                <w:sz w:val="24"/>
              </w:rPr>
              <w:t>序号</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sz w:val="24"/>
              </w:rPr>
            </w:pPr>
            <w:r>
              <w:rPr>
                <w:rFonts w:cs="Arial" w:hint="eastAsia"/>
                <w:sz w:val="24"/>
              </w:rPr>
              <w:t>项目</w:t>
            </w:r>
          </w:p>
        </w:tc>
        <w:tc>
          <w:tcPr>
            <w:tcW w:w="3812"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sz w:val="24"/>
              </w:rPr>
            </w:pPr>
            <w:r>
              <w:rPr>
                <w:rFonts w:cs="Arial" w:hint="eastAsia"/>
                <w:sz w:val="24"/>
              </w:rPr>
              <w:t>承诺内容</w:t>
            </w:r>
          </w:p>
        </w:tc>
      </w:tr>
      <w:tr w:rsidR="00DC02DB">
        <w:trPr>
          <w:cantSplit/>
          <w:trHeight w:val="2818"/>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1</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保修期内</w:t>
            </w:r>
          </w:p>
        </w:tc>
        <w:tc>
          <w:tcPr>
            <w:tcW w:w="3812" w:type="pct"/>
            <w:tcBorders>
              <w:top w:val="single" w:sz="4" w:space="0" w:color="auto"/>
              <w:left w:val="single" w:sz="4" w:space="0" w:color="auto"/>
              <w:right w:val="single" w:sz="4" w:space="0" w:color="auto"/>
            </w:tcBorders>
            <w:vAlign w:val="center"/>
          </w:tcPr>
          <w:p w:rsidR="00DC02DB" w:rsidRDefault="00DC02DB">
            <w:pPr>
              <w:pStyle w:val="11"/>
              <w:spacing w:line="360" w:lineRule="auto"/>
              <w:rPr>
                <w:rFonts w:cs="Arial"/>
                <w:bCs/>
                <w:sz w:val="24"/>
              </w:rPr>
            </w:pPr>
          </w:p>
        </w:tc>
      </w:tr>
      <w:tr w:rsidR="00DC02DB">
        <w:trPr>
          <w:cantSplit/>
          <w:trHeight w:val="2818"/>
          <w:jc w:val="center"/>
        </w:trPr>
        <w:tc>
          <w:tcPr>
            <w:tcW w:w="470" w:type="pct"/>
            <w:tcBorders>
              <w:top w:val="single" w:sz="4" w:space="0" w:color="auto"/>
              <w:left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2</w:t>
            </w:r>
          </w:p>
        </w:tc>
        <w:tc>
          <w:tcPr>
            <w:tcW w:w="718" w:type="pct"/>
            <w:tcBorders>
              <w:top w:val="single" w:sz="4" w:space="0" w:color="auto"/>
              <w:left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保修期后</w:t>
            </w:r>
          </w:p>
        </w:tc>
        <w:tc>
          <w:tcPr>
            <w:tcW w:w="3812" w:type="pct"/>
            <w:tcBorders>
              <w:top w:val="single" w:sz="4" w:space="0" w:color="auto"/>
              <w:left w:val="single" w:sz="4" w:space="0" w:color="auto"/>
              <w:right w:val="single" w:sz="4" w:space="0" w:color="auto"/>
            </w:tcBorders>
            <w:vAlign w:val="center"/>
          </w:tcPr>
          <w:p w:rsidR="00DC02DB" w:rsidRDefault="00DC02DB">
            <w:pPr>
              <w:pStyle w:val="11"/>
              <w:spacing w:line="360" w:lineRule="auto"/>
              <w:rPr>
                <w:rFonts w:cs="Arial"/>
                <w:bCs/>
                <w:sz w:val="24"/>
              </w:rPr>
            </w:pPr>
          </w:p>
        </w:tc>
      </w:tr>
      <w:tr w:rsidR="00DC02DB">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3</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培训方案</w:t>
            </w:r>
          </w:p>
        </w:tc>
        <w:tc>
          <w:tcPr>
            <w:tcW w:w="3812" w:type="pct"/>
            <w:tcBorders>
              <w:top w:val="single" w:sz="4" w:space="0" w:color="auto"/>
              <w:left w:val="single" w:sz="4" w:space="0" w:color="auto"/>
              <w:bottom w:val="single" w:sz="4" w:space="0" w:color="auto"/>
              <w:right w:val="single" w:sz="4" w:space="0" w:color="auto"/>
            </w:tcBorders>
            <w:vAlign w:val="center"/>
          </w:tcPr>
          <w:p w:rsidR="00DC02DB" w:rsidRDefault="00DC02DB">
            <w:pPr>
              <w:pStyle w:val="11"/>
              <w:spacing w:line="360" w:lineRule="auto"/>
              <w:rPr>
                <w:rFonts w:cs="Arial"/>
                <w:bCs/>
                <w:sz w:val="24"/>
              </w:rPr>
            </w:pPr>
          </w:p>
          <w:p w:rsidR="00DC02DB" w:rsidRDefault="00DC02DB">
            <w:pPr>
              <w:pStyle w:val="11"/>
              <w:spacing w:line="360" w:lineRule="auto"/>
              <w:rPr>
                <w:rFonts w:cs="Arial"/>
                <w:bCs/>
                <w:sz w:val="24"/>
              </w:rPr>
            </w:pPr>
          </w:p>
        </w:tc>
      </w:tr>
      <w:tr w:rsidR="00DC02DB">
        <w:trPr>
          <w:cantSplit/>
          <w:jc w:val="center"/>
        </w:trPr>
        <w:tc>
          <w:tcPr>
            <w:tcW w:w="470"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4</w:t>
            </w:r>
          </w:p>
        </w:tc>
        <w:tc>
          <w:tcPr>
            <w:tcW w:w="718" w:type="pct"/>
            <w:tcBorders>
              <w:top w:val="single" w:sz="4" w:space="0" w:color="auto"/>
              <w:left w:val="single" w:sz="4" w:space="0" w:color="auto"/>
              <w:bottom w:val="single" w:sz="4" w:space="0" w:color="auto"/>
              <w:right w:val="single" w:sz="4" w:space="0" w:color="auto"/>
            </w:tcBorders>
            <w:vAlign w:val="center"/>
          </w:tcPr>
          <w:p w:rsidR="00DC02DB" w:rsidRDefault="008178A3">
            <w:pPr>
              <w:pStyle w:val="11"/>
              <w:spacing w:line="360" w:lineRule="auto"/>
              <w:jc w:val="center"/>
              <w:rPr>
                <w:rFonts w:cs="Arial"/>
                <w:bCs/>
                <w:sz w:val="24"/>
              </w:rPr>
            </w:pPr>
            <w:r>
              <w:rPr>
                <w:rFonts w:cs="Arial" w:hint="eastAsia"/>
                <w:bCs/>
                <w:sz w:val="24"/>
              </w:rPr>
              <w:t>其他内容</w:t>
            </w:r>
          </w:p>
        </w:tc>
        <w:tc>
          <w:tcPr>
            <w:tcW w:w="3812" w:type="pct"/>
            <w:tcBorders>
              <w:top w:val="single" w:sz="4" w:space="0" w:color="auto"/>
              <w:left w:val="single" w:sz="4" w:space="0" w:color="auto"/>
              <w:bottom w:val="single" w:sz="4" w:space="0" w:color="auto"/>
              <w:right w:val="single" w:sz="4" w:space="0" w:color="auto"/>
            </w:tcBorders>
            <w:vAlign w:val="center"/>
          </w:tcPr>
          <w:p w:rsidR="00DC02DB" w:rsidRDefault="00DC02DB">
            <w:pPr>
              <w:pStyle w:val="11"/>
              <w:spacing w:line="360" w:lineRule="auto"/>
              <w:rPr>
                <w:rFonts w:cs="Arial"/>
                <w:bCs/>
                <w:sz w:val="24"/>
              </w:rPr>
            </w:pPr>
          </w:p>
          <w:p w:rsidR="00DC02DB" w:rsidRDefault="00DC02DB">
            <w:pPr>
              <w:pStyle w:val="11"/>
              <w:spacing w:line="360" w:lineRule="auto"/>
              <w:rPr>
                <w:rFonts w:cs="Arial"/>
                <w:bCs/>
                <w:sz w:val="24"/>
              </w:rPr>
            </w:pPr>
          </w:p>
        </w:tc>
      </w:tr>
    </w:tbl>
    <w:p w:rsidR="00DC02DB" w:rsidRDefault="00DC02DB">
      <w:pPr>
        <w:spacing w:line="620" w:lineRule="exact"/>
        <w:rPr>
          <w:sz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DC02DB">
      <w:pPr>
        <w:spacing w:line="620" w:lineRule="exact"/>
        <w:rPr>
          <w:sz w:val="24"/>
        </w:rPr>
      </w:pPr>
    </w:p>
    <w:p w:rsidR="00DC02DB" w:rsidRDefault="008178A3">
      <w:pPr>
        <w:widowControl/>
        <w:jc w:val="left"/>
        <w:rPr>
          <w:sz w:val="24"/>
        </w:rPr>
      </w:pPr>
      <w:r>
        <w:rPr>
          <w:sz w:val="24"/>
        </w:rPr>
        <w:br w:type="page"/>
      </w:r>
    </w:p>
    <w:p w:rsidR="00DC02DB" w:rsidRDefault="008178A3">
      <w:pPr>
        <w:tabs>
          <w:tab w:val="left" w:pos="360"/>
        </w:tabs>
        <w:spacing w:afterLines="100" w:after="285" w:line="360" w:lineRule="auto"/>
        <w:rPr>
          <w:b/>
          <w:sz w:val="24"/>
        </w:rPr>
      </w:pPr>
      <w:r>
        <w:rPr>
          <w:rFonts w:hint="eastAsia"/>
          <w:b/>
          <w:sz w:val="24"/>
        </w:rPr>
        <w:lastRenderedPageBreak/>
        <w:t>附件</w:t>
      </w:r>
      <w:r>
        <w:rPr>
          <w:rFonts w:hint="eastAsia"/>
          <w:b/>
          <w:sz w:val="24"/>
        </w:rPr>
        <w:t>10</w:t>
      </w:r>
    </w:p>
    <w:p w:rsidR="00DC02DB" w:rsidRDefault="008178A3">
      <w:pPr>
        <w:autoSpaceDN w:val="0"/>
        <w:spacing w:line="360" w:lineRule="auto"/>
        <w:jc w:val="center"/>
        <w:rPr>
          <w:b/>
          <w:bCs/>
          <w:sz w:val="24"/>
        </w:rPr>
      </w:pPr>
      <w:r>
        <w:rPr>
          <w:rFonts w:hint="eastAsia"/>
          <w:b/>
          <w:bCs/>
          <w:sz w:val="24"/>
        </w:rPr>
        <w:t>政府采购政策情况表</w:t>
      </w:r>
    </w:p>
    <w:p w:rsidR="00DC02DB" w:rsidRDefault="00DC02DB">
      <w:pPr>
        <w:spacing w:line="460" w:lineRule="exact"/>
        <w:jc w:val="center"/>
        <w:rPr>
          <w:sz w:val="24"/>
        </w:rPr>
      </w:pPr>
    </w:p>
    <w:p w:rsidR="00DC02DB" w:rsidRDefault="008178A3">
      <w:pPr>
        <w:spacing w:line="460" w:lineRule="exact"/>
        <w:rPr>
          <w:sz w:val="24"/>
        </w:rPr>
      </w:pPr>
      <w:r>
        <w:rPr>
          <w:sz w:val="24"/>
        </w:rPr>
        <w:t>项目名称：</w:t>
      </w:r>
      <w:r>
        <w:rPr>
          <w:sz w:val="24"/>
          <w:u w:val="single"/>
        </w:rPr>
        <w:t xml:space="preserve">                    </w:t>
      </w:r>
    </w:p>
    <w:p w:rsidR="00DC02DB" w:rsidRDefault="008178A3">
      <w:pPr>
        <w:spacing w:line="460" w:lineRule="exact"/>
        <w:rPr>
          <w:sz w:val="24"/>
        </w:rPr>
      </w:pPr>
      <w:r>
        <w:rPr>
          <w:sz w:val="24"/>
        </w:rPr>
        <w:t>项目编号：</w:t>
      </w:r>
      <w:r>
        <w:rPr>
          <w:sz w:val="24"/>
          <w:u w:val="single"/>
        </w:rPr>
        <w:t xml:space="preserve">                    </w:t>
      </w:r>
    </w:p>
    <w:p w:rsidR="00DC02DB" w:rsidRDefault="008178A3">
      <w:pPr>
        <w:spacing w:line="460" w:lineRule="exact"/>
        <w:rPr>
          <w:sz w:val="24"/>
          <w:u w:val="single"/>
        </w:rPr>
      </w:pPr>
      <w:r>
        <w:rPr>
          <w:sz w:val="24"/>
        </w:rPr>
        <w:t>包号：</w:t>
      </w:r>
      <w:r>
        <w:rPr>
          <w:sz w:val="24"/>
          <w:u w:val="single"/>
        </w:rPr>
        <w:t xml:space="preserve">                        </w:t>
      </w:r>
    </w:p>
    <w:p w:rsidR="00DC02DB" w:rsidRDefault="008178A3">
      <w:pPr>
        <w:spacing w:line="460" w:lineRule="exact"/>
        <w:rPr>
          <w:sz w:val="24"/>
          <w:szCs w:val="24"/>
        </w:rPr>
      </w:pPr>
      <w:r>
        <w:rPr>
          <w:sz w:val="24"/>
          <w:szCs w:val="24"/>
        </w:rPr>
        <w:t>填报要求：</w:t>
      </w:r>
    </w:p>
    <w:p w:rsidR="00DC02DB" w:rsidRDefault="008178A3">
      <w:pPr>
        <w:spacing w:line="460" w:lineRule="exact"/>
        <w:rPr>
          <w:sz w:val="24"/>
          <w:szCs w:val="24"/>
        </w:rPr>
      </w:pPr>
      <w:r>
        <w:rPr>
          <w:sz w:val="24"/>
          <w:szCs w:val="24"/>
        </w:rPr>
        <w:t>1.</w:t>
      </w:r>
      <w:r>
        <w:rPr>
          <w:sz w:val="24"/>
          <w:szCs w:val="24"/>
        </w:rPr>
        <w:t>本表的产品名称、品牌型号、金额应与《开标分项一览表》一致。</w:t>
      </w:r>
    </w:p>
    <w:p w:rsidR="00DC02DB" w:rsidRDefault="008178A3">
      <w:pPr>
        <w:spacing w:line="460" w:lineRule="exact"/>
        <w:rPr>
          <w:sz w:val="24"/>
          <w:szCs w:val="24"/>
        </w:rPr>
      </w:pPr>
      <w:r>
        <w:rPr>
          <w:sz w:val="24"/>
          <w:szCs w:val="24"/>
        </w:rPr>
        <w:t>2.“</w:t>
      </w:r>
      <w:r>
        <w:rPr>
          <w:sz w:val="24"/>
          <w:szCs w:val="24"/>
        </w:rPr>
        <w:t>制造商企业类型</w:t>
      </w:r>
      <w:r>
        <w:rPr>
          <w:sz w:val="24"/>
          <w:szCs w:val="24"/>
        </w:rPr>
        <w:t>”</w:t>
      </w:r>
      <w:r>
        <w:rPr>
          <w:sz w:val="24"/>
          <w:szCs w:val="24"/>
        </w:rPr>
        <w:t>栏填写内容为</w:t>
      </w:r>
      <w:r>
        <w:rPr>
          <w:sz w:val="24"/>
          <w:szCs w:val="24"/>
        </w:rPr>
        <w:t>“</w:t>
      </w:r>
      <w:r>
        <w:rPr>
          <w:sz w:val="24"/>
          <w:szCs w:val="24"/>
        </w:rPr>
        <w:t>微型</w:t>
      </w:r>
      <w:r>
        <w:rPr>
          <w:sz w:val="24"/>
          <w:szCs w:val="24"/>
        </w:rPr>
        <w:t>”</w:t>
      </w:r>
      <w:r>
        <w:rPr>
          <w:sz w:val="24"/>
          <w:szCs w:val="24"/>
        </w:rPr>
        <w:t>、</w:t>
      </w:r>
      <w:r>
        <w:rPr>
          <w:sz w:val="24"/>
          <w:szCs w:val="24"/>
        </w:rPr>
        <w:t>“</w:t>
      </w:r>
      <w:r>
        <w:rPr>
          <w:sz w:val="24"/>
          <w:szCs w:val="24"/>
        </w:rPr>
        <w:t>小型</w:t>
      </w:r>
      <w:r>
        <w:rPr>
          <w:sz w:val="24"/>
          <w:szCs w:val="24"/>
        </w:rPr>
        <w:t>”</w:t>
      </w:r>
      <w:r>
        <w:rPr>
          <w:sz w:val="24"/>
          <w:szCs w:val="24"/>
        </w:rPr>
        <w:t>、</w:t>
      </w:r>
      <w:r>
        <w:rPr>
          <w:sz w:val="24"/>
          <w:szCs w:val="24"/>
        </w:rPr>
        <w:t>“</w:t>
      </w:r>
      <w:r>
        <w:rPr>
          <w:sz w:val="24"/>
          <w:szCs w:val="24"/>
        </w:rPr>
        <w:t>监狱企业</w:t>
      </w:r>
      <w:r>
        <w:rPr>
          <w:sz w:val="24"/>
          <w:szCs w:val="24"/>
        </w:rPr>
        <w:t>”</w:t>
      </w:r>
      <w:r>
        <w:rPr>
          <w:sz w:val="24"/>
          <w:szCs w:val="24"/>
        </w:rPr>
        <w:t>或</w:t>
      </w:r>
      <w:r>
        <w:rPr>
          <w:sz w:val="24"/>
          <w:szCs w:val="24"/>
        </w:rPr>
        <w:t>“</w:t>
      </w:r>
      <w:r>
        <w:rPr>
          <w:sz w:val="24"/>
          <w:szCs w:val="24"/>
        </w:rPr>
        <w:t>残疾人福利性单位</w:t>
      </w:r>
      <w:r>
        <w:rPr>
          <w:sz w:val="24"/>
          <w:szCs w:val="24"/>
        </w:rPr>
        <w:t>”</w:t>
      </w:r>
      <w:r>
        <w:rPr>
          <w:sz w:val="24"/>
          <w:szCs w:val="24"/>
        </w:rPr>
        <w:t>。</w:t>
      </w:r>
    </w:p>
    <w:p w:rsidR="00DC02DB" w:rsidRDefault="008178A3">
      <w:pPr>
        <w:spacing w:line="460" w:lineRule="exact"/>
        <w:rPr>
          <w:sz w:val="24"/>
          <w:szCs w:val="24"/>
        </w:rPr>
      </w:pPr>
      <w:r>
        <w:rPr>
          <w:sz w:val="24"/>
          <w:szCs w:val="24"/>
        </w:rPr>
        <w:t xml:space="preserve">3. </w:t>
      </w:r>
      <w:r>
        <w:rPr>
          <w:sz w:val="24"/>
          <w:szCs w:val="24"/>
        </w:rPr>
        <w:t>环境标志产品是指财政部、生态环境部发布现行的《环境标志产品政府采购品目清单》中的产品；节能产品是指财政部和国家发展改革委员会公布现行的《节能产品政府采购品目清单》中的产品。提供相关产品认证证书。</w:t>
      </w:r>
    </w:p>
    <w:p w:rsidR="00DC02DB" w:rsidRDefault="008178A3">
      <w:pPr>
        <w:spacing w:line="460" w:lineRule="exact"/>
        <w:rPr>
          <w:sz w:val="24"/>
          <w:szCs w:val="24"/>
        </w:rPr>
      </w:pPr>
      <w:r>
        <w:rPr>
          <w:sz w:val="24"/>
          <w:szCs w:val="24"/>
        </w:rPr>
        <w:t xml:space="preserve">4. </w:t>
      </w:r>
      <w:r>
        <w:rPr>
          <w:sz w:val="24"/>
          <w:szCs w:val="24"/>
        </w:rPr>
        <w:t>请投标人正确填写本表，所填内容将作为评审的依据。其内容或数据应与对应的证明资料相符，如果填写不完整或有误，不再享受上述政策优惠。</w:t>
      </w:r>
    </w:p>
    <w:p w:rsidR="00DC02DB" w:rsidRDefault="008178A3" w:rsidP="00644253">
      <w:pPr>
        <w:spacing w:line="460" w:lineRule="exact"/>
        <w:ind w:firstLineChars="3000" w:firstLine="6695"/>
        <w:rPr>
          <w:sz w:val="24"/>
          <w:szCs w:val="24"/>
        </w:rPr>
      </w:pPr>
      <w:r>
        <w:rPr>
          <w:sz w:val="24"/>
          <w:szCs w:val="24"/>
        </w:rPr>
        <w:t>单位：元</w:t>
      </w:r>
    </w:p>
    <w:tbl>
      <w:tblPr>
        <w:tblW w:w="493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7"/>
        <w:gridCol w:w="1492"/>
        <w:gridCol w:w="1565"/>
        <w:gridCol w:w="1352"/>
        <w:gridCol w:w="1622"/>
        <w:gridCol w:w="1453"/>
      </w:tblGrid>
      <w:tr w:rsidR="00DC02DB">
        <w:trPr>
          <w:trHeight w:val="490"/>
          <w:jc w:val="center"/>
        </w:trPr>
        <w:tc>
          <w:tcPr>
            <w:tcW w:w="556" w:type="pct"/>
            <w:vMerge w:val="restar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环境标志产品</w:t>
            </w:r>
          </w:p>
        </w:tc>
        <w:tc>
          <w:tcPr>
            <w:tcW w:w="886"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产品名称</w:t>
            </w:r>
          </w:p>
        </w:tc>
        <w:tc>
          <w:tcPr>
            <w:tcW w:w="929"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品牌型号</w:t>
            </w:r>
          </w:p>
        </w:tc>
        <w:tc>
          <w:tcPr>
            <w:tcW w:w="80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制造商</w:t>
            </w:r>
          </w:p>
        </w:tc>
        <w:tc>
          <w:tcPr>
            <w:tcW w:w="96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环境标志认证证书编号</w:t>
            </w:r>
          </w:p>
        </w:tc>
        <w:tc>
          <w:tcPr>
            <w:tcW w:w="86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金额</w:t>
            </w:r>
          </w:p>
        </w:tc>
      </w:tr>
      <w:tr w:rsidR="00DC02DB">
        <w:trPr>
          <w:trHeight w:val="567"/>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567"/>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567"/>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环境标志产品金额合计</w:t>
            </w:r>
          </w:p>
        </w:tc>
        <w:tc>
          <w:tcPr>
            <w:tcW w:w="863" w:type="pct"/>
            <w:shd w:val="clear" w:color="auto" w:fill="auto"/>
            <w:vAlign w:val="center"/>
          </w:tcPr>
          <w:p w:rsidR="00DC02DB" w:rsidRDefault="008178A3">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元</w:t>
            </w:r>
          </w:p>
        </w:tc>
      </w:tr>
      <w:tr w:rsidR="00DC02DB">
        <w:trPr>
          <w:trHeight w:val="567"/>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比重（环境标志产品金额</w:t>
            </w:r>
            <w:r>
              <w:rPr>
                <w:szCs w:val="21"/>
                <w:lang w:val="en-GB"/>
              </w:rPr>
              <w:t>/</w:t>
            </w:r>
            <w:r>
              <w:rPr>
                <w:szCs w:val="21"/>
                <w:lang w:val="en-GB"/>
              </w:rPr>
              <w:t>所投包投标总价）</w:t>
            </w:r>
            <w:r>
              <w:rPr>
                <w:szCs w:val="21"/>
                <w:lang w:val="en-GB"/>
              </w:rPr>
              <w:t>*100%</w:t>
            </w:r>
          </w:p>
        </w:tc>
        <w:tc>
          <w:tcPr>
            <w:tcW w:w="863" w:type="pct"/>
            <w:shd w:val="clear" w:color="auto" w:fill="auto"/>
            <w:vAlign w:val="center"/>
          </w:tcPr>
          <w:p w:rsidR="00DC02DB" w:rsidRDefault="008178A3">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w:t>
            </w:r>
          </w:p>
        </w:tc>
      </w:tr>
      <w:tr w:rsidR="00DC02DB">
        <w:trPr>
          <w:trHeight w:val="567"/>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4444" w:type="pct"/>
            <w:gridSpan w:val="5"/>
            <w:shd w:val="clear" w:color="auto" w:fill="auto"/>
            <w:vAlign w:val="center"/>
          </w:tcPr>
          <w:p w:rsidR="00DC02DB" w:rsidRDefault="008178A3">
            <w:pPr>
              <w:pStyle w:val="13"/>
              <w:tabs>
                <w:tab w:val="left" w:pos="1260"/>
              </w:tabs>
              <w:adjustRightInd w:val="0"/>
              <w:snapToGrid w:val="0"/>
              <w:jc w:val="center"/>
              <w:rPr>
                <w:b/>
                <w:szCs w:val="21"/>
                <w:lang w:val="en-GB"/>
              </w:rPr>
            </w:pPr>
            <w:r>
              <w:rPr>
                <w:szCs w:val="21"/>
                <w:lang w:val="en-GB"/>
              </w:rPr>
              <w:t>环境标志产品</w:t>
            </w:r>
            <w:r>
              <w:rPr>
                <w:szCs w:val="21"/>
              </w:rPr>
              <w:t>证明材料见投标文件第</w:t>
            </w:r>
            <w:r>
              <w:rPr>
                <w:szCs w:val="21"/>
                <w:u w:val="single"/>
              </w:rPr>
              <w:t xml:space="preserve">   </w:t>
            </w:r>
            <w:r>
              <w:rPr>
                <w:szCs w:val="21"/>
              </w:rPr>
              <w:t>至</w:t>
            </w:r>
            <w:r>
              <w:rPr>
                <w:szCs w:val="21"/>
                <w:u w:val="single"/>
              </w:rPr>
              <w:t xml:space="preserve">   </w:t>
            </w:r>
            <w:r>
              <w:rPr>
                <w:szCs w:val="21"/>
              </w:rPr>
              <w:t>页。</w:t>
            </w:r>
          </w:p>
        </w:tc>
      </w:tr>
      <w:tr w:rsidR="00DC02DB">
        <w:trPr>
          <w:trHeight w:val="729"/>
          <w:jc w:val="center"/>
        </w:trPr>
        <w:tc>
          <w:tcPr>
            <w:tcW w:w="556" w:type="pct"/>
            <w:vMerge w:val="restar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节能产品（非强制节能产品）</w:t>
            </w:r>
          </w:p>
        </w:tc>
        <w:tc>
          <w:tcPr>
            <w:tcW w:w="886"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产品名称</w:t>
            </w:r>
          </w:p>
        </w:tc>
        <w:tc>
          <w:tcPr>
            <w:tcW w:w="929"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品牌型号</w:t>
            </w:r>
          </w:p>
        </w:tc>
        <w:tc>
          <w:tcPr>
            <w:tcW w:w="80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制造商</w:t>
            </w:r>
          </w:p>
        </w:tc>
        <w:tc>
          <w:tcPr>
            <w:tcW w:w="96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节能认证证书编号</w:t>
            </w:r>
          </w:p>
        </w:tc>
        <w:tc>
          <w:tcPr>
            <w:tcW w:w="86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金额</w:t>
            </w:r>
          </w:p>
        </w:tc>
      </w:tr>
      <w:tr w:rsidR="00DC02DB">
        <w:trPr>
          <w:trHeight w:val="186"/>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224"/>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298"/>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节能产品（不包括强制节能产品）金额合计</w:t>
            </w:r>
          </w:p>
        </w:tc>
        <w:tc>
          <w:tcPr>
            <w:tcW w:w="863" w:type="pct"/>
            <w:shd w:val="clear" w:color="auto" w:fill="auto"/>
            <w:vAlign w:val="center"/>
          </w:tcPr>
          <w:p w:rsidR="00DC02DB" w:rsidRDefault="008178A3">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元</w:t>
            </w:r>
          </w:p>
        </w:tc>
      </w:tr>
      <w:tr w:rsidR="00DC02DB">
        <w:trPr>
          <w:trHeight w:val="240"/>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比重（节能产品金额</w:t>
            </w:r>
            <w:r>
              <w:rPr>
                <w:szCs w:val="21"/>
                <w:lang w:val="en-GB"/>
              </w:rPr>
              <w:t>/</w:t>
            </w:r>
            <w:r>
              <w:rPr>
                <w:szCs w:val="21"/>
                <w:lang w:val="en-GB"/>
              </w:rPr>
              <w:t>投标所投包总价）</w:t>
            </w:r>
            <w:r>
              <w:rPr>
                <w:szCs w:val="21"/>
                <w:lang w:val="en-GB"/>
              </w:rPr>
              <w:t>*100%</w:t>
            </w:r>
          </w:p>
        </w:tc>
        <w:tc>
          <w:tcPr>
            <w:tcW w:w="863" w:type="pct"/>
            <w:shd w:val="clear" w:color="auto" w:fill="auto"/>
            <w:vAlign w:val="center"/>
          </w:tcPr>
          <w:p w:rsidR="00DC02DB" w:rsidRDefault="008178A3">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w:t>
            </w:r>
          </w:p>
        </w:tc>
      </w:tr>
      <w:tr w:rsidR="00DC02DB">
        <w:trPr>
          <w:trHeight w:val="311"/>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4444" w:type="pct"/>
            <w:gridSpan w:val="5"/>
            <w:shd w:val="clear" w:color="auto" w:fill="auto"/>
            <w:vAlign w:val="center"/>
          </w:tcPr>
          <w:p w:rsidR="00DC02DB" w:rsidRDefault="008178A3">
            <w:pPr>
              <w:pStyle w:val="13"/>
              <w:tabs>
                <w:tab w:val="left" w:pos="1260"/>
              </w:tabs>
              <w:adjustRightInd w:val="0"/>
              <w:snapToGrid w:val="0"/>
              <w:jc w:val="center"/>
              <w:rPr>
                <w:b/>
                <w:szCs w:val="21"/>
                <w:lang w:val="en-GB"/>
              </w:rPr>
            </w:pPr>
            <w:r>
              <w:rPr>
                <w:szCs w:val="21"/>
                <w:lang w:val="en-GB"/>
              </w:rPr>
              <w:t>节能产品</w:t>
            </w:r>
            <w:r>
              <w:rPr>
                <w:szCs w:val="21"/>
              </w:rPr>
              <w:t>证明材料见投标文件第</w:t>
            </w:r>
            <w:r>
              <w:rPr>
                <w:szCs w:val="21"/>
                <w:u w:val="single"/>
              </w:rPr>
              <w:t xml:space="preserve">   </w:t>
            </w:r>
            <w:r>
              <w:rPr>
                <w:szCs w:val="21"/>
              </w:rPr>
              <w:t>至</w:t>
            </w:r>
            <w:r>
              <w:rPr>
                <w:szCs w:val="21"/>
                <w:u w:val="single"/>
              </w:rPr>
              <w:t xml:space="preserve">   </w:t>
            </w:r>
            <w:r>
              <w:rPr>
                <w:szCs w:val="21"/>
              </w:rPr>
              <w:t>页。</w:t>
            </w:r>
          </w:p>
        </w:tc>
      </w:tr>
      <w:tr w:rsidR="00DC02DB">
        <w:trPr>
          <w:trHeight w:val="729"/>
          <w:jc w:val="center"/>
        </w:trPr>
        <w:tc>
          <w:tcPr>
            <w:tcW w:w="556" w:type="pct"/>
            <w:vMerge w:val="restar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中小企业、监狱</w:t>
            </w:r>
            <w:r>
              <w:rPr>
                <w:szCs w:val="21"/>
                <w:lang w:val="en-GB"/>
              </w:rPr>
              <w:lastRenderedPageBreak/>
              <w:t>企业、残疾人福利性单位扶持政策</w:t>
            </w:r>
          </w:p>
        </w:tc>
        <w:tc>
          <w:tcPr>
            <w:tcW w:w="4444" w:type="pct"/>
            <w:gridSpan w:val="5"/>
            <w:shd w:val="clear" w:color="auto" w:fill="auto"/>
            <w:vAlign w:val="center"/>
          </w:tcPr>
          <w:p w:rsidR="00DC02DB" w:rsidRDefault="008178A3">
            <w:pPr>
              <w:pStyle w:val="13"/>
              <w:tabs>
                <w:tab w:val="left" w:pos="1260"/>
              </w:tabs>
              <w:adjustRightInd w:val="0"/>
              <w:snapToGrid w:val="0"/>
              <w:rPr>
                <w:b/>
                <w:szCs w:val="21"/>
              </w:rPr>
            </w:pPr>
            <w:r>
              <w:rPr>
                <w:b/>
                <w:szCs w:val="21"/>
              </w:rPr>
              <w:lastRenderedPageBreak/>
              <w:t>所投货物中有大中型企业制造的，无需填写以下内容；所投货物</w:t>
            </w:r>
            <w:r>
              <w:rPr>
                <w:rFonts w:hint="eastAsia"/>
                <w:b/>
                <w:szCs w:val="21"/>
              </w:rPr>
              <w:t>全部为小型、微</w:t>
            </w:r>
            <w:r>
              <w:rPr>
                <w:b/>
                <w:szCs w:val="21"/>
              </w:rPr>
              <w:t>型企业制造的，只填写小型、微型企业制造的货物。</w:t>
            </w: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产品名称</w:t>
            </w:r>
          </w:p>
        </w:tc>
        <w:tc>
          <w:tcPr>
            <w:tcW w:w="929"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品牌型号</w:t>
            </w:r>
          </w:p>
        </w:tc>
        <w:tc>
          <w:tcPr>
            <w:tcW w:w="80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制造商</w:t>
            </w:r>
          </w:p>
        </w:tc>
        <w:tc>
          <w:tcPr>
            <w:tcW w:w="96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制造商</w:t>
            </w:r>
          </w:p>
          <w:p w:rsidR="00DC02DB" w:rsidRDefault="008178A3">
            <w:pPr>
              <w:pStyle w:val="13"/>
              <w:tabs>
                <w:tab w:val="left" w:pos="1260"/>
              </w:tabs>
              <w:adjustRightInd w:val="0"/>
              <w:snapToGrid w:val="0"/>
              <w:jc w:val="center"/>
              <w:rPr>
                <w:szCs w:val="21"/>
                <w:lang w:val="en-GB"/>
              </w:rPr>
            </w:pPr>
            <w:r>
              <w:rPr>
                <w:szCs w:val="21"/>
                <w:lang w:val="en-GB"/>
              </w:rPr>
              <w:t>企业类型</w:t>
            </w:r>
          </w:p>
        </w:tc>
        <w:tc>
          <w:tcPr>
            <w:tcW w:w="863"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金额</w:t>
            </w: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tcPr>
          <w:p w:rsidR="00DC02DB" w:rsidRDefault="008178A3">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tcPr>
          <w:p w:rsidR="00DC02DB" w:rsidRDefault="008178A3">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tcPr>
          <w:p w:rsidR="00DC02DB" w:rsidRDefault="008178A3">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tcPr>
          <w:p w:rsidR="00DC02DB" w:rsidRDefault="008178A3">
            <w:pPr>
              <w:adjustRightInd w:val="0"/>
              <w:snapToGrid w:val="0"/>
              <w:rPr>
                <w:szCs w:val="21"/>
              </w:rPr>
            </w:pPr>
            <w:r>
              <w:rPr>
                <w:szCs w:val="21"/>
                <w:lang w:val="en-GB"/>
              </w:rPr>
              <w:t>只填写小型</w:t>
            </w:r>
            <w:r>
              <w:rPr>
                <w:szCs w:val="21"/>
                <w:lang w:val="en-GB"/>
              </w:rPr>
              <w:t>/</w:t>
            </w:r>
            <w:r>
              <w:rPr>
                <w:szCs w:val="21"/>
                <w:lang w:val="en-GB"/>
              </w:rPr>
              <w:t>微型</w:t>
            </w:r>
            <w:r>
              <w:rPr>
                <w:szCs w:val="21"/>
                <w:lang w:val="en-GB"/>
              </w:rPr>
              <w:t>/</w:t>
            </w:r>
            <w:r>
              <w:rPr>
                <w:szCs w:val="21"/>
                <w:lang w:val="en-GB"/>
              </w:rPr>
              <w:t>监狱</w:t>
            </w:r>
            <w:r>
              <w:rPr>
                <w:szCs w:val="21"/>
                <w:lang w:val="en-GB"/>
              </w:rPr>
              <w:t>/</w:t>
            </w:r>
            <w:r>
              <w:rPr>
                <w:szCs w:val="21"/>
                <w:lang w:val="en-GB"/>
              </w:rPr>
              <w:t>残疾人福利性单位</w:t>
            </w: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86"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29"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0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963" w:type="pct"/>
            <w:shd w:val="clear" w:color="auto" w:fill="auto"/>
            <w:vAlign w:val="center"/>
          </w:tcPr>
          <w:p w:rsidR="00DC02DB" w:rsidRDefault="00DC02DB">
            <w:pPr>
              <w:pStyle w:val="13"/>
              <w:tabs>
                <w:tab w:val="left" w:pos="1260"/>
              </w:tabs>
              <w:adjustRightInd w:val="0"/>
              <w:snapToGrid w:val="0"/>
              <w:jc w:val="center"/>
              <w:rPr>
                <w:szCs w:val="21"/>
                <w:lang w:val="en-GB"/>
              </w:rPr>
            </w:pPr>
          </w:p>
        </w:tc>
        <w:tc>
          <w:tcPr>
            <w:tcW w:w="863" w:type="pct"/>
            <w:shd w:val="clear" w:color="auto" w:fill="auto"/>
            <w:vAlign w:val="center"/>
          </w:tcPr>
          <w:p w:rsidR="00DC02DB" w:rsidRDefault="00DC02DB">
            <w:pPr>
              <w:pStyle w:val="13"/>
              <w:tabs>
                <w:tab w:val="left" w:pos="1260"/>
              </w:tabs>
              <w:adjustRightInd w:val="0"/>
              <w:snapToGrid w:val="0"/>
              <w:jc w:val="center"/>
              <w:rPr>
                <w:szCs w:val="21"/>
                <w:lang w:val="en-GB"/>
              </w:rPr>
            </w:pPr>
          </w:p>
        </w:tc>
      </w:tr>
      <w:tr w:rsidR="00DC02DB">
        <w:trPr>
          <w:trHeight w:val="729"/>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DC02DB" w:rsidRDefault="008178A3">
            <w:pPr>
              <w:pStyle w:val="13"/>
              <w:tabs>
                <w:tab w:val="left" w:pos="1260"/>
              </w:tabs>
              <w:adjustRightInd w:val="0"/>
              <w:snapToGrid w:val="0"/>
              <w:jc w:val="center"/>
              <w:rPr>
                <w:szCs w:val="21"/>
                <w:lang w:val="en-GB"/>
              </w:rPr>
            </w:pPr>
            <w:r>
              <w:rPr>
                <w:szCs w:val="21"/>
              </w:rPr>
              <w:t>小微企业（含监狱企业、残疾人福利性单位）制造的货物</w:t>
            </w:r>
            <w:r>
              <w:rPr>
                <w:szCs w:val="21"/>
                <w:lang w:val="en-GB"/>
              </w:rPr>
              <w:t>金额合计</w:t>
            </w:r>
          </w:p>
        </w:tc>
        <w:tc>
          <w:tcPr>
            <w:tcW w:w="863" w:type="pct"/>
            <w:shd w:val="clear" w:color="auto" w:fill="auto"/>
            <w:vAlign w:val="center"/>
          </w:tcPr>
          <w:p w:rsidR="00DC02DB" w:rsidRDefault="008178A3">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元</w:t>
            </w:r>
          </w:p>
        </w:tc>
      </w:tr>
      <w:tr w:rsidR="00DC02DB">
        <w:trPr>
          <w:trHeight w:val="671"/>
          <w:jc w:val="center"/>
        </w:trPr>
        <w:tc>
          <w:tcPr>
            <w:tcW w:w="556" w:type="pct"/>
            <w:vMerge/>
            <w:shd w:val="clear" w:color="auto" w:fill="auto"/>
            <w:vAlign w:val="center"/>
          </w:tcPr>
          <w:p w:rsidR="00DC02DB" w:rsidRDefault="00DC02DB">
            <w:pPr>
              <w:pStyle w:val="13"/>
              <w:tabs>
                <w:tab w:val="left" w:pos="1260"/>
              </w:tabs>
              <w:adjustRightInd w:val="0"/>
              <w:snapToGrid w:val="0"/>
              <w:jc w:val="center"/>
              <w:rPr>
                <w:szCs w:val="21"/>
                <w:lang w:val="en-GB"/>
              </w:rPr>
            </w:pPr>
          </w:p>
        </w:tc>
        <w:tc>
          <w:tcPr>
            <w:tcW w:w="3581" w:type="pct"/>
            <w:gridSpan w:val="4"/>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比重（小微企业（含监狱企业、残疾人福利性单位）制造的货物金额</w:t>
            </w:r>
            <w:r>
              <w:rPr>
                <w:szCs w:val="21"/>
                <w:lang w:val="en-GB"/>
              </w:rPr>
              <w:t>/</w:t>
            </w:r>
            <w:r>
              <w:rPr>
                <w:szCs w:val="21"/>
                <w:lang w:val="en-GB"/>
              </w:rPr>
              <w:t>所投包投标总价）</w:t>
            </w:r>
            <w:r>
              <w:rPr>
                <w:szCs w:val="21"/>
                <w:lang w:val="en-GB"/>
              </w:rPr>
              <w:t>*100%</w:t>
            </w:r>
          </w:p>
        </w:tc>
        <w:tc>
          <w:tcPr>
            <w:tcW w:w="863" w:type="pct"/>
            <w:shd w:val="clear" w:color="auto" w:fill="auto"/>
            <w:vAlign w:val="center"/>
          </w:tcPr>
          <w:p w:rsidR="00DC02DB" w:rsidRDefault="008178A3">
            <w:pPr>
              <w:pStyle w:val="13"/>
              <w:tabs>
                <w:tab w:val="left" w:pos="1260"/>
              </w:tabs>
              <w:adjustRightInd w:val="0"/>
              <w:snapToGrid w:val="0"/>
              <w:jc w:val="center"/>
              <w:rPr>
                <w:b/>
                <w:szCs w:val="21"/>
                <w:lang w:val="en-GB"/>
              </w:rPr>
            </w:pPr>
            <w:r>
              <w:rPr>
                <w:b/>
                <w:szCs w:val="21"/>
                <w:u w:val="single"/>
                <w:lang w:val="en-GB"/>
              </w:rPr>
              <w:t xml:space="preserve">     </w:t>
            </w:r>
            <w:r>
              <w:rPr>
                <w:b/>
                <w:szCs w:val="21"/>
                <w:lang w:val="en-GB"/>
              </w:rPr>
              <w:t>%</w:t>
            </w:r>
          </w:p>
        </w:tc>
      </w:tr>
      <w:tr w:rsidR="00DC02DB">
        <w:trPr>
          <w:trHeight w:val="729"/>
          <w:jc w:val="center"/>
        </w:trPr>
        <w:tc>
          <w:tcPr>
            <w:tcW w:w="556"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中小企业</w:t>
            </w:r>
          </w:p>
        </w:tc>
        <w:tc>
          <w:tcPr>
            <w:tcW w:w="4444" w:type="pct"/>
            <w:gridSpan w:val="5"/>
            <w:shd w:val="clear" w:color="auto" w:fill="auto"/>
            <w:vAlign w:val="center"/>
          </w:tcPr>
          <w:p w:rsidR="00DC02DB" w:rsidRDefault="008178A3">
            <w:pPr>
              <w:pStyle w:val="13"/>
              <w:tabs>
                <w:tab w:val="left" w:pos="1260"/>
              </w:tabs>
              <w:adjustRightInd w:val="0"/>
              <w:snapToGrid w:val="0"/>
              <w:rPr>
                <w:szCs w:val="21"/>
              </w:rPr>
            </w:pPr>
            <w:r>
              <w:rPr>
                <w:szCs w:val="21"/>
              </w:rPr>
              <w:t>如属于中小企业，须提供《中小企业声明函》。</w:t>
            </w:r>
          </w:p>
          <w:p w:rsidR="00DC02DB" w:rsidRDefault="008178A3">
            <w:pPr>
              <w:pStyle w:val="13"/>
              <w:tabs>
                <w:tab w:val="left" w:pos="1260"/>
              </w:tabs>
              <w:adjustRightInd w:val="0"/>
              <w:snapToGrid w:val="0"/>
              <w:rPr>
                <w:szCs w:val="21"/>
                <w:lang w:val="en-GB"/>
              </w:rPr>
            </w:pPr>
            <w:r>
              <w:rPr>
                <w:szCs w:val="21"/>
              </w:rPr>
              <w:t>该</w:t>
            </w:r>
            <w:proofErr w:type="gramStart"/>
            <w:r>
              <w:rPr>
                <w:szCs w:val="21"/>
              </w:rPr>
              <w:t>声明函见投标</w:t>
            </w:r>
            <w:proofErr w:type="gramEnd"/>
            <w:r>
              <w:rPr>
                <w:szCs w:val="21"/>
              </w:rPr>
              <w:t>文件第</w:t>
            </w:r>
            <w:r>
              <w:rPr>
                <w:szCs w:val="21"/>
                <w:u w:val="single"/>
              </w:rPr>
              <w:t xml:space="preserve">   </w:t>
            </w:r>
            <w:r>
              <w:rPr>
                <w:szCs w:val="21"/>
              </w:rPr>
              <w:t>至</w:t>
            </w:r>
            <w:r>
              <w:rPr>
                <w:szCs w:val="21"/>
                <w:u w:val="single"/>
              </w:rPr>
              <w:t xml:space="preserve">   </w:t>
            </w:r>
            <w:r>
              <w:rPr>
                <w:szCs w:val="21"/>
              </w:rPr>
              <w:t>页。</w:t>
            </w:r>
          </w:p>
        </w:tc>
      </w:tr>
      <w:tr w:rsidR="00DC02DB">
        <w:trPr>
          <w:trHeight w:val="729"/>
          <w:jc w:val="center"/>
        </w:trPr>
        <w:tc>
          <w:tcPr>
            <w:tcW w:w="556"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监狱企业</w:t>
            </w:r>
          </w:p>
        </w:tc>
        <w:tc>
          <w:tcPr>
            <w:tcW w:w="4444" w:type="pct"/>
            <w:gridSpan w:val="5"/>
            <w:shd w:val="clear" w:color="auto" w:fill="auto"/>
            <w:vAlign w:val="center"/>
          </w:tcPr>
          <w:p w:rsidR="00DC02DB" w:rsidRDefault="008178A3">
            <w:pPr>
              <w:pStyle w:val="13"/>
              <w:tabs>
                <w:tab w:val="left" w:pos="1260"/>
              </w:tabs>
              <w:adjustRightInd w:val="0"/>
              <w:snapToGrid w:val="0"/>
              <w:rPr>
                <w:szCs w:val="21"/>
              </w:rPr>
            </w:pPr>
            <w:r>
              <w:rPr>
                <w:szCs w:val="21"/>
              </w:rPr>
              <w:t>如属于监狱企业，须提供由省级以上监狱管理局、戒毒管理局</w:t>
            </w:r>
            <w:r>
              <w:rPr>
                <w:szCs w:val="21"/>
              </w:rPr>
              <w:t>(</w:t>
            </w:r>
            <w:r>
              <w:rPr>
                <w:szCs w:val="21"/>
              </w:rPr>
              <w:t>含新疆生产建设兵团</w:t>
            </w:r>
            <w:r>
              <w:rPr>
                <w:szCs w:val="21"/>
              </w:rPr>
              <w:t>)</w:t>
            </w:r>
            <w:r>
              <w:rPr>
                <w:szCs w:val="21"/>
              </w:rPr>
              <w:t>出具的属于监狱企业的证明文件。</w:t>
            </w:r>
          </w:p>
          <w:p w:rsidR="00DC02DB" w:rsidRDefault="008178A3">
            <w:pPr>
              <w:pStyle w:val="13"/>
              <w:tabs>
                <w:tab w:val="left" w:pos="1260"/>
              </w:tabs>
              <w:adjustRightInd w:val="0"/>
              <w:snapToGrid w:val="0"/>
              <w:rPr>
                <w:szCs w:val="21"/>
                <w:lang w:val="en-GB"/>
              </w:rPr>
            </w:pPr>
            <w:r>
              <w:rPr>
                <w:szCs w:val="21"/>
              </w:rPr>
              <w:t>证明材料见投标文件第</w:t>
            </w:r>
            <w:r>
              <w:rPr>
                <w:szCs w:val="21"/>
                <w:u w:val="single"/>
              </w:rPr>
              <w:t xml:space="preserve">   </w:t>
            </w:r>
            <w:r>
              <w:rPr>
                <w:szCs w:val="21"/>
              </w:rPr>
              <w:t>至</w:t>
            </w:r>
            <w:r>
              <w:rPr>
                <w:szCs w:val="21"/>
                <w:u w:val="single"/>
              </w:rPr>
              <w:t xml:space="preserve">   </w:t>
            </w:r>
            <w:r>
              <w:rPr>
                <w:szCs w:val="21"/>
              </w:rPr>
              <w:t>页。</w:t>
            </w:r>
          </w:p>
        </w:tc>
      </w:tr>
      <w:tr w:rsidR="00DC02DB">
        <w:trPr>
          <w:trHeight w:val="729"/>
          <w:jc w:val="center"/>
        </w:trPr>
        <w:tc>
          <w:tcPr>
            <w:tcW w:w="556" w:type="pct"/>
            <w:shd w:val="clear" w:color="auto" w:fill="auto"/>
            <w:vAlign w:val="center"/>
          </w:tcPr>
          <w:p w:rsidR="00DC02DB" w:rsidRDefault="008178A3">
            <w:pPr>
              <w:pStyle w:val="13"/>
              <w:tabs>
                <w:tab w:val="left" w:pos="1260"/>
              </w:tabs>
              <w:adjustRightInd w:val="0"/>
              <w:snapToGrid w:val="0"/>
              <w:jc w:val="center"/>
              <w:rPr>
                <w:szCs w:val="21"/>
                <w:lang w:val="en-GB"/>
              </w:rPr>
            </w:pPr>
            <w:r>
              <w:rPr>
                <w:szCs w:val="21"/>
                <w:lang w:val="en-GB"/>
              </w:rPr>
              <w:t>残疾人福利性单位</w:t>
            </w:r>
          </w:p>
        </w:tc>
        <w:tc>
          <w:tcPr>
            <w:tcW w:w="4444" w:type="pct"/>
            <w:gridSpan w:val="5"/>
            <w:shd w:val="clear" w:color="auto" w:fill="auto"/>
            <w:vAlign w:val="center"/>
          </w:tcPr>
          <w:p w:rsidR="00DC02DB" w:rsidRDefault="008178A3">
            <w:pPr>
              <w:pStyle w:val="13"/>
              <w:tabs>
                <w:tab w:val="left" w:pos="1260"/>
              </w:tabs>
              <w:adjustRightInd w:val="0"/>
              <w:snapToGrid w:val="0"/>
              <w:rPr>
                <w:szCs w:val="21"/>
              </w:rPr>
            </w:pPr>
            <w:r>
              <w:rPr>
                <w:szCs w:val="21"/>
              </w:rPr>
              <w:t>如属于残疾人福利性单位，须提供《残疾人福利性单位声明函》。</w:t>
            </w:r>
          </w:p>
          <w:p w:rsidR="00DC02DB" w:rsidRDefault="008178A3">
            <w:pPr>
              <w:pStyle w:val="13"/>
              <w:tabs>
                <w:tab w:val="left" w:pos="1260"/>
              </w:tabs>
              <w:adjustRightInd w:val="0"/>
              <w:snapToGrid w:val="0"/>
              <w:rPr>
                <w:szCs w:val="21"/>
                <w:lang w:val="en-GB"/>
              </w:rPr>
            </w:pPr>
            <w:r>
              <w:rPr>
                <w:szCs w:val="21"/>
              </w:rPr>
              <w:t>该</w:t>
            </w:r>
            <w:proofErr w:type="gramStart"/>
            <w:r>
              <w:rPr>
                <w:szCs w:val="21"/>
              </w:rPr>
              <w:t>声明函见投标</w:t>
            </w:r>
            <w:proofErr w:type="gramEnd"/>
            <w:r>
              <w:rPr>
                <w:szCs w:val="21"/>
              </w:rPr>
              <w:t>文件第</w:t>
            </w:r>
            <w:r>
              <w:rPr>
                <w:szCs w:val="21"/>
                <w:u w:val="single"/>
              </w:rPr>
              <w:t xml:space="preserve">   </w:t>
            </w:r>
            <w:r>
              <w:rPr>
                <w:szCs w:val="21"/>
              </w:rPr>
              <w:t>至</w:t>
            </w:r>
            <w:r>
              <w:rPr>
                <w:szCs w:val="21"/>
                <w:u w:val="single"/>
              </w:rPr>
              <w:t xml:space="preserve">   </w:t>
            </w:r>
            <w:r>
              <w:rPr>
                <w:szCs w:val="21"/>
              </w:rPr>
              <w:t>页。</w:t>
            </w:r>
          </w:p>
        </w:tc>
      </w:tr>
    </w:tbl>
    <w:p w:rsidR="00DC02DB" w:rsidRDefault="00DC02DB" w:rsidP="00644253">
      <w:pPr>
        <w:spacing w:line="360" w:lineRule="auto"/>
        <w:ind w:firstLineChars="200" w:firstLine="446"/>
        <w:outlineLvl w:val="0"/>
        <w:rPr>
          <w:sz w:val="24"/>
          <w:szCs w:val="24"/>
        </w:rPr>
      </w:pPr>
    </w:p>
    <w:p w:rsidR="00DC02DB" w:rsidRDefault="008178A3" w:rsidP="00644253">
      <w:pPr>
        <w:spacing w:line="360" w:lineRule="auto"/>
        <w:ind w:firstLineChars="1700" w:firstLine="3794"/>
        <w:rPr>
          <w:sz w:val="24"/>
        </w:rPr>
      </w:pPr>
      <w:r>
        <w:rPr>
          <w:sz w:val="24"/>
        </w:rPr>
        <w:t>投标人名称：</w:t>
      </w:r>
    </w:p>
    <w:p w:rsidR="00DC02DB" w:rsidRDefault="00DC02DB" w:rsidP="00644253">
      <w:pPr>
        <w:spacing w:line="360" w:lineRule="auto"/>
        <w:ind w:firstLineChars="1700" w:firstLine="3794"/>
        <w:rPr>
          <w:sz w:val="24"/>
        </w:rPr>
      </w:pP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DC02DB" w:rsidP="00644253">
      <w:pPr>
        <w:spacing w:line="360" w:lineRule="auto"/>
        <w:ind w:firstLineChars="200" w:firstLine="446"/>
        <w:outlineLvl w:val="0"/>
        <w:rPr>
          <w:sz w:val="24"/>
        </w:rPr>
      </w:pPr>
    </w:p>
    <w:p w:rsidR="00DC02DB" w:rsidRDefault="00DC02DB">
      <w:pPr>
        <w:spacing w:line="560" w:lineRule="exact"/>
        <w:jc w:val="center"/>
        <w:rPr>
          <w:sz w:val="24"/>
        </w:rPr>
      </w:pPr>
    </w:p>
    <w:p w:rsidR="00DC02DB" w:rsidRDefault="00DC02DB">
      <w:pPr>
        <w:spacing w:line="560" w:lineRule="exact"/>
        <w:jc w:val="center"/>
        <w:rPr>
          <w:sz w:val="24"/>
        </w:rPr>
      </w:pPr>
    </w:p>
    <w:p w:rsidR="00DC02DB" w:rsidRDefault="008178A3">
      <w:pPr>
        <w:spacing w:line="560" w:lineRule="exact"/>
        <w:jc w:val="center"/>
        <w:rPr>
          <w:sz w:val="24"/>
        </w:rPr>
      </w:pPr>
      <w:r>
        <w:rPr>
          <w:sz w:val="24"/>
        </w:rPr>
        <w:br w:type="page"/>
      </w:r>
    </w:p>
    <w:p w:rsidR="00DC02DB" w:rsidRDefault="008178A3">
      <w:pPr>
        <w:tabs>
          <w:tab w:val="left" w:pos="360"/>
        </w:tabs>
        <w:spacing w:afterLines="100" w:after="285" w:line="360" w:lineRule="auto"/>
        <w:rPr>
          <w:b/>
          <w:sz w:val="24"/>
        </w:rPr>
      </w:pPr>
      <w:r>
        <w:rPr>
          <w:rFonts w:hint="eastAsia"/>
          <w:b/>
          <w:sz w:val="24"/>
        </w:rPr>
        <w:lastRenderedPageBreak/>
        <w:t>附件</w:t>
      </w:r>
      <w:r>
        <w:rPr>
          <w:rFonts w:hint="eastAsia"/>
          <w:b/>
          <w:sz w:val="24"/>
        </w:rPr>
        <w:t>11</w:t>
      </w:r>
    </w:p>
    <w:p w:rsidR="00DC02DB" w:rsidRDefault="008178A3">
      <w:pPr>
        <w:autoSpaceDN w:val="0"/>
        <w:spacing w:line="360" w:lineRule="auto"/>
        <w:jc w:val="center"/>
        <w:rPr>
          <w:b/>
          <w:bCs/>
          <w:sz w:val="24"/>
        </w:rPr>
      </w:pPr>
      <w:r>
        <w:rPr>
          <w:b/>
          <w:bCs/>
          <w:sz w:val="24"/>
        </w:rPr>
        <w:t>投标产品配置清单</w:t>
      </w:r>
    </w:p>
    <w:p w:rsidR="00DC02DB" w:rsidRDefault="00DC02DB">
      <w:pPr>
        <w:spacing w:line="460" w:lineRule="exact"/>
        <w:rPr>
          <w:sz w:val="24"/>
        </w:rPr>
      </w:pPr>
    </w:p>
    <w:p w:rsidR="00DC02DB" w:rsidRDefault="008178A3">
      <w:pPr>
        <w:spacing w:line="460" w:lineRule="exact"/>
        <w:rPr>
          <w:sz w:val="24"/>
        </w:rPr>
      </w:pPr>
      <w:r>
        <w:rPr>
          <w:sz w:val="24"/>
        </w:rPr>
        <w:t>项目名称：</w:t>
      </w:r>
      <w:r>
        <w:rPr>
          <w:sz w:val="24"/>
          <w:u w:val="single"/>
        </w:rPr>
        <w:t xml:space="preserve">                    </w:t>
      </w:r>
    </w:p>
    <w:p w:rsidR="00DC02DB" w:rsidRDefault="008178A3">
      <w:pPr>
        <w:spacing w:line="460" w:lineRule="exact"/>
        <w:rPr>
          <w:sz w:val="24"/>
        </w:rPr>
      </w:pPr>
      <w:r>
        <w:rPr>
          <w:sz w:val="24"/>
        </w:rPr>
        <w:t>项目编号：</w:t>
      </w:r>
      <w:r>
        <w:rPr>
          <w:sz w:val="24"/>
          <w:u w:val="single"/>
        </w:rPr>
        <w:t xml:space="preserve">                    </w:t>
      </w:r>
    </w:p>
    <w:p w:rsidR="00DC02DB" w:rsidRDefault="008178A3">
      <w:pPr>
        <w:spacing w:line="460" w:lineRule="exact"/>
        <w:rPr>
          <w:sz w:val="24"/>
          <w:u w:val="single"/>
        </w:rPr>
      </w:pPr>
      <w:r>
        <w:rPr>
          <w:sz w:val="24"/>
        </w:rPr>
        <w:t>包号：</w:t>
      </w:r>
      <w:r>
        <w:rPr>
          <w:sz w:val="24"/>
          <w:u w:val="single"/>
        </w:rPr>
        <w:t xml:space="preserve">                        </w:t>
      </w:r>
    </w:p>
    <w:p w:rsidR="00DC02DB" w:rsidRDefault="00DC02DB">
      <w:pPr>
        <w:spacing w:line="460" w:lineRule="exact"/>
        <w:rPr>
          <w:sz w:val="24"/>
          <w:u w:val="singl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1"/>
        <w:gridCol w:w="1699"/>
        <w:gridCol w:w="1561"/>
        <w:gridCol w:w="4307"/>
      </w:tblGrid>
      <w:tr w:rsidR="00DC02DB">
        <w:tc>
          <w:tcPr>
            <w:tcW w:w="564" w:type="pct"/>
            <w:shd w:val="clear" w:color="auto" w:fill="auto"/>
            <w:vAlign w:val="center"/>
          </w:tcPr>
          <w:p w:rsidR="00DC02DB" w:rsidRDefault="008178A3">
            <w:pPr>
              <w:spacing w:line="560" w:lineRule="exact"/>
              <w:jc w:val="center"/>
              <w:rPr>
                <w:sz w:val="24"/>
              </w:rPr>
            </w:pPr>
            <w:r>
              <w:rPr>
                <w:sz w:val="24"/>
              </w:rPr>
              <w:t>序号</w:t>
            </w:r>
          </w:p>
        </w:tc>
        <w:tc>
          <w:tcPr>
            <w:tcW w:w="996" w:type="pct"/>
            <w:shd w:val="clear" w:color="auto" w:fill="auto"/>
            <w:vAlign w:val="center"/>
          </w:tcPr>
          <w:p w:rsidR="00DC02DB" w:rsidRDefault="008178A3">
            <w:pPr>
              <w:spacing w:line="560" w:lineRule="exact"/>
              <w:jc w:val="center"/>
              <w:rPr>
                <w:sz w:val="24"/>
              </w:rPr>
            </w:pPr>
            <w:r>
              <w:rPr>
                <w:rFonts w:hint="eastAsia"/>
                <w:sz w:val="24"/>
              </w:rPr>
              <w:t>标的</w:t>
            </w:r>
            <w:r>
              <w:rPr>
                <w:sz w:val="24"/>
              </w:rPr>
              <w:t>名称</w:t>
            </w:r>
          </w:p>
        </w:tc>
        <w:tc>
          <w:tcPr>
            <w:tcW w:w="915" w:type="pct"/>
            <w:shd w:val="clear" w:color="auto" w:fill="auto"/>
            <w:vAlign w:val="center"/>
          </w:tcPr>
          <w:p w:rsidR="00DC02DB" w:rsidRDefault="008178A3">
            <w:pPr>
              <w:spacing w:line="560" w:lineRule="exact"/>
              <w:jc w:val="center"/>
              <w:rPr>
                <w:sz w:val="24"/>
              </w:rPr>
            </w:pPr>
            <w:r>
              <w:rPr>
                <w:sz w:val="24"/>
              </w:rPr>
              <w:t>规格型号</w:t>
            </w:r>
          </w:p>
        </w:tc>
        <w:tc>
          <w:tcPr>
            <w:tcW w:w="2525" w:type="pct"/>
            <w:shd w:val="clear" w:color="auto" w:fill="auto"/>
            <w:vAlign w:val="center"/>
          </w:tcPr>
          <w:p w:rsidR="00DC02DB" w:rsidRDefault="008178A3">
            <w:pPr>
              <w:spacing w:line="560" w:lineRule="exact"/>
              <w:jc w:val="center"/>
              <w:rPr>
                <w:sz w:val="24"/>
              </w:rPr>
            </w:pPr>
            <w:r>
              <w:rPr>
                <w:sz w:val="24"/>
              </w:rPr>
              <w:t>详细配置及技术标准</w:t>
            </w:r>
          </w:p>
        </w:tc>
      </w:tr>
      <w:tr w:rsidR="00DC02DB">
        <w:tc>
          <w:tcPr>
            <w:tcW w:w="564" w:type="pct"/>
            <w:shd w:val="clear" w:color="auto" w:fill="auto"/>
            <w:vAlign w:val="center"/>
          </w:tcPr>
          <w:p w:rsidR="00DC02DB" w:rsidRDefault="008178A3">
            <w:pPr>
              <w:spacing w:line="560" w:lineRule="exact"/>
              <w:jc w:val="center"/>
              <w:rPr>
                <w:sz w:val="24"/>
              </w:rPr>
            </w:pPr>
            <w:r>
              <w:rPr>
                <w:sz w:val="24"/>
              </w:rPr>
              <w:t>1</w:t>
            </w:r>
          </w:p>
        </w:tc>
        <w:tc>
          <w:tcPr>
            <w:tcW w:w="996" w:type="pct"/>
            <w:shd w:val="clear" w:color="auto" w:fill="auto"/>
            <w:vAlign w:val="center"/>
          </w:tcPr>
          <w:p w:rsidR="00DC02DB" w:rsidRDefault="00DC02DB">
            <w:pPr>
              <w:spacing w:line="560" w:lineRule="exact"/>
              <w:jc w:val="center"/>
              <w:rPr>
                <w:sz w:val="24"/>
              </w:rPr>
            </w:pPr>
          </w:p>
        </w:tc>
        <w:tc>
          <w:tcPr>
            <w:tcW w:w="915" w:type="pct"/>
            <w:shd w:val="clear" w:color="auto" w:fill="auto"/>
            <w:vAlign w:val="center"/>
          </w:tcPr>
          <w:p w:rsidR="00DC02DB" w:rsidRDefault="00DC02DB">
            <w:pPr>
              <w:spacing w:line="560" w:lineRule="exact"/>
              <w:jc w:val="center"/>
              <w:rPr>
                <w:sz w:val="24"/>
              </w:rPr>
            </w:pPr>
          </w:p>
        </w:tc>
        <w:tc>
          <w:tcPr>
            <w:tcW w:w="2525" w:type="pct"/>
            <w:shd w:val="clear" w:color="auto" w:fill="auto"/>
            <w:vAlign w:val="center"/>
          </w:tcPr>
          <w:p w:rsidR="00DC02DB" w:rsidRDefault="00DC02DB">
            <w:pPr>
              <w:spacing w:line="560" w:lineRule="exact"/>
              <w:jc w:val="center"/>
              <w:rPr>
                <w:sz w:val="24"/>
              </w:rPr>
            </w:pPr>
          </w:p>
        </w:tc>
      </w:tr>
      <w:tr w:rsidR="00DC02DB">
        <w:tc>
          <w:tcPr>
            <w:tcW w:w="564" w:type="pct"/>
            <w:shd w:val="clear" w:color="auto" w:fill="auto"/>
            <w:vAlign w:val="center"/>
          </w:tcPr>
          <w:p w:rsidR="00DC02DB" w:rsidRDefault="008178A3">
            <w:pPr>
              <w:spacing w:line="560" w:lineRule="exact"/>
              <w:jc w:val="center"/>
              <w:rPr>
                <w:sz w:val="24"/>
              </w:rPr>
            </w:pPr>
            <w:r>
              <w:rPr>
                <w:sz w:val="24"/>
              </w:rPr>
              <w:t>2</w:t>
            </w:r>
          </w:p>
        </w:tc>
        <w:tc>
          <w:tcPr>
            <w:tcW w:w="996" w:type="pct"/>
            <w:shd w:val="clear" w:color="auto" w:fill="auto"/>
            <w:vAlign w:val="center"/>
          </w:tcPr>
          <w:p w:rsidR="00DC02DB" w:rsidRDefault="00DC02DB">
            <w:pPr>
              <w:spacing w:line="560" w:lineRule="exact"/>
              <w:jc w:val="center"/>
              <w:rPr>
                <w:sz w:val="24"/>
              </w:rPr>
            </w:pPr>
          </w:p>
        </w:tc>
        <w:tc>
          <w:tcPr>
            <w:tcW w:w="915" w:type="pct"/>
            <w:shd w:val="clear" w:color="auto" w:fill="auto"/>
            <w:vAlign w:val="center"/>
          </w:tcPr>
          <w:p w:rsidR="00DC02DB" w:rsidRDefault="00DC02DB">
            <w:pPr>
              <w:spacing w:line="560" w:lineRule="exact"/>
              <w:jc w:val="center"/>
              <w:rPr>
                <w:sz w:val="24"/>
              </w:rPr>
            </w:pPr>
          </w:p>
        </w:tc>
        <w:tc>
          <w:tcPr>
            <w:tcW w:w="2525" w:type="pct"/>
            <w:shd w:val="clear" w:color="auto" w:fill="auto"/>
            <w:vAlign w:val="center"/>
          </w:tcPr>
          <w:p w:rsidR="00DC02DB" w:rsidRDefault="00DC02DB">
            <w:pPr>
              <w:spacing w:line="560" w:lineRule="exact"/>
              <w:jc w:val="center"/>
              <w:rPr>
                <w:sz w:val="24"/>
              </w:rPr>
            </w:pPr>
          </w:p>
        </w:tc>
      </w:tr>
      <w:tr w:rsidR="00DC02DB">
        <w:tc>
          <w:tcPr>
            <w:tcW w:w="564" w:type="pct"/>
            <w:shd w:val="clear" w:color="auto" w:fill="auto"/>
            <w:vAlign w:val="center"/>
          </w:tcPr>
          <w:p w:rsidR="00DC02DB" w:rsidRDefault="008178A3">
            <w:pPr>
              <w:spacing w:line="560" w:lineRule="exact"/>
              <w:jc w:val="center"/>
              <w:rPr>
                <w:sz w:val="24"/>
              </w:rPr>
            </w:pPr>
            <w:r>
              <w:rPr>
                <w:sz w:val="24"/>
              </w:rPr>
              <w:t>3</w:t>
            </w:r>
          </w:p>
        </w:tc>
        <w:tc>
          <w:tcPr>
            <w:tcW w:w="996" w:type="pct"/>
            <w:shd w:val="clear" w:color="auto" w:fill="auto"/>
            <w:vAlign w:val="center"/>
          </w:tcPr>
          <w:p w:rsidR="00DC02DB" w:rsidRDefault="00DC02DB">
            <w:pPr>
              <w:spacing w:line="560" w:lineRule="exact"/>
              <w:jc w:val="center"/>
              <w:rPr>
                <w:sz w:val="24"/>
              </w:rPr>
            </w:pPr>
          </w:p>
        </w:tc>
        <w:tc>
          <w:tcPr>
            <w:tcW w:w="915" w:type="pct"/>
            <w:shd w:val="clear" w:color="auto" w:fill="auto"/>
            <w:vAlign w:val="center"/>
          </w:tcPr>
          <w:p w:rsidR="00DC02DB" w:rsidRDefault="00DC02DB">
            <w:pPr>
              <w:spacing w:line="560" w:lineRule="exact"/>
              <w:jc w:val="center"/>
              <w:rPr>
                <w:sz w:val="24"/>
              </w:rPr>
            </w:pPr>
          </w:p>
        </w:tc>
        <w:tc>
          <w:tcPr>
            <w:tcW w:w="2525" w:type="pct"/>
            <w:shd w:val="clear" w:color="auto" w:fill="auto"/>
            <w:vAlign w:val="center"/>
          </w:tcPr>
          <w:p w:rsidR="00DC02DB" w:rsidRDefault="00DC02DB">
            <w:pPr>
              <w:spacing w:line="560" w:lineRule="exact"/>
              <w:jc w:val="center"/>
              <w:rPr>
                <w:sz w:val="24"/>
              </w:rPr>
            </w:pPr>
          </w:p>
        </w:tc>
      </w:tr>
      <w:tr w:rsidR="00DC02DB">
        <w:tc>
          <w:tcPr>
            <w:tcW w:w="564" w:type="pct"/>
            <w:shd w:val="clear" w:color="auto" w:fill="auto"/>
            <w:vAlign w:val="center"/>
          </w:tcPr>
          <w:p w:rsidR="00DC02DB" w:rsidRDefault="008178A3">
            <w:pPr>
              <w:spacing w:line="560" w:lineRule="exact"/>
              <w:jc w:val="center"/>
              <w:rPr>
                <w:sz w:val="24"/>
              </w:rPr>
            </w:pPr>
            <w:r>
              <w:rPr>
                <w:sz w:val="24"/>
              </w:rPr>
              <w:t>…</w:t>
            </w:r>
          </w:p>
        </w:tc>
        <w:tc>
          <w:tcPr>
            <w:tcW w:w="996" w:type="pct"/>
            <w:shd w:val="clear" w:color="auto" w:fill="auto"/>
            <w:vAlign w:val="center"/>
          </w:tcPr>
          <w:p w:rsidR="00DC02DB" w:rsidRDefault="00DC02DB">
            <w:pPr>
              <w:spacing w:line="560" w:lineRule="exact"/>
              <w:jc w:val="center"/>
              <w:rPr>
                <w:sz w:val="24"/>
              </w:rPr>
            </w:pPr>
          </w:p>
        </w:tc>
        <w:tc>
          <w:tcPr>
            <w:tcW w:w="915" w:type="pct"/>
            <w:shd w:val="clear" w:color="auto" w:fill="auto"/>
            <w:vAlign w:val="center"/>
          </w:tcPr>
          <w:p w:rsidR="00DC02DB" w:rsidRDefault="00DC02DB">
            <w:pPr>
              <w:spacing w:line="560" w:lineRule="exact"/>
              <w:jc w:val="center"/>
              <w:rPr>
                <w:sz w:val="24"/>
              </w:rPr>
            </w:pPr>
          </w:p>
        </w:tc>
        <w:tc>
          <w:tcPr>
            <w:tcW w:w="2525" w:type="pct"/>
            <w:shd w:val="clear" w:color="auto" w:fill="auto"/>
            <w:vAlign w:val="center"/>
          </w:tcPr>
          <w:p w:rsidR="00DC02DB" w:rsidRDefault="00DC02DB">
            <w:pPr>
              <w:spacing w:line="560" w:lineRule="exact"/>
              <w:jc w:val="center"/>
              <w:rPr>
                <w:sz w:val="24"/>
              </w:rPr>
            </w:pPr>
          </w:p>
        </w:tc>
      </w:tr>
    </w:tbl>
    <w:p w:rsidR="00DC02DB" w:rsidRDefault="00DC02DB">
      <w:pPr>
        <w:spacing w:line="560" w:lineRule="exact"/>
        <w:jc w:val="left"/>
        <w:rPr>
          <w:sz w:val="24"/>
        </w:rPr>
      </w:pPr>
    </w:p>
    <w:p w:rsidR="00DC02DB" w:rsidRDefault="00DC02DB">
      <w:pPr>
        <w:spacing w:line="560" w:lineRule="exact"/>
        <w:jc w:val="left"/>
        <w:rPr>
          <w:sz w:val="24"/>
        </w:rPr>
      </w:pPr>
    </w:p>
    <w:p w:rsidR="00DC02DB" w:rsidRDefault="00DC02DB">
      <w:pPr>
        <w:spacing w:line="560" w:lineRule="exact"/>
        <w:jc w:val="left"/>
        <w:rPr>
          <w:sz w:val="24"/>
        </w:rPr>
      </w:pPr>
    </w:p>
    <w:p w:rsidR="00DC02DB" w:rsidRDefault="00DC02DB">
      <w:pPr>
        <w:spacing w:line="560" w:lineRule="exact"/>
        <w:jc w:val="left"/>
        <w:rPr>
          <w:sz w:val="24"/>
        </w:rPr>
      </w:pPr>
    </w:p>
    <w:p w:rsidR="00DC02DB" w:rsidRDefault="00DC02DB">
      <w:pPr>
        <w:spacing w:line="560" w:lineRule="exact"/>
        <w:jc w:val="left"/>
        <w:rPr>
          <w:sz w:val="24"/>
        </w:rPr>
      </w:pPr>
    </w:p>
    <w:p w:rsidR="00DC02DB" w:rsidRDefault="008178A3" w:rsidP="00644253">
      <w:pPr>
        <w:spacing w:line="360" w:lineRule="auto"/>
        <w:ind w:firstLineChars="1700" w:firstLine="3794"/>
        <w:rPr>
          <w:sz w:val="24"/>
        </w:rPr>
      </w:pPr>
      <w:r>
        <w:rPr>
          <w:sz w:val="24"/>
        </w:rPr>
        <w:t>投标人名称：</w:t>
      </w:r>
    </w:p>
    <w:p w:rsidR="00DC02DB" w:rsidRDefault="008178A3" w:rsidP="00644253">
      <w:pPr>
        <w:spacing w:line="360" w:lineRule="auto"/>
        <w:ind w:firstLineChars="1700" w:firstLine="3794"/>
        <w:rPr>
          <w:sz w:val="24"/>
        </w:rPr>
      </w:pPr>
      <w:r>
        <w:rPr>
          <w:sz w:val="24"/>
        </w:rPr>
        <w:t>日期：</w:t>
      </w:r>
      <w:r>
        <w:rPr>
          <w:sz w:val="24"/>
          <w:u w:val="single"/>
        </w:rPr>
        <w:t xml:space="preserve">     </w:t>
      </w:r>
      <w:r>
        <w:rPr>
          <w:sz w:val="24"/>
        </w:rPr>
        <w:t>年</w:t>
      </w:r>
      <w:r>
        <w:rPr>
          <w:sz w:val="24"/>
          <w:u w:val="single"/>
        </w:rPr>
        <w:t xml:space="preserve">    </w:t>
      </w:r>
      <w:r>
        <w:rPr>
          <w:sz w:val="24"/>
        </w:rPr>
        <w:t>月</w:t>
      </w:r>
      <w:r>
        <w:rPr>
          <w:sz w:val="24"/>
          <w:u w:val="single"/>
        </w:rPr>
        <w:t xml:space="preserve">    </w:t>
      </w:r>
      <w:r>
        <w:rPr>
          <w:sz w:val="24"/>
        </w:rPr>
        <w:t>日</w:t>
      </w:r>
    </w:p>
    <w:p w:rsidR="00DC02DB" w:rsidRDefault="008178A3" w:rsidP="00644253">
      <w:pPr>
        <w:tabs>
          <w:tab w:val="left" w:pos="210"/>
        </w:tabs>
        <w:autoSpaceDE w:val="0"/>
        <w:autoSpaceDN w:val="0"/>
        <w:adjustRightInd w:val="0"/>
        <w:spacing w:line="460" w:lineRule="exact"/>
        <w:ind w:firstLineChars="200" w:firstLine="446"/>
        <w:rPr>
          <w:color w:val="000000"/>
          <w:sz w:val="24"/>
        </w:rPr>
      </w:pPr>
      <w:r>
        <w:rPr>
          <w:color w:val="FF0000"/>
          <w:sz w:val="24"/>
        </w:rPr>
        <w:br w:type="page"/>
      </w:r>
    </w:p>
    <w:p w:rsidR="00DC02DB" w:rsidRDefault="008178A3">
      <w:pPr>
        <w:tabs>
          <w:tab w:val="left" w:pos="360"/>
        </w:tabs>
        <w:spacing w:afterLines="100" w:after="285" w:line="360" w:lineRule="auto"/>
        <w:rPr>
          <w:b/>
          <w:sz w:val="24"/>
        </w:rPr>
      </w:pPr>
      <w:r>
        <w:rPr>
          <w:b/>
          <w:sz w:val="24"/>
        </w:rPr>
        <w:lastRenderedPageBreak/>
        <w:t>附件</w:t>
      </w:r>
      <w:r>
        <w:rPr>
          <w:rFonts w:hint="eastAsia"/>
          <w:b/>
          <w:sz w:val="24"/>
        </w:rPr>
        <w:t>12</w:t>
      </w:r>
    </w:p>
    <w:p w:rsidR="00DC02DB" w:rsidRDefault="008178A3">
      <w:pPr>
        <w:autoSpaceDE w:val="0"/>
        <w:autoSpaceDN w:val="0"/>
        <w:spacing w:line="480" w:lineRule="auto"/>
        <w:jc w:val="center"/>
        <w:rPr>
          <w:b/>
          <w:sz w:val="24"/>
          <w:szCs w:val="24"/>
        </w:rPr>
      </w:pPr>
      <w:r>
        <w:rPr>
          <w:b/>
          <w:sz w:val="24"/>
          <w:szCs w:val="24"/>
        </w:rPr>
        <w:t>中小企业声明函（货物）</w:t>
      </w:r>
    </w:p>
    <w:p w:rsidR="00DC02DB" w:rsidRDefault="008178A3" w:rsidP="00644253">
      <w:pPr>
        <w:widowControl/>
        <w:spacing w:line="500" w:lineRule="exact"/>
        <w:ind w:firstLineChars="200" w:firstLine="446"/>
        <w:jc w:val="left"/>
        <w:rPr>
          <w:sz w:val="24"/>
          <w:szCs w:val="24"/>
        </w:rPr>
      </w:pPr>
      <w:r>
        <w:rPr>
          <w:sz w:val="24"/>
          <w:szCs w:val="24"/>
        </w:rPr>
        <w:t>本公司（联合体）郑重声明，针对本项目提供的货物</w:t>
      </w:r>
      <w:r>
        <w:rPr>
          <w:sz w:val="24"/>
          <w:szCs w:val="24"/>
          <w:u w:val="single"/>
        </w:rPr>
        <w:t xml:space="preserve">      </w:t>
      </w:r>
      <w:r>
        <w:rPr>
          <w:sz w:val="24"/>
          <w:szCs w:val="24"/>
          <w:u w:val="single"/>
        </w:rPr>
        <w:t>（</w:t>
      </w:r>
      <w:r>
        <w:rPr>
          <w:b/>
          <w:sz w:val="24"/>
          <w:szCs w:val="24"/>
        </w:rPr>
        <w:t>请填写有</w:t>
      </w:r>
      <w:r>
        <w:rPr>
          <w:b/>
          <w:sz w:val="24"/>
          <w:szCs w:val="24"/>
        </w:rPr>
        <w:t>/</w:t>
      </w:r>
      <w:r>
        <w:rPr>
          <w:b/>
          <w:sz w:val="24"/>
          <w:szCs w:val="24"/>
        </w:rPr>
        <w:t>无）</w:t>
      </w:r>
      <w:r>
        <w:rPr>
          <w:sz w:val="24"/>
          <w:szCs w:val="24"/>
        </w:rPr>
        <w:t>大型企业制造的货物。</w:t>
      </w:r>
      <w:r>
        <w:rPr>
          <w:b/>
          <w:sz w:val="24"/>
          <w:szCs w:val="24"/>
        </w:rPr>
        <w:t>（若有大型企业制造的货物，则无需填写以下内容；若无大型企业制造的货物，则继续填写以下内容）</w:t>
      </w:r>
    </w:p>
    <w:p w:rsidR="00DC02DB" w:rsidRDefault="008178A3" w:rsidP="00644253">
      <w:pPr>
        <w:widowControl/>
        <w:spacing w:line="500" w:lineRule="exact"/>
        <w:ind w:firstLineChars="200" w:firstLine="446"/>
        <w:jc w:val="left"/>
        <w:rPr>
          <w:sz w:val="24"/>
          <w:szCs w:val="24"/>
        </w:rPr>
      </w:pPr>
      <w:r>
        <w:rPr>
          <w:sz w:val="24"/>
          <w:szCs w:val="24"/>
        </w:rPr>
        <w:t>本公司（联合体）郑重声明，根据《政府采购促进中小企业发展管理办法》（财库﹝</w:t>
      </w:r>
      <w:r>
        <w:rPr>
          <w:sz w:val="24"/>
          <w:szCs w:val="24"/>
        </w:rPr>
        <w:t>2020</w:t>
      </w:r>
      <w:r>
        <w:rPr>
          <w:sz w:val="24"/>
          <w:szCs w:val="24"/>
        </w:rPr>
        <w:t>﹞</w:t>
      </w:r>
      <w:r>
        <w:rPr>
          <w:sz w:val="24"/>
          <w:szCs w:val="24"/>
        </w:rPr>
        <w:t>46</w:t>
      </w:r>
      <w:r>
        <w:rPr>
          <w:sz w:val="24"/>
          <w:szCs w:val="24"/>
        </w:rPr>
        <w:t>号）的规定，本公司（联合体）参加</w:t>
      </w:r>
      <w:r>
        <w:rPr>
          <w:sz w:val="24"/>
          <w:szCs w:val="24"/>
          <w:u w:val="single"/>
        </w:rPr>
        <w:t xml:space="preserve">            </w:t>
      </w:r>
      <w:r>
        <w:rPr>
          <w:sz w:val="24"/>
          <w:szCs w:val="24"/>
          <w:u w:val="single"/>
        </w:rPr>
        <w:t>（</w:t>
      </w:r>
      <w:r>
        <w:rPr>
          <w:b/>
          <w:sz w:val="24"/>
          <w:szCs w:val="24"/>
        </w:rPr>
        <w:t>请填写项目名称）</w:t>
      </w:r>
      <w:r>
        <w:rPr>
          <w:sz w:val="24"/>
          <w:szCs w:val="24"/>
        </w:rPr>
        <w:t>采购活动，提供的货物全部由符合政策要求的中小企业制造。相关企业（含联合体中的中小企业、签订分包意向协议的中小企业）的具体情况如下：</w:t>
      </w:r>
    </w:p>
    <w:p w:rsidR="00DC02DB" w:rsidRDefault="008178A3" w:rsidP="00644253">
      <w:pPr>
        <w:autoSpaceDE w:val="0"/>
        <w:autoSpaceDN w:val="0"/>
        <w:spacing w:line="500" w:lineRule="exact"/>
        <w:ind w:firstLineChars="200" w:firstLine="446"/>
        <w:jc w:val="left"/>
        <w:rPr>
          <w:sz w:val="24"/>
          <w:szCs w:val="24"/>
        </w:rPr>
      </w:pPr>
      <w:r>
        <w:rPr>
          <w:sz w:val="24"/>
          <w:szCs w:val="24"/>
        </w:rPr>
        <w:t>1.</w:t>
      </w:r>
      <w:r>
        <w:rPr>
          <w:sz w:val="24"/>
          <w:szCs w:val="24"/>
          <w:u w:val="single"/>
        </w:rPr>
        <w:t xml:space="preserve">            </w:t>
      </w:r>
      <w:r>
        <w:rPr>
          <w:sz w:val="24"/>
          <w:szCs w:val="24"/>
          <w:u w:val="single"/>
        </w:rPr>
        <w:t>（</w:t>
      </w:r>
      <w:r>
        <w:rPr>
          <w:b/>
          <w:sz w:val="24"/>
          <w:szCs w:val="24"/>
        </w:rPr>
        <w:t>请填写标的名称</w:t>
      </w:r>
      <w:r>
        <w:rPr>
          <w:sz w:val="24"/>
          <w:szCs w:val="24"/>
        </w:rPr>
        <w:t>），属于</w:t>
      </w:r>
      <w:r>
        <w:rPr>
          <w:sz w:val="24"/>
          <w:szCs w:val="24"/>
          <w:u w:val="single"/>
        </w:rPr>
        <w:t xml:space="preserve"> </w:t>
      </w:r>
      <w:r w:rsidR="0046282E">
        <w:rPr>
          <w:rFonts w:hint="eastAsia"/>
          <w:sz w:val="24"/>
          <w:szCs w:val="24"/>
          <w:u w:val="single"/>
        </w:rPr>
        <w:t>工业</w:t>
      </w:r>
      <w:bookmarkStart w:id="11" w:name="_GoBack"/>
      <w:bookmarkEnd w:id="11"/>
      <w:r>
        <w:rPr>
          <w:b/>
          <w:sz w:val="24"/>
          <w:szCs w:val="24"/>
        </w:rPr>
        <w:t>（请填写本项目采购文件中明确的所属行业）</w:t>
      </w:r>
      <w:r>
        <w:rPr>
          <w:sz w:val="24"/>
          <w:szCs w:val="24"/>
        </w:rPr>
        <w:t>行业；制造商为</w:t>
      </w:r>
      <w:r>
        <w:rPr>
          <w:sz w:val="24"/>
          <w:szCs w:val="24"/>
          <w:u w:val="single"/>
        </w:rPr>
        <w:t xml:space="preserve">         </w:t>
      </w:r>
      <w:r>
        <w:rPr>
          <w:sz w:val="24"/>
          <w:szCs w:val="24"/>
          <w:u w:val="single"/>
        </w:rPr>
        <w:t>（</w:t>
      </w:r>
      <w:r>
        <w:rPr>
          <w:b/>
          <w:sz w:val="24"/>
          <w:szCs w:val="24"/>
        </w:rPr>
        <w:t>请填写该标的制造商的企业名称</w:t>
      </w:r>
      <w:r>
        <w:rPr>
          <w:sz w:val="24"/>
          <w:szCs w:val="24"/>
        </w:rPr>
        <w:t>），从业人员</w:t>
      </w:r>
      <w:r>
        <w:rPr>
          <w:sz w:val="24"/>
          <w:szCs w:val="24"/>
          <w:u w:val="single"/>
        </w:rPr>
        <w:t xml:space="preserve">       </w:t>
      </w:r>
      <w:r>
        <w:rPr>
          <w:sz w:val="24"/>
          <w:szCs w:val="24"/>
        </w:rPr>
        <w:t>人，营业收入为</w:t>
      </w:r>
      <w:r>
        <w:rPr>
          <w:sz w:val="24"/>
          <w:szCs w:val="24"/>
          <w:u w:val="single"/>
        </w:rPr>
        <w:t xml:space="preserve">       </w:t>
      </w:r>
      <w:r>
        <w:rPr>
          <w:sz w:val="24"/>
          <w:szCs w:val="24"/>
        </w:rPr>
        <w:t>万元，资产总额为</w:t>
      </w:r>
      <w:r>
        <w:rPr>
          <w:sz w:val="24"/>
          <w:szCs w:val="24"/>
          <w:u w:val="single"/>
        </w:rPr>
        <w:t xml:space="preserve">        </w:t>
      </w:r>
      <w:r>
        <w:rPr>
          <w:sz w:val="24"/>
          <w:szCs w:val="24"/>
        </w:rPr>
        <w:t>万元，属于</w:t>
      </w:r>
      <w:r>
        <w:rPr>
          <w:sz w:val="24"/>
          <w:szCs w:val="24"/>
          <w:u w:val="single"/>
        </w:rPr>
        <w:t xml:space="preserve">        </w:t>
      </w:r>
      <w:r>
        <w:rPr>
          <w:sz w:val="24"/>
          <w:szCs w:val="24"/>
          <w:u w:val="single"/>
        </w:rPr>
        <w:t>（</w:t>
      </w:r>
      <w:r>
        <w:rPr>
          <w:b/>
          <w:sz w:val="24"/>
          <w:szCs w:val="24"/>
        </w:rPr>
        <w:t>请根据中小企业划分标准填写中型企业</w:t>
      </w:r>
      <w:r>
        <w:rPr>
          <w:b/>
          <w:sz w:val="24"/>
          <w:szCs w:val="24"/>
        </w:rPr>
        <w:t>/</w:t>
      </w:r>
      <w:r>
        <w:rPr>
          <w:b/>
          <w:sz w:val="24"/>
          <w:szCs w:val="24"/>
        </w:rPr>
        <w:t>小型企业</w:t>
      </w:r>
      <w:r>
        <w:rPr>
          <w:b/>
          <w:sz w:val="24"/>
          <w:szCs w:val="24"/>
        </w:rPr>
        <w:t>/</w:t>
      </w:r>
      <w:r>
        <w:rPr>
          <w:b/>
          <w:sz w:val="24"/>
          <w:szCs w:val="24"/>
        </w:rPr>
        <w:t>微型企业</w:t>
      </w:r>
      <w:r>
        <w:rPr>
          <w:sz w:val="24"/>
          <w:szCs w:val="24"/>
        </w:rPr>
        <w:t>）；</w:t>
      </w:r>
    </w:p>
    <w:p w:rsidR="00DC02DB" w:rsidRDefault="008178A3" w:rsidP="00644253">
      <w:pPr>
        <w:autoSpaceDE w:val="0"/>
        <w:autoSpaceDN w:val="0"/>
        <w:spacing w:line="500" w:lineRule="exact"/>
        <w:ind w:firstLineChars="200" w:firstLine="446"/>
        <w:jc w:val="left"/>
        <w:rPr>
          <w:sz w:val="24"/>
          <w:szCs w:val="24"/>
        </w:rPr>
      </w:pPr>
      <w:r>
        <w:rPr>
          <w:sz w:val="24"/>
          <w:szCs w:val="24"/>
        </w:rPr>
        <w:t>2.</w:t>
      </w:r>
      <w:r>
        <w:rPr>
          <w:sz w:val="24"/>
          <w:szCs w:val="24"/>
          <w:u w:val="single"/>
        </w:rPr>
        <w:t xml:space="preserve">            </w:t>
      </w:r>
      <w:r>
        <w:rPr>
          <w:sz w:val="24"/>
          <w:szCs w:val="24"/>
          <w:u w:val="single"/>
        </w:rPr>
        <w:t>（</w:t>
      </w:r>
      <w:r>
        <w:rPr>
          <w:b/>
          <w:sz w:val="24"/>
          <w:szCs w:val="24"/>
        </w:rPr>
        <w:t>请填写标的名称</w:t>
      </w:r>
      <w:r>
        <w:rPr>
          <w:sz w:val="24"/>
          <w:szCs w:val="24"/>
        </w:rPr>
        <w:t>），属于</w:t>
      </w:r>
      <w:r>
        <w:rPr>
          <w:sz w:val="24"/>
          <w:szCs w:val="24"/>
          <w:u w:val="single"/>
        </w:rPr>
        <w:t xml:space="preserve">           </w:t>
      </w:r>
      <w:r>
        <w:rPr>
          <w:b/>
          <w:sz w:val="24"/>
          <w:szCs w:val="24"/>
        </w:rPr>
        <w:t>（请填写本项目采购文件中明确的所属行业）</w:t>
      </w:r>
      <w:r>
        <w:rPr>
          <w:sz w:val="24"/>
          <w:szCs w:val="24"/>
        </w:rPr>
        <w:t>行业；制造商为</w:t>
      </w:r>
      <w:r>
        <w:rPr>
          <w:sz w:val="24"/>
          <w:szCs w:val="24"/>
          <w:u w:val="single"/>
        </w:rPr>
        <w:t xml:space="preserve">         </w:t>
      </w:r>
      <w:r>
        <w:rPr>
          <w:sz w:val="24"/>
          <w:szCs w:val="24"/>
          <w:u w:val="single"/>
        </w:rPr>
        <w:t>（</w:t>
      </w:r>
      <w:r>
        <w:rPr>
          <w:b/>
          <w:sz w:val="24"/>
          <w:szCs w:val="24"/>
        </w:rPr>
        <w:t>请填写该标的制造商的企业名称</w:t>
      </w:r>
      <w:r>
        <w:rPr>
          <w:sz w:val="24"/>
          <w:szCs w:val="24"/>
        </w:rPr>
        <w:t>），从业人员</w:t>
      </w:r>
      <w:r>
        <w:rPr>
          <w:sz w:val="24"/>
          <w:szCs w:val="24"/>
          <w:u w:val="single"/>
        </w:rPr>
        <w:t xml:space="preserve">       </w:t>
      </w:r>
      <w:r>
        <w:rPr>
          <w:sz w:val="24"/>
          <w:szCs w:val="24"/>
        </w:rPr>
        <w:t>人，营业收入为</w:t>
      </w:r>
      <w:r>
        <w:rPr>
          <w:sz w:val="24"/>
          <w:szCs w:val="24"/>
          <w:u w:val="single"/>
        </w:rPr>
        <w:t xml:space="preserve">       </w:t>
      </w:r>
      <w:r>
        <w:rPr>
          <w:sz w:val="24"/>
          <w:szCs w:val="24"/>
        </w:rPr>
        <w:t>万元，资产总额为</w:t>
      </w:r>
      <w:r>
        <w:rPr>
          <w:sz w:val="24"/>
          <w:szCs w:val="24"/>
          <w:u w:val="single"/>
        </w:rPr>
        <w:t xml:space="preserve">        </w:t>
      </w:r>
      <w:r>
        <w:rPr>
          <w:sz w:val="24"/>
          <w:szCs w:val="24"/>
        </w:rPr>
        <w:t>万元，属于</w:t>
      </w:r>
      <w:r>
        <w:rPr>
          <w:sz w:val="24"/>
          <w:szCs w:val="24"/>
          <w:u w:val="single"/>
        </w:rPr>
        <w:t xml:space="preserve">        </w:t>
      </w:r>
      <w:r>
        <w:rPr>
          <w:sz w:val="24"/>
          <w:szCs w:val="24"/>
          <w:u w:val="single"/>
        </w:rPr>
        <w:t>（</w:t>
      </w:r>
      <w:r>
        <w:rPr>
          <w:b/>
          <w:sz w:val="24"/>
          <w:szCs w:val="24"/>
        </w:rPr>
        <w:t>请根据中小企业划分标准填写中型企业</w:t>
      </w:r>
      <w:r>
        <w:rPr>
          <w:b/>
          <w:sz w:val="24"/>
          <w:szCs w:val="24"/>
        </w:rPr>
        <w:t>/</w:t>
      </w:r>
      <w:r>
        <w:rPr>
          <w:b/>
          <w:sz w:val="24"/>
          <w:szCs w:val="24"/>
        </w:rPr>
        <w:t>小型企业</w:t>
      </w:r>
      <w:r>
        <w:rPr>
          <w:b/>
          <w:sz w:val="24"/>
          <w:szCs w:val="24"/>
        </w:rPr>
        <w:t>/</w:t>
      </w:r>
      <w:r>
        <w:rPr>
          <w:b/>
          <w:sz w:val="24"/>
          <w:szCs w:val="24"/>
        </w:rPr>
        <w:t>微型企业</w:t>
      </w:r>
      <w:r>
        <w:rPr>
          <w:sz w:val="24"/>
          <w:szCs w:val="24"/>
        </w:rPr>
        <w:t>）；</w:t>
      </w:r>
    </w:p>
    <w:p w:rsidR="00DC02DB" w:rsidRDefault="008178A3">
      <w:pPr>
        <w:autoSpaceDE w:val="0"/>
        <w:autoSpaceDN w:val="0"/>
        <w:spacing w:line="500" w:lineRule="exact"/>
        <w:ind w:left="641"/>
        <w:jc w:val="left"/>
        <w:rPr>
          <w:sz w:val="24"/>
          <w:szCs w:val="24"/>
        </w:rPr>
      </w:pPr>
      <w:r>
        <w:rPr>
          <w:sz w:val="24"/>
          <w:szCs w:val="24"/>
        </w:rPr>
        <w:t>……</w:t>
      </w:r>
    </w:p>
    <w:p w:rsidR="00DC02DB" w:rsidRDefault="008178A3" w:rsidP="00644253">
      <w:pPr>
        <w:autoSpaceDE w:val="0"/>
        <w:autoSpaceDN w:val="0"/>
        <w:spacing w:line="500" w:lineRule="exact"/>
        <w:ind w:firstLineChars="200" w:firstLine="446"/>
        <w:jc w:val="left"/>
        <w:rPr>
          <w:sz w:val="24"/>
          <w:szCs w:val="24"/>
        </w:rPr>
      </w:pPr>
      <w:r>
        <w:rPr>
          <w:sz w:val="24"/>
          <w:szCs w:val="24"/>
        </w:rPr>
        <w:t>以上企业，不属于大型企业的分支机构，不存在控股股东为大型企业的情形，也不存在与大型企业的负责人为同一人的情形。</w:t>
      </w:r>
    </w:p>
    <w:p w:rsidR="00DC02DB" w:rsidRDefault="008178A3" w:rsidP="00644253">
      <w:pPr>
        <w:autoSpaceDE w:val="0"/>
        <w:autoSpaceDN w:val="0"/>
        <w:spacing w:line="500" w:lineRule="exact"/>
        <w:ind w:firstLineChars="200" w:firstLine="446"/>
        <w:jc w:val="left"/>
        <w:rPr>
          <w:sz w:val="24"/>
          <w:szCs w:val="24"/>
        </w:rPr>
      </w:pPr>
      <w:r>
        <w:rPr>
          <w:sz w:val="24"/>
          <w:szCs w:val="24"/>
        </w:rPr>
        <w:t>本企业对上述声明内容的真实性负责。如有虚假，将依法承担相应责任。</w:t>
      </w:r>
    </w:p>
    <w:p w:rsidR="00DC02DB" w:rsidRDefault="008178A3">
      <w:pPr>
        <w:autoSpaceDE w:val="0"/>
        <w:autoSpaceDN w:val="0"/>
        <w:spacing w:line="500" w:lineRule="exact"/>
        <w:ind w:left="3840"/>
        <w:jc w:val="left"/>
        <w:rPr>
          <w:sz w:val="24"/>
          <w:szCs w:val="24"/>
        </w:rPr>
      </w:pPr>
      <w:r>
        <w:rPr>
          <w:sz w:val="24"/>
          <w:szCs w:val="24"/>
        </w:rPr>
        <w:t>投标人名称：</w:t>
      </w:r>
    </w:p>
    <w:p w:rsidR="00DC02DB" w:rsidRDefault="008178A3">
      <w:pPr>
        <w:autoSpaceDE w:val="0"/>
        <w:autoSpaceDN w:val="0"/>
        <w:spacing w:line="500" w:lineRule="exact"/>
        <w:ind w:left="3840"/>
        <w:jc w:val="left"/>
        <w:rPr>
          <w:b/>
          <w:sz w:val="24"/>
          <w:szCs w:val="24"/>
        </w:rPr>
      </w:pPr>
      <w:r>
        <w:rPr>
          <w:sz w:val="24"/>
          <w:szCs w:val="24"/>
        </w:rPr>
        <w:t>日期：</w:t>
      </w:r>
    </w:p>
    <w:p w:rsidR="00DC02DB" w:rsidRDefault="008178A3">
      <w:pPr>
        <w:spacing w:line="360" w:lineRule="auto"/>
        <w:ind w:right="84" w:firstLineChars="100" w:firstLine="224"/>
        <w:rPr>
          <w:b/>
          <w:sz w:val="24"/>
          <w:szCs w:val="24"/>
        </w:rPr>
      </w:pPr>
      <w:r>
        <w:rPr>
          <w:b/>
          <w:sz w:val="24"/>
          <w:szCs w:val="24"/>
        </w:rPr>
        <w:t>注：</w:t>
      </w:r>
    </w:p>
    <w:p w:rsidR="00DC02DB" w:rsidRDefault="008178A3">
      <w:pPr>
        <w:spacing w:line="360" w:lineRule="auto"/>
        <w:ind w:right="84" w:firstLineChars="100" w:firstLine="224"/>
        <w:rPr>
          <w:b/>
          <w:sz w:val="24"/>
          <w:szCs w:val="24"/>
        </w:rPr>
      </w:pPr>
      <w:r>
        <w:rPr>
          <w:b/>
          <w:sz w:val="24"/>
          <w:szCs w:val="24"/>
        </w:rPr>
        <w:t>1.</w:t>
      </w:r>
      <w:r>
        <w:rPr>
          <w:b/>
          <w:sz w:val="24"/>
          <w:szCs w:val="24"/>
        </w:rPr>
        <w:t>标的名称须按照采购文件</w:t>
      </w:r>
      <w:r>
        <w:rPr>
          <w:b/>
          <w:sz w:val="24"/>
          <w:szCs w:val="24"/>
        </w:rPr>
        <w:t>“</w:t>
      </w:r>
      <w:r>
        <w:rPr>
          <w:rFonts w:hint="eastAsia"/>
          <w:b/>
          <w:sz w:val="24"/>
          <w:szCs w:val="24"/>
        </w:rPr>
        <w:t>采购</w:t>
      </w:r>
      <w:r>
        <w:rPr>
          <w:b/>
          <w:sz w:val="24"/>
          <w:szCs w:val="24"/>
        </w:rPr>
        <w:t>清单</w:t>
      </w:r>
      <w:r>
        <w:rPr>
          <w:b/>
          <w:sz w:val="24"/>
          <w:szCs w:val="24"/>
        </w:rPr>
        <w:t>”</w:t>
      </w:r>
      <w:r>
        <w:rPr>
          <w:b/>
          <w:sz w:val="24"/>
          <w:szCs w:val="24"/>
        </w:rPr>
        <w:t>中明确的标的名称进行填写；所属行业须按照采购文件中明确的所属行业进行填写，否则不享受中小企业扶持政策。</w:t>
      </w:r>
    </w:p>
    <w:p w:rsidR="00DC02DB" w:rsidRDefault="008178A3">
      <w:pPr>
        <w:spacing w:line="360" w:lineRule="auto"/>
        <w:ind w:right="84" w:firstLineChars="100" w:firstLine="224"/>
        <w:rPr>
          <w:b/>
          <w:sz w:val="24"/>
          <w:szCs w:val="24"/>
        </w:rPr>
      </w:pPr>
      <w:r>
        <w:rPr>
          <w:b/>
          <w:sz w:val="24"/>
          <w:szCs w:val="24"/>
        </w:rPr>
        <w:lastRenderedPageBreak/>
        <w:t>2.</w:t>
      </w:r>
      <w:r>
        <w:rPr>
          <w:b/>
          <w:sz w:val="24"/>
          <w:szCs w:val="24"/>
        </w:rPr>
        <w:t>从业人员、营业收入、资产总额填报上一年度数据，无上</w:t>
      </w:r>
      <w:proofErr w:type="gramStart"/>
      <w:r>
        <w:rPr>
          <w:b/>
          <w:sz w:val="24"/>
          <w:szCs w:val="24"/>
        </w:rPr>
        <w:t>一</w:t>
      </w:r>
      <w:proofErr w:type="gramEnd"/>
      <w:r>
        <w:rPr>
          <w:b/>
          <w:sz w:val="24"/>
          <w:szCs w:val="24"/>
        </w:rPr>
        <w:t>年度数据的新成立企业可不填报。除新成立企业外，上表填写不全的，不享受中小企业扶持政策。</w:t>
      </w:r>
    </w:p>
    <w:p w:rsidR="00DC02DB" w:rsidRDefault="008178A3">
      <w:pPr>
        <w:spacing w:line="360" w:lineRule="auto"/>
        <w:ind w:right="84" w:firstLineChars="100" w:firstLine="224"/>
        <w:rPr>
          <w:b/>
          <w:sz w:val="24"/>
          <w:szCs w:val="21"/>
        </w:rPr>
      </w:pPr>
      <w:r>
        <w:rPr>
          <w:b/>
          <w:sz w:val="24"/>
          <w:szCs w:val="21"/>
        </w:rPr>
        <w:t>3.</w:t>
      </w:r>
      <w:r>
        <w:rPr>
          <w:b/>
          <w:sz w:val="24"/>
          <w:szCs w:val="21"/>
        </w:rPr>
        <w:t>中标（成交）供应</w:t>
      </w:r>
      <w:proofErr w:type="gramStart"/>
      <w:r>
        <w:rPr>
          <w:b/>
          <w:sz w:val="24"/>
          <w:szCs w:val="21"/>
        </w:rPr>
        <w:t>商享受</w:t>
      </w:r>
      <w:proofErr w:type="gramEnd"/>
      <w:r>
        <w:rPr>
          <w:b/>
          <w:sz w:val="24"/>
          <w:szCs w:val="21"/>
        </w:rPr>
        <w:t>中小企业扶持政策的，将随中标（成交）结果同时公告其《中小企业声明函》，接受社会监督。</w:t>
      </w:r>
    </w:p>
    <w:p w:rsidR="00DC02DB" w:rsidRDefault="008178A3">
      <w:pPr>
        <w:widowControl/>
        <w:jc w:val="left"/>
        <w:rPr>
          <w:color w:val="FF0000"/>
          <w:sz w:val="24"/>
          <w:szCs w:val="21"/>
        </w:rPr>
      </w:pPr>
      <w:r>
        <w:rPr>
          <w:color w:val="FF0000"/>
          <w:sz w:val="24"/>
          <w:szCs w:val="21"/>
        </w:rPr>
        <w:br w:type="page"/>
      </w:r>
    </w:p>
    <w:p w:rsidR="00DC02DB" w:rsidRDefault="00DC02DB">
      <w:pPr>
        <w:widowControl/>
        <w:jc w:val="left"/>
        <w:rPr>
          <w:color w:val="FF0000"/>
          <w:sz w:val="24"/>
          <w:szCs w:val="21"/>
        </w:rPr>
      </w:pPr>
    </w:p>
    <w:p w:rsidR="00DC02DB" w:rsidRDefault="008178A3">
      <w:pPr>
        <w:autoSpaceDN w:val="0"/>
        <w:spacing w:line="360" w:lineRule="auto"/>
        <w:jc w:val="left"/>
        <w:rPr>
          <w:b/>
          <w:bCs/>
          <w:sz w:val="24"/>
        </w:rPr>
      </w:pPr>
      <w:r>
        <w:rPr>
          <w:rFonts w:hint="eastAsia"/>
          <w:b/>
          <w:kern w:val="0"/>
          <w:sz w:val="24"/>
          <w:szCs w:val="21"/>
        </w:rPr>
        <w:t>若不是残疾人福利性单位，投标文件中可不提供此声明函</w:t>
      </w:r>
    </w:p>
    <w:p w:rsidR="00DC02DB" w:rsidRDefault="00DC02DB">
      <w:pPr>
        <w:autoSpaceDN w:val="0"/>
        <w:spacing w:line="360" w:lineRule="auto"/>
        <w:jc w:val="center"/>
        <w:rPr>
          <w:b/>
          <w:bCs/>
          <w:sz w:val="24"/>
        </w:rPr>
      </w:pPr>
    </w:p>
    <w:p w:rsidR="00DC02DB" w:rsidRDefault="008178A3">
      <w:pPr>
        <w:snapToGrid w:val="0"/>
        <w:spacing w:line="360" w:lineRule="auto"/>
        <w:jc w:val="center"/>
        <w:rPr>
          <w:b/>
          <w:bCs/>
          <w:sz w:val="24"/>
        </w:rPr>
      </w:pPr>
      <w:r>
        <w:rPr>
          <w:rFonts w:hint="eastAsia"/>
          <w:b/>
          <w:bCs/>
          <w:sz w:val="24"/>
        </w:rPr>
        <w:t>残疾人福利性单位声明函</w:t>
      </w:r>
    </w:p>
    <w:p w:rsidR="00DC02DB" w:rsidRDefault="00DC02DB">
      <w:pPr>
        <w:snapToGrid w:val="0"/>
        <w:spacing w:line="360" w:lineRule="auto"/>
        <w:ind w:firstLineChars="200" w:firstLine="448"/>
        <w:jc w:val="left"/>
        <w:rPr>
          <w:b/>
          <w:bCs/>
          <w:sz w:val="24"/>
        </w:rPr>
      </w:pPr>
    </w:p>
    <w:p w:rsidR="00DC02DB" w:rsidRDefault="008178A3" w:rsidP="00644253">
      <w:pPr>
        <w:snapToGrid w:val="0"/>
        <w:spacing w:line="360" w:lineRule="auto"/>
        <w:ind w:firstLineChars="200" w:firstLine="446"/>
        <w:jc w:val="left"/>
        <w:rPr>
          <w:bCs/>
          <w:sz w:val="24"/>
        </w:rPr>
      </w:pPr>
      <w:r>
        <w:rPr>
          <w:rFonts w:hint="eastAsia"/>
          <w:bCs/>
          <w:sz w:val="24"/>
        </w:rPr>
        <w:t>本单位郑重声明，根据《财政部</w:t>
      </w:r>
      <w:r>
        <w:rPr>
          <w:rFonts w:hint="eastAsia"/>
          <w:bCs/>
          <w:sz w:val="24"/>
        </w:rPr>
        <w:t xml:space="preserve"> </w:t>
      </w:r>
      <w:r>
        <w:rPr>
          <w:rFonts w:hint="eastAsia"/>
          <w:bCs/>
          <w:sz w:val="24"/>
        </w:rPr>
        <w:t>民政部</w:t>
      </w:r>
      <w:r>
        <w:rPr>
          <w:rFonts w:hint="eastAsia"/>
          <w:bCs/>
          <w:sz w:val="24"/>
        </w:rPr>
        <w:t xml:space="preserve"> </w:t>
      </w:r>
      <w:r>
        <w:rPr>
          <w:rFonts w:hint="eastAsia"/>
          <w:bCs/>
          <w:sz w:val="24"/>
        </w:rPr>
        <w:t>中国残疾人联合会关于促进残疾人就业政府采购政策的通知》（财库〔</w:t>
      </w:r>
      <w:r>
        <w:rPr>
          <w:rFonts w:hint="eastAsia"/>
          <w:bCs/>
          <w:sz w:val="24"/>
        </w:rPr>
        <w:t>2017</w:t>
      </w:r>
      <w:r>
        <w:rPr>
          <w:rFonts w:hint="eastAsia"/>
          <w:bCs/>
          <w:sz w:val="24"/>
        </w:rPr>
        <w:t>〕</w:t>
      </w:r>
      <w:r>
        <w:rPr>
          <w:rFonts w:hint="eastAsia"/>
          <w:bCs/>
          <w:sz w:val="24"/>
        </w:rPr>
        <w:t>141</w:t>
      </w:r>
      <w:r>
        <w:rPr>
          <w:rFonts w:hint="eastAsia"/>
          <w:bCs/>
          <w:sz w:val="24"/>
        </w:rPr>
        <w:t>号）的规定，本单位为符合条件的残疾人福利性单位，且本单位参加</w:t>
      </w:r>
      <w:r>
        <w:rPr>
          <w:rFonts w:hint="eastAsia"/>
          <w:bCs/>
          <w:sz w:val="24"/>
        </w:rPr>
        <w:t>______</w:t>
      </w:r>
      <w:r>
        <w:rPr>
          <w:rFonts w:hint="eastAsia"/>
          <w:bCs/>
          <w:sz w:val="24"/>
        </w:rPr>
        <w:t>单位的</w:t>
      </w:r>
      <w:r>
        <w:rPr>
          <w:rFonts w:hint="eastAsia"/>
          <w:bCs/>
          <w:sz w:val="24"/>
        </w:rPr>
        <w:t>______</w:t>
      </w:r>
      <w:r>
        <w:rPr>
          <w:rFonts w:hint="eastAsia"/>
          <w:bCs/>
          <w:sz w:val="24"/>
        </w:rPr>
        <w:t>项目采购活动提供本单位制造的货物（由本单位承担工程</w:t>
      </w:r>
      <w:r>
        <w:rPr>
          <w:rFonts w:hint="eastAsia"/>
          <w:bCs/>
          <w:sz w:val="24"/>
        </w:rPr>
        <w:t>/</w:t>
      </w:r>
      <w:r>
        <w:rPr>
          <w:rFonts w:hint="eastAsia"/>
          <w:bCs/>
          <w:sz w:val="24"/>
        </w:rPr>
        <w:t>提供服务），或者提供其他残疾人福利性单位制造的货物（不包括使用非残疾人福利性单位注册商标的货物）。</w:t>
      </w:r>
    </w:p>
    <w:p w:rsidR="00DC02DB" w:rsidRDefault="008178A3" w:rsidP="00644253">
      <w:pPr>
        <w:snapToGrid w:val="0"/>
        <w:spacing w:line="360" w:lineRule="auto"/>
        <w:ind w:firstLineChars="200" w:firstLine="446"/>
        <w:jc w:val="left"/>
        <w:rPr>
          <w:bCs/>
          <w:sz w:val="24"/>
        </w:rPr>
      </w:pPr>
      <w:r>
        <w:rPr>
          <w:rFonts w:hint="eastAsia"/>
          <w:bCs/>
          <w:sz w:val="24"/>
        </w:rPr>
        <w:t>本单位对上述声明的真实性负责。如有虚假，将依法承担相应责任。</w:t>
      </w:r>
    </w:p>
    <w:p w:rsidR="00DC02DB" w:rsidRDefault="00DC02DB" w:rsidP="00644253">
      <w:pPr>
        <w:snapToGrid w:val="0"/>
        <w:spacing w:line="360" w:lineRule="auto"/>
        <w:ind w:firstLineChars="200" w:firstLine="446"/>
        <w:jc w:val="left"/>
        <w:rPr>
          <w:bCs/>
          <w:sz w:val="24"/>
        </w:rPr>
      </w:pPr>
    </w:p>
    <w:p w:rsidR="00DC02DB" w:rsidRDefault="00DC02DB" w:rsidP="00644253">
      <w:pPr>
        <w:snapToGrid w:val="0"/>
        <w:spacing w:line="360" w:lineRule="auto"/>
        <w:ind w:firstLineChars="200" w:firstLine="446"/>
        <w:jc w:val="left"/>
        <w:rPr>
          <w:bCs/>
          <w:sz w:val="24"/>
        </w:rPr>
      </w:pPr>
    </w:p>
    <w:p w:rsidR="00DC02DB" w:rsidRDefault="008178A3" w:rsidP="00644253">
      <w:pPr>
        <w:snapToGrid w:val="0"/>
        <w:spacing w:line="360" w:lineRule="auto"/>
        <w:ind w:firstLineChars="200" w:firstLine="446"/>
        <w:jc w:val="left"/>
        <w:rPr>
          <w:bCs/>
          <w:sz w:val="24"/>
        </w:rPr>
      </w:pPr>
      <w:r>
        <w:rPr>
          <w:rFonts w:hint="eastAsia"/>
          <w:bCs/>
          <w:sz w:val="24"/>
        </w:rPr>
        <w:t xml:space="preserve">               </w:t>
      </w:r>
      <w:r>
        <w:rPr>
          <w:sz w:val="24"/>
          <w:szCs w:val="24"/>
        </w:rPr>
        <w:t>投标人名称：</w:t>
      </w:r>
    </w:p>
    <w:p w:rsidR="00DC02DB" w:rsidRDefault="00DC02DB" w:rsidP="00644253">
      <w:pPr>
        <w:snapToGrid w:val="0"/>
        <w:spacing w:line="360" w:lineRule="auto"/>
        <w:ind w:firstLineChars="200" w:firstLine="446"/>
        <w:jc w:val="left"/>
        <w:rPr>
          <w:bCs/>
          <w:sz w:val="24"/>
        </w:rPr>
      </w:pPr>
    </w:p>
    <w:p w:rsidR="00DC02DB" w:rsidRDefault="008178A3" w:rsidP="00644253">
      <w:pPr>
        <w:snapToGrid w:val="0"/>
        <w:spacing w:line="360" w:lineRule="auto"/>
        <w:ind w:firstLineChars="200" w:firstLine="446"/>
        <w:jc w:val="left"/>
        <w:rPr>
          <w:sz w:val="24"/>
          <w:szCs w:val="21"/>
        </w:rPr>
      </w:pPr>
      <w:r>
        <w:rPr>
          <w:rFonts w:hint="eastAsia"/>
          <w:bCs/>
          <w:sz w:val="24"/>
        </w:rPr>
        <w:t xml:space="preserve">               </w:t>
      </w:r>
      <w:r>
        <w:rPr>
          <w:rFonts w:hint="eastAsia"/>
          <w:bCs/>
          <w:sz w:val="24"/>
        </w:rPr>
        <w:t>日</w:t>
      </w:r>
      <w:r>
        <w:rPr>
          <w:rFonts w:hint="eastAsia"/>
          <w:bCs/>
          <w:sz w:val="24"/>
        </w:rPr>
        <w:t xml:space="preserve">  </w:t>
      </w:r>
      <w:r>
        <w:rPr>
          <w:rFonts w:hint="eastAsia"/>
          <w:bCs/>
          <w:sz w:val="24"/>
        </w:rPr>
        <w:t>期：</w:t>
      </w:r>
    </w:p>
    <w:p w:rsidR="00DC02DB" w:rsidRDefault="00DC02DB" w:rsidP="00644253">
      <w:pPr>
        <w:snapToGrid w:val="0"/>
        <w:spacing w:line="360" w:lineRule="auto"/>
        <w:ind w:firstLineChars="200" w:firstLine="446"/>
        <w:jc w:val="left"/>
        <w:rPr>
          <w:sz w:val="24"/>
          <w:szCs w:val="21"/>
        </w:rPr>
      </w:pPr>
    </w:p>
    <w:p w:rsidR="00DC02DB" w:rsidRDefault="008178A3" w:rsidP="00644253">
      <w:pPr>
        <w:snapToGrid w:val="0"/>
        <w:spacing w:line="360" w:lineRule="auto"/>
        <w:ind w:firstLineChars="200" w:firstLine="446"/>
        <w:rPr>
          <w:sz w:val="24"/>
          <w:szCs w:val="21"/>
        </w:rPr>
      </w:pPr>
      <w:r>
        <w:rPr>
          <w:sz w:val="24"/>
          <w:szCs w:val="21"/>
        </w:rPr>
        <w:t>注：</w:t>
      </w:r>
    </w:p>
    <w:p w:rsidR="00DC02DB" w:rsidRDefault="008178A3">
      <w:pPr>
        <w:snapToGrid w:val="0"/>
        <w:spacing w:line="360" w:lineRule="auto"/>
        <w:ind w:firstLineChars="200" w:firstLine="448"/>
        <w:rPr>
          <w:b/>
          <w:sz w:val="24"/>
          <w:szCs w:val="21"/>
        </w:rPr>
      </w:pPr>
      <w:r>
        <w:rPr>
          <w:b/>
          <w:sz w:val="24"/>
          <w:szCs w:val="21"/>
        </w:rPr>
        <w:t>中标供应商为残疾人福利性单位的，将随中标结果同时公告其《残疾人福利性单位声明函》，接受社会监督。</w:t>
      </w:r>
    </w:p>
    <w:p w:rsidR="00DC02DB" w:rsidRDefault="008178A3">
      <w:pPr>
        <w:snapToGrid w:val="0"/>
        <w:spacing w:line="360" w:lineRule="auto"/>
        <w:ind w:firstLineChars="200" w:firstLine="448"/>
        <w:rPr>
          <w:b/>
          <w:sz w:val="24"/>
          <w:szCs w:val="21"/>
        </w:rPr>
      </w:pPr>
      <w:r>
        <w:rPr>
          <w:b/>
          <w:kern w:val="0"/>
          <w:sz w:val="24"/>
          <w:szCs w:val="21"/>
        </w:rPr>
        <w:t>若不是残疾人福利性单位，投标文件中可不提供此声明函。</w:t>
      </w:r>
    </w:p>
    <w:p w:rsidR="00DC02DB" w:rsidRDefault="00DC02DB" w:rsidP="00644253">
      <w:pPr>
        <w:snapToGrid w:val="0"/>
        <w:spacing w:line="360" w:lineRule="auto"/>
        <w:ind w:firstLineChars="200" w:firstLine="446"/>
        <w:rPr>
          <w:sz w:val="24"/>
          <w:szCs w:val="21"/>
        </w:rPr>
      </w:pPr>
    </w:p>
    <w:p w:rsidR="00DC02DB" w:rsidRDefault="00DC02DB" w:rsidP="00644253">
      <w:pPr>
        <w:snapToGrid w:val="0"/>
        <w:spacing w:line="360" w:lineRule="auto"/>
        <w:ind w:firstLineChars="200" w:firstLine="446"/>
        <w:rPr>
          <w:color w:val="FF0000"/>
          <w:sz w:val="24"/>
          <w:szCs w:val="21"/>
        </w:rPr>
      </w:pPr>
    </w:p>
    <w:p w:rsidR="00DC02DB" w:rsidRDefault="00DC02DB">
      <w:pPr>
        <w:snapToGrid w:val="0"/>
        <w:spacing w:line="360" w:lineRule="auto"/>
        <w:rPr>
          <w:color w:val="FF0000"/>
          <w:sz w:val="24"/>
          <w:szCs w:val="21"/>
        </w:rPr>
      </w:pPr>
    </w:p>
    <w:p w:rsidR="00DC02DB" w:rsidRDefault="008178A3">
      <w:pPr>
        <w:widowControl/>
        <w:jc w:val="left"/>
        <w:rPr>
          <w:sz w:val="24"/>
        </w:rPr>
      </w:pPr>
      <w:r>
        <w:rPr>
          <w:sz w:val="24"/>
        </w:rPr>
        <w:br w:type="page"/>
      </w:r>
    </w:p>
    <w:p w:rsidR="00DC02DB" w:rsidRDefault="008178A3">
      <w:pPr>
        <w:autoSpaceDN w:val="0"/>
        <w:spacing w:line="360" w:lineRule="auto"/>
        <w:rPr>
          <w:b/>
          <w:bCs/>
          <w:sz w:val="24"/>
        </w:rPr>
      </w:pPr>
      <w:r>
        <w:rPr>
          <w:rFonts w:hint="eastAsia"/>
          <w:b/>
          <w:bCs/>
          <w:sz w:val="24"/>
        </w:rPr>
        <w:lastRenderedPageBreak/>
        <w:t>附件</w:t>
      </w:r>
      <w:r>
        <w:rPr>
          <w:rFonts w:hint="eastAsia"/>
          <w:b/>
          <w:bCs/>
          <w:sz w:val="24"/>
        </w:rPr>
        <w:t>13</w:t>
      </w:r>
    </w:p>
    <w:p w:rsidR="00DC02DB" w:rsidRDefault="008178A3">
      <w:pPr>
        <w:autoSpaceDN w:val="0"/>
        <w:spacing w:line="360" w:lineRule="auto"/>
        <w:jc w:val="center"/>
        <w:rPr>
          <w:b/>
          <w:bCs/>
          <w:sz w:val="24"/>
        </w:rPr>
      </w:pPr>
      <w:r>
        <w:rPr>
          <w:b/>
          <w:bCs/>
          <w:sz w:val="24"/>
        </w:rPr>
        <w:t>投标人认为需要提供的其他资料</w:t>
      </w:r>
    </w:p>
    <w:sectPr w:rsidR="00DC02DB">
      <w:footerReference w:type="default" r:id="rId15"/>
      <w:pgSz w:w="11906" w:h="16838"/>
      <w:pgMar w:top="1440" w:right="1797" w:bottom="1440" w:left="1797" w:header="851" w:footer="992" w:gutter="0"/>
      <w:cols w:space="425"/>
      <w:docGrid w:type="linesAndChars" w:linePitch="285" w:charSpace="-344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8178A3" w:rsidRDefault="008178A3">
      <w:r>
        <w:separator/>
      </w:r>
    </w:p>
  </w:endnote>
  <w:endnote w:type="continuationSeparator" w:id="0">
    <w:p w:rsidR="008178A3" w:rsidRDefault="008178A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Calibri">
    <w:panose1 w:val="020F0502020204030204"/>
    <w:charset w:val="00"/>
    <w:family w:val="swiss"/>
    <w:pitch w:val="variable"/>
    <w:sig w:usb0="E0002AFF" w:usb1="C000247B"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Times New Roman">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
    <w:altName w:val="宋体"/>
    <w:charset w:val="86"/>
    <w:family w:val="auto"/>
    <w:pitch w:val="default"/>
    <w:sig w:usb0="00000000" w:usb1="00000000" w:usb2="00000010" w:usb3="00000000" w:csb0="00040000" w:csb1="00000000"/>
  </w:font>
  <w:font w:name="黑体">
    <w:altName w:val="SimHei"/>
    <w:panose1 w:val="02010609060101010101"/>
    <w:charset w:val="86"/>
    <w:family w:val="modern"/>
    <w:pitch w:val="fixed"/>
    <w:sig w:usb0="800002BF" w:usb1="38CF7CFA" w:usb2="00000016" w:usb3="00000000" w:csb0="00040001" w:csb1="00000000"/>
  </w:font>
  <w:font w:name="华文楷体">
    <w:panose1 w:val="02010600040101010101"/>
    <w:charset w:val="86"/>
    <w:family w:val="auto"/>
    <w:pitch w:val="variable"/>
    <w:sig w:usb0="00000287" w:usb1="080F0000" w:usb2="00000010" w:usb3="00000000" w:csb0="0004009F" w:csb1="00000000"/>
  </w:font>
  <w:font w:name="微软雅黑">
    <w:panose1 w:val="020B0503020204020204"/>
    <w:charset w:val="86"/>
    <w:family w:val="swiss"/>
    <w:pitch w:val="variable"/>
    <w:sig w:usb0="80000287" w:usb1="2ACF3C50" w:usb2="00000016" w:usb3="00000000" w:csb0="0004001F" w:csb1="00000000"/>
  </w:font>
  <w:font w:name="仿宋_GB2312">
    <w:altName w:val="仿宋"/>
    <w:charset w:val="86"/>
    <w:family w:val="modern"/>
    <w:pitch w:val="fixed"/>
    <w:sig w:usb0="00000001" w:usb1="080E0000" w:usb2="00000010" w:usb3="00000000" w:csb0="00040000" w:csb1="00000000"/>
  </w:font>
  <w:font w:name="方正小标宋简体">
    <w:altName w:val="Arial Unicode MS"/>
    <w:charset w:val="86"/>
    <w:family w:val="auto"/>
    <w:pitch w:val="default"/>
    <w:sig w:usb0="00000000" w:usb1="080E0000" w:usb2="00000000" w:usb3="00000000" w:csb0="00040000"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C02DB" w:rsidRDefault="00DC02DB">
    <w:pPr>
      <w:pStyle w:val="a9"/>
      <w:jc w:val="center"/>
    </w:pPr>
  </w:p>
  <w:p w:rsidR="00DC02DB" w:rsidRDefault="00DC02DB">
    <w:pPr>
      <w:pStyle w:val="a9"/>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C02DB" w:rsidRDefault="00DC02DB">
    <w:pPr>
      <w:pStyle w:val="a9"/>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1335877018"/>
    </w:sdtPr>
    <w:sdtEndPr/>
    <w:sdtContent>
      <w:p w:rsidR="00DC02DB" w:rsidRDefault="008178A3">
        <w:pPr>
          <w:pStyle w:val="a9"/>
          <w:jc w:val="center"/>
        </w:pPr>
        <w:r>
          <w:fldChar w:fldCharType="begin"/>
        </w:r>
        <w:r>
          <w:instrText>PAGE   \* MERGEFORMAT</w:instrText>
        </w:r>
        <w:r>
          <w:fldChar w:fldCharType="separate"/>
        </w:r>
        <w:r w:rsidR="0046282E" w:rsidRPr="0046282E">
          <w:rPr>
            <w:noProof/>
            <w:lang w:val="zh-CN"/>
          </w:rPr>
          <w:t>40</w:t>
        </w:r>
        <w:r>
          <w:fldChar w:fldCharType="end"/>
        </w:r>
      </w:p>
    </w:sdtContent>
  </w:sdt>
  <w:p w:rsidR="00DC02DB" w:rsidRDefault="00DC02DB">
    <w:pPr>
      <w:pStyle w:val="a9"/>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C02DB" w:rsidRDefault="008178A3">
    <w:pPr>
      <w:pStyle w:val="a9"/>
      <w:jc w:val="center"/>
    </w:pPr>
    <w:r>
      <w:rPr>
        <w:b/>
      </w:rPr>
      <w:fldChar w:fldCharType="begin"/>
    </w:r>
    <w:r>
      <w:rPr>
        <w:b/>
      </w:rPr>
      <w:instrText>PAGE  \* Arabic  \* MERGEFORMAT</w:instrText>
    </w:r>
    <w:r>
      <w:rPr>
        <w:b/>
      </w:rPr>
      <w:fldChar w:fldCharType="separate"/>
    </w:r>
    <w:r w:rsidR="0046282E" w:rsidRPr="0046282E">
      <w:rPr>
        <w:b/>
        <w:noProof/>
        <w:lang w:val="zh-CN"/>
      </w:rPr>
      <w:t>77</w:t>
    </w:r>
    <w:r>
      <w:rPr>
        <w:b/>
      </w:rP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8178A3" w:rsidRDefault="008178A3">
      <w:r>
        <w:separator/>
      </w:r>
    </w:p>
  </w:footnote>
  <w:footnote w:type="continuationSeparator" w:id="0">
    <w:p w:rsidR="008178A3" w:rsidRDefault="008178A3">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C02DB" w:rsidRDefault="00DC02DB">
    <w:pPr>
      <w:pStyle w:val="aa"/>
      <w:pBdr>
        <w:bottom w:val="none" w:sz="0" w:space="0" w:color="auto"/>
      </w:pBd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BF6BC116"/>
    <w:multiLevelType w:val="singleLevel"/>
    <w:tmpl w:val="BF6BC116"/>
    <w:lvl w:ilvl="0">
      <w:start w:val="16"/>
      <w:numFmt w:val="decimal"/>
      <w:suff w:val="space"/>
      <w:lvlText w:val="%1."/>
      <w:lvlJc w:val="left"/>
      <w:pPr>
        <w:ind w:left="0" w:firstLine="0"/>
      </w:pPr>
    </w:lvl>
  </w:abstractNum>
  <w:abstractNum w:abstractNumId="1">
    <w:nsid w:val="CFE7C3F8"/>
    <w:multiLevelType w:val="singleLevel"/>
    <w:tmpl w:val="CFE7C3F8"/>
    <w:lvl w:ilvl="0">
      <w:start w:val="1"/>
      <w:numFmt w:val="decimal"/>
      <w:suff w:val="nothing"/>
      <w:lvlText w:val="（%1）"/>
      <w:lvlJc w:val="left"/>
      <w:pPr>
        <w:ind w:left="0" w:firstLine="0"/>
      </w:pPr>
    </w:lvl>
  </w:abstractNum>
  <w:abstractNum w:abstractNumId="2">
    <w:nsid w:val="DDECD3BC"/>
    <w:multiLevelType w:val="singleLevel"/>
    <w:tmpl w:val="DDECD3BC"/>
    <w:lvl w:ilvl="0">
      <w:start w:val="6"/>
      <w:numFmt w:val="decimal"/>
      <w:suff w:val="space"/>
      <w:lvlText w:val="%1."/>
      <w:lvlJc w:val="left"/>
      <w:pPr>
        <w:ind w:left="0" w:firstLine="0"/>
      </w:pPr>
    </w:lvl>
  </w:abstractNum>
  <w:abstractNum w:abstractNumId="3">
    <w:nsid w:val="DE759F4B"/>
    <w:multiLevelType w:val="singleLevel"/>
    <w:tmpl w:val="DE759F4B"/>
    <w:lvl w:ilvl="0">
      <w:start w:val="2"/>
      <w:numFmt w:val="decimal"/>
      <w:suff w:val="space"/>
      <w:lvlText w:val="%1."/>
      <w:lvlJc w:val="left"/>
      <w:pPr>
        <w:ind w:left="0" w:firstLine="0"/>
      </w:pPr>
    </w:lvl>
  </w:abstractNum>
  <w:abstractNum w:abstractNumId="4">
    <w:nsid w:val="DEABE1DB"/>
    <w:multiLevelType w:val="singleLevel"/>
    <w:tmpl w:val="DEABE1DB"/>
    <w:lvl w:ilvl="0">
      <w:start w:val="23"/>
      <w:numFmt w:val="decimal"/>
      <w:suff w:val="space"/>
      <w:lvlText w:val="%1."/>
      <w:lvlJc w:val="left"/>
      <w:pPr>
        <w:ind w:left="0" w:firstLine="0"/>
      </w:pPr>
    </w:lvl>
  </w:abstractNum>
  <w:abstractNum w:abstractNumId="5">
    <w:nsid w:val="FFEFC674"/>
    <w:multiLevelType w:val="singleLevel"/>
    <w:tmpl w:val="FFEFC674"/>
    <w:lvl w:ilvl="0">
      <w:start w:val="1"/>
      <w:numFmt w:val="decimal"/>
      <w:suff w:val="nothing"/>
      <w:lvlText w:val="（%1）"/>
      <w:lvlJc w:val="left"/>
      <w:pPr>
        <w:ind w:left="0" w:firstLine="0"/>
      </w:pPr>
    </w:lvl>
  </w:abstractNum>
  <w:abstractNum w:abstractNumId="6">
    <w:nsid w:val="7A0F6431"/>
    <w:multiLevelType w:val="singleLevel"/>
    <w:tmpl w:val="7A0F6431"/>
    <w:lvl w:ilvl="0">
      <w:start w:val="1"/>
      <w:numFmt w:val="decimal"/>
      <w:suff w:val="space"/>
      <w:lvlText w:val="%1."/>
      <w:lvlJc w:val="left"/>
      <w:pPr>
        <w:ind w:left="0" w:firstLine="0"/>
      </w:pPr>
    </w:lvl>
  </w:abstractNum>
  <w:num w:numId="1">
    <w:abstractNumId w:val="6"/>
    <w:lvlOverride w:ilvl="0">
      <w:startOverride w:val="1"/>
    </w:lvlOverride>
  </w:num>
  <w:num w:numId="2">
    <w:abstractNumId w:val="1"/>
    <w:lvlOverride w:ilvl="0">
      <w:startOverride w:val="1"/>
    </w:lvlOverride>
  </w:num>
  <w:num w:numId="3">
    <w:abstractNumId w:val="5"/>
    <w:lvlOverride w:ilvl="0">
      <w:startOverride w:val="1"/>
    </w:lvlOverride>
  </w:num>
  <w:num w:numId="4">
    <w:abstractNumId w:val="3"/>
    <w:lvlOverride w:ilvl="0">
      <w:startOverride w:val="2"/>
    </w:lvlOverride>
  </w:num>
  <w:num w:numId="5">
    <w:abstractNumId w:val="2"/>
    <w:lvlOverride w:ilvl="0">
      <w:startOverride w:val="6"/>
    </w:lvlOverride>
  </w:num>
  <w:num w:numId="6">
    <w:abstractNumId w:val="0"/>
    <w:lvlOverride w:ilvl="0">
      <w:startOverride w:val="16"/>
    </w:lvlOverride>
  </w:num>
  <w:num w:numId="7">
    <w:abstractNumId w:val="4"/>
    <w:lvlOverride w:ilvl="0">
      <w:startOverride w:val="23"/>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80"/>
  <w:bordersDoNotSurroundHeader/>
  <w:bordersDoNotSurroundFooter/>
  <w:proofState w:grammar="clean"/>
  <w:defaultTabStop w:val="420"/>
  <w:drawingGridVerticalSpacing w:val="156"/>
  <w:displayHorizontalDrawingGridEvery w:val="0"/>
  <w:displayVerticalDrawingGridEvery w:val="2"/>
  <w:characterSpacingControl w:val="compressPunctuation"/>
  <w:footnotePr>
    <w:footnote w:id="-1"/>
    <w:footnote w:id="0"/>
  </w:footnotePr>
  <w:endnotePr>
    <w:endnote w:id="-1"/>
    <w:endnote w:id="0"/>
  </w:endnotePr>
  <w:compat>
    <w:spaceForUL/>
    <w:balanceSingleByteDoubleByteWidth/>
    <w:doNotLeaveBackslashAlone/>
    <w:ulTrailSpace/>
    <w:doNotExpandShiftReturn/>
    <w:adjustLineHeightInTable/>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325832"/>
    <w:rsid w:val="00000D09"/>
    <w:rsid w:val="00001FD1"/>
    <w:rsid w:val="0000234A"/>
    <w:rsid w:val="000035E2"/>
    <w:rsid w:val="00010DCF"/>
    <w:rsid w:val="00011B73"/>
    <w:rsid w:val="00013068"/>
    <w:rsid w:val="00013701"/>
    <w:rsid w:val="00013D27"/>
    <w:rsid w:val="00014723"/>
    <w:rsid w:val="0001661C"/>
    <w:rsid w:val="00017C2D"/>
    <w:rsid w:val="00020A5D"/>
    <w:rsid w:val="000227B2"/>
    <w:rsid w:val="0002347F"/>
    <w:rsid w:val="000234F6"/>
    <w:rsid w:val="00025E3C"/>
    <w:rsid w:val="000308AC"/>
    <w:rsid w:val="00030BD8"/>
    <w:rsid w:val="00032015"/>
    <w:rsid w:val="00032527"/>
    <w:rsid w:val="00033D1E"/>
    <w:rsid w:val="000349C9"/>
    <w:rsid w:val="000361B9"/>
    <w:rsid w:val="00036A32"/>
    <w:rsid w:val="000403B6"/>
    <w:rsid w:val="0004130F"/>
    <w:rsid w:val="00042733"/>
    <w:rsid w:val="00042FFE"/>
    <w:rsid w:val="000442F0"/>
    <w:rsid w:val="00044850"/>
    <w:rsid w:val="00045370"/>
    <w:rsid w:val="00050365"/>
    <w:rsid w:val="00050D4A"/>
    <w:rsid w:val="00053FD1"/>
    <w:rsid w:val="000544E8"/>
    <w:rsid w:val="00056208"/>
    <w:rsid w:val="0005643C"/>
    <w:rsid w:val="00056EF3"/>
    <w:rsid w:val="00056FCF"/>
    <w:rsid w:val="000607D4"/>
    <w:rsid w:val="00063218"/>
    <w:rsid w:val="00063B6C"/>
    <w:rsid w:val="00064AAF"/>
    <w:rsid w:val="00065BDD"/>
    <w:rsid w:val="000671A1"/>
    <w:rsid w:val="0007081F"/>
    <w:rsid w:val="00070DBD"/>
    <w:rsid w:val="00071F3B"/>
    <w:rsid w:val="00072543"/>
    <w:rsid w:val="00073A88"/>
    <w:rsid w:val="00074F44"/>
    <w:rsid w:val="000756A0"/>
    <w:rsid w:val="00075B08"/>
    <w:rsid w:val="00075BCB"/>
    <w:rsid w:val="00075C85"/>
    <w:rsid w:val="00076BA5"/>
    <w:rsid w:val="000775F5"/>
    <w:rsid w:val="000806FA"/>
    <w:rsid w:val="00081168"/>
    <w:rsid w:val="000822B1"/>
    <w:rsid w:val="000826F9"/>
    <w:rsid w:val="00083646"/>
    <w:rsid w:val="00083C9E"/>
    <w:rsid w:val="000861B5"/>
    <w:rsid w:val="00086EBE"/>
    <w:rsid w:val="00092400"/>
    <w:rsid w:val="00092878"/>
    <w:rsid w:val="000949F5"/>
    <w:rsid w:val="000A0277"/>
    <w:rsid w:val="000A116B"/>
    <w:rsid w:val="000A1657"/>
    <w:rsid w:val="000A2A05"/>
    <w:rsid w:val="000A3F59"/>
    <w:rsid w:val="000A5CEA"/>
    <w:rsid w:val="000A719C"/>
    <w:rsid w:val="000A73D4"/>
    <w:rsid w:val="000B006B"/>
    <w:rsid w:val="000B0777"/>
    <w:rsid w:val="000B1340"/>
    <w:rsid w:val="000B1EED"/>
    <w:rsid w:val="000B2975"/>
    <w:rsid w:val="000B2C69"/>
    <w:rsid w:val="000B7480"/>
    <w:rsid w:val="000C0FAA"/>
    <w:rsid w:val="000C103D"/>
    <w:rsid w:val="000C337F"/>
    <w:rsid w:val="000C5970"/>
    <w:rsid w:val="000C6360"/>
    <w:rsid w:val="000C6CA8"/>
    <w:rsid w:val="000C734D"/>
    <w:rsid w:val="000C7A3F"/>
    <w:rsid w:val="000C7E72"/>
    <w:rsid w:val="000D26D7"/>
    <w:rsid w:val="000D2F5A"/>
    <w:rsid w:val="000D4282"/>
    <w:rsid w:val="000D514E"/>
    <w:rsid w:val="000D6E6A"/>
    <w:rsid w:val="000E05EA"/>
    <w:rsid w:val="000E42D9"/>
    <w:rsid w:val="000E50F9"/>
    <w:rsid w:val="000E5C70"/>
    <w:rsid w:val="000E6A76"/>
    <w:rsid w:val="000E6FB6"/>
    <w:rsid w:val="000F106F"/>
    <w:rsid w:val="000F1202"/>
    <w:rsid w:val="000F1454"/>
    <w:rsid w:val="000F48D9"/>
    <w:rsid w:val="000F53CB"/>
    <w:rsid w:val="000F58E8"/>
    <w:rsid w:val="000F5C82"/>
    <w:rsid w:val="000F6558"/>
    <w:rsid w:val="000F6957"/>
    <w:rsid w:val="00101A26"/>
    <w:rsid w:val="00104096"/>
    <w:rsid w:val="00104EFC"/>
    <w:rsid w:val="0010588B"/>
    <w:rsid w:val="00107A14"/>
    <w:rsid w:val="001106F6"/>
    <w:rsid w:val="00111029"/>
    <w:rsid w:val="00111082"/>
    <w:rsid w:val="001165C6"/>
    <w:rsid w:val="00117769"/>
    <w:rsid w:val="00121CDE"/>
    <w:rsid w:val="00122338"/>
    <w:rsid w:val="00123592"/>
    <w:rsid w:val="001242B9"/>
    <w:rsid w:val="001256ED"/>
    <w:rsid w:val="00125859"/>
    <w:rsid w:val="00125D31"/>
    <w:rsid w:val="001305F5"/>
    <w:rsid w:val="0013080A"/>
    <w:rsid w:val="001328B9"/>
    <w:rsid w:val="00133E83"/>
    <w:rsid w:val="001351F5"/>
    <w:rsid w:val="00136F51"/>
    <w:rsid w:val="00137199"/>
    <w:rsid w:val="001411F4"/>
    <w:rsid w:val="00141664"/>
    <w:rsid w:val="00141A5A"/>
    <w:rsid w:val="00141B0C"/>
    <w:rsid w:val="00142442"/>
    <w:rsid w:val="00143B4D"/>
    <w:rsid w:val="00145E32"/>
    <w:rsid w:val="0014634C"/>
    <w:rsid w:val="00147513"/>
    <w:rsid w:val="00147D57"/>
    <w:rsid w:val="001515D5"/>
    <w:rsid w:val="001524A8"/>
    <w:rsid w:val="00153169"/>
    <w:rsid w:val="001532FF"/>
    <w:rsid w:val="00153E15"/>
    <w:rsid w:val="00154232"/>
    <w:rsid w:val="00155128"/>
    <w:rsid w:val="00157876"/>
    <w:rsid w:val="00161FBA"/>
    <w:rsid w:val="00165969"/>
    <w:rsid w:val="001659F0"/>
    <w:rsid w:val="001676A1"/>
    <w:rsid w:val="00167D3B"/>
    <w:rsid w:val="001707F2"/>
    <w:rsid w:val="00171166"/>
    <w:rsid w:val="00172B5E"/>
    <w:rsid w:val="00173561"/>
    <w:rsid w:val="001735A8"/>
    <w:rsid w:val="0017405A"/>
    <w:rsid w:val="00175016"/>
    <w:rsid w:val="001760DF"/>
    <w:rsid w:val="00176CA8"/>
    <w:rsid w:val="001816C4"/>
    <w:rsid w:val="00181DB2"/>
    <w:rsid w:val="00181ED5"/>
    <w:rsid w:val="001834DA"/>
    <w:rsid w:val="001842E3"/>
    <w:rsid w:val="001853CF"/>
    <w:rsid w:val="00187BC6"/>
    <w:rsid w:val="0019101B"/>
    <w:rsid w:val="00193BCD"/>
    <w:rsid w:val="0019431D"/>
    <w:rsid w:val="00194D0A"/>
    <w:rsid w:val="00194FBC"/>
    <w:rsid w:val="00196D6B"/>
    <w:rsid w:val="00196E07"/>
    <w:rsid w:val="00197541"/>
    <w:rsid w:val="00197669"/>
    <w:rsid w:val="001A2919"/>
    <w:rsid w:val="001A2A8A"/>
    <w:rsid w:val="001A3DE3"/>
    <w:rsid w:val="001A46F9"/>
    <w:rsid w:val="001A4A54"/>
    <w:rsid w:val="001A575B"/>
    <w:rsid w:val="001A7627"/>
    <w:rsid w:val="001B105C"/>
    <w:rsid w:val="001B142F"/>
    <w:rsid w:val="001B15CA"/>
    <w:rsid w:val="001B1AFB"/>
    <w:rsid w:val="001B21B2"/>
    <w:rsid w:val="001B5BEA"/>
    <w:rsid w:val="001C0702"/>
    <w:rsid w:val="001C0C64"/>
    <w:rsid w:val="001C0E64"/>
    <w:rsid w:val="001C1981"/>
    <w:rsid w:val="001C2877"/>
    <w:rsid w:val="001C332F"/>
    <w:rsid w:val="001C36BF"/>
    <w:rsid w:val="001C50CC"/>
    <w:rsid w:val="001C7255"/>
    <w:rsid w:val="001D0E4B"/>
    <w:rsid w:val="001D1443"/>
    <w:rsid w:val="001D1850"/>
    <w:rsid w:val="001D582F"/>
    <w:rsid w:val="001D5E53"/>
    <w:rsid w:val="001D6261"/>
    <w:rsid w:val="001D74FD"/>
    <w:rsid w:val="001E2AC4"/>
    <w:rsid w:val="001E3CB7"/>
    <w:rsid w:val="001E3CD4"/>
    <w:rsid w:val="001F0F4F"/>
    <w:rsid w:val="001F2B50"/>
    <w:rsid w:val="001F3072"/>
    <w:rsid w:val="001F345B"/>
    <w:rsid w:val="001F46DE"/>
    <w:rsid w:val="001F65EF"/>
    <w:rsid w:val="00201BE2"/>
    <w:rsid w:val="002027E3"/>
    <w:rsid w:val="00203838"/>
    <w:rsid w:val="002038C6"/>
    <w:rsid w:val="00204D75"/>
    <w:rsid w:val="00205B3A"/>
    <w:rsid w:val="00210D0A"/>
    <w:rsid w:val="002113A2"/>
    <w:rsid w:val="0021146E"/>
    <w:rsid w:val="00212E26"/>
    <w:rsid w:val="00212FB4"/>
    <w:rsid w:val="00214C71"/>
    <w:rsid w:val="00214D65"/>
    <w:rsid w:val="00214DB1"/>
    <w:rsid w:val="00215D4A"/>
    <w:rsid w:val="0021638D"/>
    <w:rsid w:val="00216454"/>
    <w:rsid w:val="00217746"/>
    <w:rsid w:val="002217EA"/>
    <w:rsid w:val="00225C2F"/>
    <w:rsid w:val="00226572"/>
    <w:rsid w:val="002266D4"/>
    <w:rsid w:val="00227BF0"/>
    <w:rsid w:val="00230077"/>
    <w:rsid w:val="00230690"/>
    <w:rsid w:val="002314E2"/>
    <w:rsid w:val="00231B4A"/>
    <w:rsid w:val="00233239"/>
    <w:rsid w:val="00233359"/>
    <w:rsid w:val="002338B5"/>
    <w:rsid w:val="00235220"/>
    <w:rsid w:val="00235990"/>
    <w:rsid w:val="00241BB8"/>
    <w:rsid w:val="00242AAC"/>
    <w:rsid w:val="002435BC"/>
    <w:rsid w:val="00243DC1"/>
    <w:rsid w:val="00244482"/>
    <w:rsid w:val="0024457A"/>
    <w:rsid w:val="00244BFD"/>
    <w:rsid w:val="00245078"/>
    <w:rsid w:val="0024790F"/>
    <w:rsid w:val="00247B85"/>
    <w:rsid w:val="00251ED7"/>
    <w:rsid w:val="0025218F"/>
    <w:rsid w:val="00253B49"/>
    <w:rsid w:val="00253C4F"/>
    <w:rsid w:val="002550E5"/>
    <w:rsid w:val="00256B64"/>
    <w:rsid w:val="00257AED"/>
    <w:rsid w:val="00257E6C"/>
    <w:rsid w:val="0026101E"/>
    <w:rsid w:val="00261C83"/>
    <w:rsid w:val="002635BF"/>
    <w:rsid w:val="002639CB"/>
    <w:rsid w:val="00264138"/>
    <w:rsid w:val="00264576"/>
    <w:rsid w:val="0026492F"/>
    <w:rsid w:val="00264E75"/>
    <w:rsid w:val="00264E8A"/>
    <w:rsid w:val="00265B2C"/>
    <w:rsid w:val="00266956"/>
    <w:rsid w:val="0026714A"/>
    <w:rsid w:val="0027238A"/>
    <w:rsid w:val="002729BD"/>
    <w:rsid w:val="00274CF5"/>
    <w:rsid w:val="002759F8"/>
    <w:rsid w:val="00277427"/>
    <w:rsid w:val="002804EC"/>
    <w:rsid w:val="00281A3A"/>
    <w:rsid w:val="00284657"/>
    <w:rsid w:val="00284E8B"/>
    <w:rsid w:val="002860FD"/>
    <w:rsid w:val="002863A7"/>
    <w:rsid w:val="00286CEF"/>
    <w:rsid w:val="00292BE5"/>
    <w:rsid w:val="00293728"/>
    <w:rsid w:val="0029386D"/>
    <w:rsid w:val="00293B4A"/>
    <w:rsid w:val="002941EF"/>
    <w:rsid w:val="002948B5"/>
    <w:rsid w:val="00294986"/>
    <w:rsid w:val="00294EAF"/>
    <w:rsid w:val="0029610C"/>
    <w:rsid w:val="00297EAE"/>
    <w:rsid w:val="002A1A2D"/>
    <w:rsid w:val="002A1FBA"/>
    <w:rsid w:val="002A4B3C"/>
    <w:rsid w:val="002B25C6"/>
    <w:rsid w:val="002B260D"/>
    <w:rsid w:val="002B3BB4"/>
    <w:rsid w:val="002B53D4"/>
    <w:rsid w:val="002C0ABE"/>
    <w:rsid w:val="002C0F2A"/>
    <w:rsid w:val="002C2541"/>
    <w:rsid w:val="002C3241"/>
    <w:rsid w:val="002C3690"/>
    <w:rsid w:val="002C4439"/>
    <w:rsid w:val="002C4BFA"/>
    <w:rsid w:val="002C4E11"/>
    <w:rsid w:val="002C6424"/>
    <w:rsid w:val="002C696D"/>
    <w:rsid w:val="002C6B30"/>
    <w:rsid w:val="002C7FE4"/>
    <w:rsid w:val="002D0199"/>
    <w:rsid w:val="002D09CD"/>
    <w:rsid w:val="002D17E4"/>
    <w:rsid w:val="002D4898"/>
    <w:rsid w:val="002D57F1"/>
    <w:rsid w:val="002D5B4E"/>
    <w:rsid w:val="002D6D75"/>
    <w:rsid w:val="002E1F5E"/>
    <w:rsid w:val="002E2A56"/>
    <w:rsid w:val="002E2AAA"/>
    <w:rsid w:val="002E4011"/>
    <w:rsid w:val="002E65F8"/>
    <w:rsid w:val="002F1119"/>
    <w:rsid w:val="002F245E"/>
    <w:rsid w:val="002F4792"/>
    <w:rsid w:val="002F538F"/>
    <w:rsid w:val="002F6DB2"/>
    <w:rsid w:val="003004C0"/>
    <w:rsid w:val="00300AA5"/>
    <w:rsid w:val="00304723"/>
    <w:rsid w:val="0031086D"/>
    <w:rsid w:val="00312134"/>
    <w:rsid w:val="00315DA4"/>
    <w:rsid w:val="003169F5"/>
    <w:rsid w:val="00316B19"/>
    <w:rsid w:val="0031764A"/>
    <w:rsid w:val="00317922"/>
    <w:rsid w:val="003219E3"/>
    <w:rsid w:val="00321CFA"/>
    <w:rsid w:val="00321DA5"/>
    <w:rsid w:val="00322EA4"/>
    <w:rsid w:val="00323692"/>
    <w:rsid w:val="00323DEE"/>
    <w:rsid w:val="00324B41"/>
    <w:rsid w:val="0032567E"/>
    <w:rsid w:val="00325832"/>
    <w:rsid w:val="003265E2"/>
    <w:rsid w:val="00333713"/>
    <w:rsid w:val="003337F2"/>
    <w:rsid w:val="00333A1D"/>
    <w:rsid w:val="0033563C"/>
    <w:rsid w:val="00335A65"/>
    <w:rsid w:val="00340A76"/>
    <w:rsid w:val="00340C49"/>
    <w:rsid w:val="00340CDB"/>
    <w:rsid w:val="0034183E"/>
    <w:rsid w:val="00343849"/>
    <w:rsid w:val="003505E3"/>
    <w:rsid w:val="00350875"/>
    <w:rsid w:val="0035257E"/>
    <w:rsid w:val="003535D6"/>
    <w:rsid w:val="0035599B"/>
    <w:rsid w:val="00355EEA"/>
    <w:rsid w:val="003562E3"/>
    <w:rsid w:val="003611AB"/>
    <w:rsid w:val="00361368"/>
    <w:rsid w:val="003637C0"/>
    <w:rsid w:val="00363BA4"/>
    <w:rsid w:val="00363D42"/>
    <w:rsid w:val="00363F2E"/>
    <w:rsid w:val="00364265"/>
    <w:rsid w:val="003649A4"/>
    <w:rsid w:val="003653D5"/>
    <w:rsid w:val="003663EE"/>
    <w:rsid w:val="00366C53"/>
    <w:rsid w:val="003672D3"/>
    <w:rsid w:val="0037085F"/>
    <w:rsid w:val="00374788"/>
    <w:rsid w:val="00374D2C"/>
    <w:rsid w:val="00377736"/>
    <w:rsid w:val="00377781"/>
    <w:rsid w:val="00377EF3"/>
    <w:rsid w:val="00380538"/>
    <w:rsid w:val="00380593"/>
    <w:rsid w:val="003813A0"/>
    <w:rsid w:val="0038335A"/>
    <w:rsid w:val="0038382B"/>
    <w:rsid w:val="003839AE"/>
    <w:rsid w:val="00383A58"/>
    <w:rsid w:val="00383B18"/>
    <w:rsid w:val="00386E33"/>
    <w:rsid w:val="003918BD"/>
    <w:rsid w:val="00391FD0"/>
    <w:rsid w:val="0039235B"/>
    <w:rsid w:val="003931AB"/>
    <w:rsid w:val="00393450"/>
    <w:rsid w:val="003935F0"/>
    <w:rsid w:val="00393CA1"/>
    <w:rsid w:val="00394452"/>
    <w:rsid w:val="00394B36"/>
    <w:rsid w:val="00395727"/>
    <w:rsid w:val="003958C1"/>
    <w:rsid w:val="003A0B76"/>
    <w:rsid w:val="003A2633"/>
    <w:rsid w:val="003A40F1"/>
    <w:rsid w:val="003A4B1D"/>
    <w:rsid w:val="003A4BAA"/>
    <w:rsid w:val="003A58F8"/>
    <w:rsid w:val="003A6738"/>
    <w:rsid w:val="003A7FEB"/>
    <w:rsid w:val="003B4375"/>
    <w:rsid w:val="003B570F"/>
    <w:rsid w:val="003B5849"/>
    <w:rsid w:val="003B5B3C"/>
    <w:rsid w:val="003B5C2C"/>
    <w:rsid w:val="003B679C"/>
    <w:rsid w:val="003B6D2D"/>
    <w:rsid w:val="003B7709"/>
    <w:rsid w:val="003B78E0"/>
    <w:rsid w:val="003C0A41"/>
    <w:rsid w:val="003C3A78"/>
    <w:rsid w:val="003C6110"/>
    <w:rsid w:val="003C71A3"/>
    <w:rsid w:val="003C7468"/>
    <w:rsid w:val="003D1C72"/>
    <w:rsid w:val="003D2EF8"/>
    <w:rsid w:val="003D3E41"/>
    <w:rsid w:val="003D4152"/>
    <w:rsid w:val="003D4CF5"/>
    <w:rsid w:val="003D4DDA"/>
    <w:rsid w:val="003D7F8F"/>
    <w:rsid w:val="003E2404"/>
    <w:rsid w:val="003E2BBE"/>
    <w:rsid w:val="003E2F1E"/>
    <w:rsid w:val="003E495F"/>
    <w:rsid w:val="003E4AD5"/>
    <w:rsid w:val="003E4B1B"/>
    <w:rsid w:val="003E5355"/>
    <w:rsid w:val="003E5EA9"/>
    <w:rsid w:val="003E6E8F"/>
    <w:rsid w:val="003E71CA"/>
    <w:rsid w:val="003E7C74"/>
    <w:rsid w:val="003E7EC5"/>
    <w:rsid w:val="003F0704"/>
    <w:rsid w:val="003F18D4"/>
    <w:rsid w:val="003F2070"/>
    <w:rsid w:val="003F614D"/>
    <w:rsid w:val="003F68DF"/>
    <w:rsid w:val="003F6B18"/>
    <w:rsid w:val="003F6B44"/>
    <w:rsid w:val="003F7F16"/>
    <w:rsid w:val="0040134A"/>
    <w:rsid w:val="00402153"/>
    <w:rsid w:val="00402BE6"/>
    <w:rsid w:val="00403A1A"/>
    <w:rsid w:val="00405142"/>
    <w:rsid w:val="0040538D"/>
    <w:rsid w:val="0040553A"/>
    <w:rsid w:val="0040569C"/>
    <w:rsid w:val="00406018"/>
    <w:rsid w:val="00406872"/>
    <w:rsid w:val="004069D0"/>
    <w:rsid w:val="0041046B"/>
    <w:rsid w:val="00410A95"/>
    <w:rsid w:val="00410CC1"/>
    <w:rsid w:val="00411297"/>
    <w:rsid w:val="00411416"/>
    <w:rsid w:val="00412894"/>
    <w:rsid w:val="00413782"/>
    <w:rsid w:val="004153D6"/>
    <w:rsid w:val="00415C49"/>
    <w:rsid w:val="00415D1E"/>
    <w:rsid w:val="00415D39"/>
    <w:rsid w:val="00416AFE"/>
    <w:rsid w:val="0041737D"/>
    <w:rsid w:val="004176FC"/>
    <w:rsid w:val="00417F8F"/>
    <w:rsid w:val="00421357"/>
    <w:rsid w:val="00424241"/>
    <w:rsid w:val="00424D37"/>
    <w:rsid w:val="004267C9"/>
    <w:rsid w:val="00427F8D"/>
    <w:rsid w:val="00430B6A"/>
    <w:rsid w:val="00431536"/>
    <w:rsid w:val="00431C42"/>
    <w:rsid w:val="00432C99"/>
    <w:rsid w:val="00432C9D"/>
    <w:rsid w:val="004340A1"/>
    <w:rsid w:val="00434141"/>
    <w:rsid w:val="00436397"/>
    <w:rsid w:val="00436E67"/>
    <w:rsid w:val="004373EA"/>
    <w:rsid w:val="004377AC"/>
    <w:rsid w:val="00437D49"/>
    <w:rsid w:val="004400E8"/>
    <w:rsid w:val="00441BC2"/>
    <w:rsid w:val="004424FE"/>
    <w:rsid w:val="00442682"/>
    <w:rsid w:val="00443C74"/>
    <w:rsid w:val="00445313"/>
    <w:rsid w:val="0044557C"/>
    <w:rsid w:val="0044754E"/>
    <w:rsid w:val="00450B08"/>
    <w:rsid w:val="00454096"/>
    <w:rsid w:val="004555B8"/>
    <w:rsid w:val="00455706"/>
    <w:rsid w:val="004559D5"/>
    <w:rsid w:val="00455B91"/>
    <w:rsid w:val="00456D75"/>
    <w:rsid w:val="00457B84"/>
    <w:rsid w:val="00457D0B"/>
    <w:rsid w:val="00460809"/>
    <w:rsid w:val="00461A5D"/>
    <w:rsid w:val="00461E12"/>
    <w:rsid w:val="0046282E"/>
    <w:rsid w:val="00463DCC"/>
    <w:rsid w:val="004646DF"/>
    <w:rsid w:val="004651FE"/>
    <w:rsid w:val="00465621"/>
    <w:rsid w:val="00466FB9"/>
    <w:rsid w:val="00467C5D"/>
    <w:rsid w:val="00471879"/>
    <w:rsid w:val="00472C82"/>
    <w:rsid w:val="0047310A"/>
    <w:rsid w:val="0048106A"/>
    <w:rsid w:val="004826E0"/>
    <w:rsid w:val="0048338F"/>
    <w:rsid w:val="004849EB"/>
    <w:rsid w:val="0048533D"/>
    <w:rsid w:val="0049462C"/>
    <w:rsid w:val="00494789"/>
    <w:rsid w:val="00494D62"/>
    <w:rsid w:val="00495B68"/>
    <w:rsid w:val="00495ECD"/>
    <w:rsid w:val="004A01AF"/>
    <w:rsid w:val="004A0DFD"/>
    <w:rsid w:val="004A0F57"/>
    <w:rsid w:val="004A155E"/>
    <w:rsid w:val="004A1CA3"/>
    <w:rsid w:val="004A2375"/>
    <w:rsid w:val="004A2BCE"/>
    <w:rsid w:val="004A30DC"/>
    <w:rsid w:val="004A3709"/>
    <w:rsid w:val="004A3B65"/>
    <w:rsid w:val="004A4E98"/>
    <w:rsid w:val="004A5D14"/>
    <w:rsid w:val="004A6A8F"/>
    <w:rsid w:val="004A7516"/>
    <w:rsid w:val="004A7F35"/>
    <w:rsid w:val="004A7F72"/>
    <w:rsid w:val="004B04B1"/>
    <w:rsid w:val="004B1195"/>
    <w:rsid w:val="004B1773"/>
    <w:rsid w:val="004B1798"/>
    <w:rsid w:val="004B5A43"/>
    <w:rsid w:val="004B61FA"/>
    <w:rsid w:val="004B69B3"/>
    <w:rsid w:val="004B725D"/>
    <w:rsid w:val="004C1EC2"/>
    <w:rsid w:val="004C563F"/>
    <w:rsid w:val="004D09CA"/>
    <w:rsid w:val="004D23A4"/>
    <w:rsid w:val="004D302F"/>
    <w:rsid w:val="004D5061"/>
    <w:rsid w:val="004D5AE3"/>
    <w:rsid w:val="004D5B71"/>
    <w:rsid w:val="004D6293"/>
    <w:rsid w:val="004D6546"/>
    <w:rsid w:val="004E0288"/>
    <w:rsid w:val="004E0B40"/>
    <w:rsid w:val="004E1D5C"/>
    <w:rsid w:val="004E1DEA"/>
    <w:rsid w:val="004E3E34"/>
    <w:rsid w:val="004E3EEC"/>
    <w:rsid w:val="004E5EC8"/>
    <w:rsid w:val="004E66AE"/>
    <w:rsid w:val="004F1B54"/>
    <w:rsid w:val="004F3B06"/>
    <w:rsid w:val="004F55DE"/>
    <w:rsid w:val="004F7B5C"/>
    <w:rsid w:val="00500B5D"/>
    <w:rsid w:val="00500F60"/>
    <w:rsid w:val="00502349"/>
    <w:rsid w:val="00506CD1"/>
    <w:rsid w:val="00506E88"/>
    <w:rsid w:val="0051062C"/>
    <w:rsid w:val="00513A4E"/>
    <w:rsid w:val="00515600"/>
    <w:rsid w:val="0052005C"/>
    <w:rsid w:val="005201BE"/>
    <w:rsid w:val="005220EC"/>
    <w:rsid w:val="00524604"/>
    <w:rsid w:val="00525C33"/>
    <w:rsid w:val="00525EE9"/>
    <w:rsid w:val="0053021A"/>
    <w:rsid w:val="00530B62"/>
    <w:rsid w:val="005333BF"/>
    <w:rsid w:val="005349D4"/>
    <w:rsid w:val="00535A85"/>
    <w:rsid w:val="00536C03"/>
    <w:rsid w:val="005370B8"/>
    <w:rsid w:val="00537C28"/>
    <w:rsid w:val="00537D63"/>
    <w:rsid w:val="005407BF"/>
    <w:rsid w:val="00542508"/>
    <w:rsid w:val="005449BE"/>
    <w:rsid w:val="00544E43"/>
    <w:rsid w:val="00547881"/>
    <w:rsid w:val="00547F40"/>
    <w:rsid w:val="00547FFE"/>
    <w:rsid w:val="00550B2F"/>
    <w:rsid w:val="00550F6C"/>
    <w:rsid w:val="0055203C"/>
    <w:rsid w:val="005532B0"/>
    <w:rsid w:val="00553774"/>
    <w:rsid w:val="0055687C"/>
    <w:rsid w:val="0055739D"/>
    <w:rsid w:val="0056011E"/>
    <w:rsid w:val="00563510"/>
    <w:rsid w:val="00563848"/>
    <w:rsid w:val="0056402A"/>
    <w:rsid w:val="00566432"/>
    <w:rsid w:val="0057120E"/>
    <w:rsid w:val="00572118"/>
    <w:rsid w:val="00572E0A"/>
    <w:rsid w:val="005737C6"/>
    <w:rsid w:val="00573BE0"/>
    <w:rsid w:val="005776CA"/>
    <w:rsid w:val="00580546"/>
    <w:rsid w:val="0058275D"/>
    <w:rsid w:val="00582C4E"/>
    <w:rsid w:val="00583E55"/>
    <w:rsid w:val="005842A0"/>
    <w:rsid w:val="0058472E"/>
    <w:rsid w:val="00584D37"/>
    <w:rsid w:val="005864D4"/>
    <w:rsid w:val="00587609"/>
    <w:rsid w:val="00587632"/>
    <w:rsid w:val="00587E48"/>
    <w:rsid w:val="00592F2A"/>
    <w:rsid w:val="00593961"/>
    <w:rsid w:val="00593B52"/>
    <w:rsid w:val="0059473B"/>
    <w:rsid w:val="005953CA"/>
    <w:rsid w:val="005960BA"/>
    <w:rsid w:val="005A161F"/>
    <w:rsid w:val="005A55DB"/>
    <w:rsid w:val="005A644A"/>
    <w:rsid w:val="005A659A"/>
    <w:rsid w:val="005A6731"/>
    <w:rsid w:val="005A7201"/>
    <w:rsid w:val="005A7F9A"/>
    <w:rsid w:val="005B2918"/>
    <w:rsid w:val="005B4182"/>
    <w:rsid w:val="005B4918"/>
    <w:rsid w:val="005B50A1"/>
    <w:rsid w:val="005B631B"/>
    <w:rsid w:val="005B6420"/>
    <w:rsid w:val="005B7018"/>
    <w:rsid w:val="005B7B49"/>
    <w:rsid w:val="005C1695"/>
    <w:rsid w:val="005C176F"/>
    <w:rsid w:val="005C2CDE"/>
    <w:rsid w:val="005C3640"/>
    <w:rsid w:val="005C43CF"/>
    <w:rsid w:val="005C4B42"/>
    <w:rsid w:val="005C4C55"/>
    <w:rsid w:val="005C5EB1"/>
    <w:rsid w:val="005C6F41"/>
    <w:rsid w:val="005D1B17"/>
    <w:rsid w:val="005D2594"/>
    <w:rsid w:val="005D2C00"/>
    <w:rsid w:val="005D3074"/>
    <w:rsid w:val="005D35AF"/>
    <w:rsid w:val="005D3683"/>
    <w:rsid w:val="005D792B"/>
    <w:rsid w:val="005E2363"/>
    <w:rsid w:val="005E2406"/>
    <w:rsid w:val="005E2966"/>
    <w:rsid w:val="005E3819"/>
    <w:rsid w:val="005E3ADD"/>
    <w:rsid w:val="005E452A"/>
    <w:rsid w:val="005E6149"/>
    <w:rsid w:val="005E7FF4"/>
    <w:rsid w:val="005F09CC"/>
    <w:rsid w:val="005F09E0"/>
    <w:rsid w:val="005F1B3C"/>
    <w:rsid w:val="005F1D0B"/>
    <w:rsid w:val="005F24E1"/>
    <w:rsid w:val="005F2679"/>
    <w:rsid w:val="005F272D"/>
    <w:rsid w:val="005F2890"/>
    <w:rsid w:val="005F297C"/>
    <w:rsid w:val="005F3161"/>
    <w:rsid w:val="005F3EB2"/>
    <w:rsid w:val="005F51DD"/>
    <w:rsid w:val="005F542F"/>
    <w:rsid w:val="006001B2"/>
    <w:rsid w:val="00600615"/>
    <w:rsid w:val="006014DA"/>
    <w:rsid w:val="006019F6"/>
    <w:rsid w:val="006036FE"/>
    <w:rsid w:val="006038D0"/>
    <w:rsid w:val="00605E94"/>
    <w:rsid w:val="0060600F"/>
    <w:rsid w:val="006106EC"/>
    <w:rsid w:val="00611A86"/>
    <w:rsid w:val="00612BD3"/>
    <w:rsid w:val="00614589"/>
    <w:rsid w:val="006157E5"/>
    <w:rsid w:val="00616B13"/>
    <w:rsid w:val="00616BCF"/>
    <w:rsid w:val="006174B5"/>
    <w:rsid w:val="00620130"/>
    <w:rsid w:val="0062307B"/>
    <w:rsid w:val="0062492D"/>
    <w:rsid w:val="00624C54"/>
    <w:rsid w:val="00625361"/>
    <w:rsid w:val="006278EB"/>
    <w:rsid w:val="00630720"/>
    <w:rsid w:val="00630B07"/>
    <w:rsid w:val="0063132B"/>
    <w:rsid w:val="006318B4"/>
    <w:rsid w:val="0063365F"/>
    <w:rsid w:val="00633921"/>
    <w:rsid w:val="00634901"/>
    <w:rsid w:val="00634D00"/>
    <w:rsid w:val="00635DAE"/>
    <w:rsid w:val="006362D6"/>
    <w:rsid w:val="00636D1B"/>
    <w:rsid w:val="00637DFA"/>
    <w:rsid w:val="00637E05"/>
    <w:rsid w:val="0064107F"/>
    <w:rsid w:val="00641801"/>
    <w:rsid w:val="00642E8B"/>
    <w:rsid w:val="00644253"/>
    <w:rsid w:val="00644F7C"/>
    <w:rsid w:val="00645565"/>
    <w:rsid w:val="0064566A"/>
    <w:rsid w:val="006478CA"/>
    <w:rsid w:val="0065048B"/>
    <w:rsid w:val="00651141"/>
    <w:rsid w:val="00655B4C"/>
    <w:rsid w:val="006600AF"/>
    <w:rsid w:val="00660441"/>
    <w:rsid w:val="0066122B"/>
    <w:rsid w:val="0066232D"/>
    <w:rsid w:val="006624A4"/>
    <w:rsid w:val="006632A6"/>
    <w:rsid w:val="00663FEC"/>
    <w:rsid w:val="00665F3D"/>
    <w:rsid w:val="00670BE5"/>
    <w:rsid w:val="006740FD"/>
    <w:rsid w:val="006741E5"/>
    <w:rsid w:val="00674887"/>
    <w:rsid w:val="00676812"/>
    <w:rsid w:val="00677927"/>
    <w:rsid w:val="006802EF"/>
    <w:rsid w:val="00681C7D"/>
    <w:rsid w:val="006827FE"/>
    <w:rsid w:val="006840D1"/>
    <w:rsid w:val="0068567F"/>
    <w:rsid w:val="00686B1F"/>
    <w:rsid w:val="00686E91"/>
    <w:rsid w:val="00687E9B"/>
    <w:rsid w:val="00693008"/>
    <w:rsid w:val="00693947"/>
    <w:rsid w:val="00696AE0"/>
    <w:rsid w:val="0069722B"/>
    <w:rsid w:val="006A1C8A"/>
    <w:rsid w:val="006A3E23"/>
    <w:rsid w:val="006A4BDB"/>
    <w:rsid w:val="006A6F51"/>
    <w:rsid w:val="006A75E7"/>
    <w:rsid w:val="006B0EC3"/>
    <w:rsid w:val="006B261C"/>
    <w:rsid w:val="006B4279"/>
    <w:rsid w:val="006B52A7"/>
    <w:rsid w:val="006B5C77"/>
    <w:rsid w:val="006B7A42"/>
    <w:rsid w:val="006C0421"/>
    <w:rsid w:val="006C0461"/>
    <w:rsid w:val="006C174C"/>
    <w:rsid w:val="006C1F06"/>
    <w:rsid w:val="006C4BBE"/>
    <w:rsid w:val="006C4C6D"/>
    <w:rsid w:val="006C5728"/>
    <w:rsid w:val="006C5B2F"/>
    <w:rsid w:val="006C7894"/>
    <w:rsid w:val="006C79AA"/>
    <w:rsid w:val="006D0A8E"/>
    <w:rsid w:val="006D0ECF"/>
    <w:rsid w:val="006D23D4"/>
    <w:rsid w:val="006D5166"/>
    <w:rsid w:val="006D6612"/>
    <w:rsid w:val="006D67DB"/>
    <w:rsid w:val="006E0CD2"/>
    <w:rsid w:val="006E1444"/>
    <w:rsid w:val="006E1997"/>
    <w:rsid w:val="006E1DC3"/>
    <w:rsid w:val="006E2EB7"/>
    <w:rsid w:val="006F030B"/>
    <w:rsid w:val="006F0645"/>
    <w:rsid w:val="006F1700"/>
    <w:rsid w:val="006F2ACE"/>
    <w:rsid w:val="006F3BA8"/>
    <w:rsid w:val="006F524B"/>
    <w:rsid w:val="006F5EF0"/>
    <w:rsid w:val="0070070A"/>
    <w:rsid w:val="00702C37"/>
    <w:rsid w:val="007069E5"/>
    <w:rsid w:val="00712AB8"/>
    <w:rsid w:val="00716CDC"/>
    <w:rsid w:val="00722CC2"/>
    <w:rsid w:val="007236BA"/>
    <w:rsid w:val="007238DD"/>
    <w:rsid w:val="00723D02"/>
    <w:rsid w:val="00723D84"/>
    <w:rsid w:val="00724717"/>
    <w:rsid w:val="00724993"/>
    <w:rsid w:val="0072660C"/>
    <w:rsid w:val="00730ECD"/>
    <w:rsid w:val="007315FD"/>
    <w:rsid w:val="00731AB7"/>
    <w:rsid w:val="00735168"/>
    <w:rsid w:val="00741238"/>
    <w:rsid w:val="0074180F"/>
    <w:rsid w:val="0074297A"/>
    <w:rsid w:val="00742F01"/>
    <w:rsid w:val="00743960"/>
    <w:rsid w:val="00744FBD"/>
    <w:rsid w:val="00746019"/>
    <w:rsid w:val="00746C56"/>
    <w:rsid w:val="007532A0"/>
    <w:rsid w:val="00753344"/>
    <w:rsid w:val="0075585C"/>
    <w:rsid w:val="007558DB"/>
    <w:rsid w:val="00755AB9"/>
    <w:rsid w:val="00755AED"/>
    <w:rsid w:val="00760746"/>
    <w:rsid w:val="00761900"/>
    <w:rsid w:val="00762025"/>
    <w:rsid w:val="00762458"/>
    <w:rsid w:val="00762691"/>
    <w:rsid w:val="00763791"/>
    <w:rsid w:val="00764052"/>
    <w:rsid w:val="00766299"/>
    <w:rsid w:val="00766870"/>
    <w:rsid w:val="00767067"/>
    <w:rsid w:val="00767517"/>
    <w:rsid w:val="00767EE5"/>
    <w:rsid w:val="00771DDB"/>
    <w:rsid w:val="00771F0F"/>
    <w:rsid w:val="007732E7"/>
    <w:rsid w:val="007737A3"/>
    <w:rsid w:val="00773B92"/>
    <w:rsid w:val="00774C83"/>
    <w:rsid w:val="007753D0"/>
    <w:rsid w:val="0077606A"/>
    <w:rsid w:val="00780182"/>
    <w:rsid w:val="00780556"/>
    <w:rsid w:val="00780D4A"/>
    <w:rsid w:val="00780E86"/>
    <w:rsid w:val="0078146D"/>
    <w:rsid w:val="00781801"/>
    <w:rsid w:val="00781E6F"/>
    <w:rsid w:val="007827E2"/>
    <w:rsid w:val="007827F5"/>
    <w:rsid w:val="007834ED"/>
    <w:rsid w:val="007847A1"/>
    <w:rsid w:val="00784C33"/>
    <w:rsid w:val="007850B4"/>
    <w:rsid w:val="007871E8"/>
    <w:rsid w:val="007925BD"/>
    <w:rsid w:val="007935C8"/>
    <w:rsid w:val="0079363C"/>
    <w:rsid w:val="00793B6E"/>
    <w:rsid w:val="00795FD4"/>
    <w:rsid w:val="007A02AD"/>
    <w:rsid w:val="007A0BCD"/>
    <w:rsid w:val="007A2658"/>
    <w:rsid w:val="007A290F"/>
    <w:rsid w:val="007A4BB5"/>
    <w:rsid w:val="007A4FB6"/>
    <w:rsid w:val="007A5392"/>
    <w:rsid w:val="007A5636"/>
    <w:rsid w:val="007A56B8"/>
    <w:rsid w:val="007A5AEB"/>
    <w:rsid w:val="007A6EBE"/>
    <w:rsid w:val="007A7E01"/>
    <w:rsid w:val="007B1550"/>
    <w:rsid w:val="007B1B3A"/>
    <w:rsid w:val="007B41F5"/>
    <w:rsid w:val="007B4E82"/>
    <w:rsid w:val="007B7C1E"/>
    <w:rsid w:val="007C1D1B"/>
    <w:rsid w:val="007C422C"/>
    <w:rsid w:val="007C511E"/>
    <w:rsid w:val="007C52CF"/>
    <w:rsid w:val="007D0221"/>
    <w:rsid w:val="007D0C01"/>
    <w:rsid w:val="007D17FD"/>
    <w:rsid w:val="007D182E"/>
    <w:rsid w:val="007D57E8"/>
    <w:rsid w:val="007D6091"/>
    <w:rsid w:val="007D6EC1"/>
    <w:rsid w:val="007D7E11"/>
    <w:rsid w:val="007E0EAB"/>
    <w:rsid w:val="007E2088"/>
    <w:rsid w:val="007E24EB"/>
    <w:rsid w:val="007E4CD6"/>
    <w:rsid w:val="007E60CF"/>
    <w:rsid w:val="007F1183"/>
    <w:rsid w:val="007F1F0C"/>
    <w:rsid w:val="007F20CA"/>
    <w:rsid w:val="007F251B"/>
    <w:rsid w:val="007F269F"/>
    <w:rsid w:val="007F36B7"/>
    <w:rsid w:val="007F3F8B"/>
    <w:rsid w:val="007F4D61"/>
    <w:rsid w:val="007F4FF0"/>
    <w:rsid w:val="007F5589"/>
    <w:rsid w:val="007F699A"/>
    <w:rsid w:val="007F6C8F"/>
    <w:rsid w:val="007F79A8"/>
    <w:rsid w:val="007F7B9E"/>
    <w:rsid w:val="008005A8"/>
    <w:rsid w:val="00800F80"/>
    <w:rsid w:val="008020FB"/>
    <w:rsid w:val="008022C3"/>
    <w:rsid w:val="00803DEE"/>
    <w:rsid w:val="0080560A"/>
    <w:rsid w:val="008069CB"/>
    <w:rsid w:val="0080752E"/>
    <w:rsid w:val="008112B5"/>
    <w:rsid w:val="008114F5"/>
    <w:rsid w:val="008145E7"/>
    <w:rsid w:val="00814C9A"/>
    <w:rsid w:val="008150C7"/>
    <w:rsid w:val="00815C92"/>
    <w:rsid w:val="00815E04"/>
    <w:rsid w:val="00816F2D"/>
    <w:rsid w:val="00817246"/>
    <w:rsid w:val="00817270"/>
    <w:rsid w:val="008178A3"/>
    <w:rsid w:val="00822293"/>
    <w:rsid w:val="0082480E"/>
    <w:rsid w:val="008252B9"/>
    <w:rsid w:val="00826A64"/>
    <w:rsid w:val="00826CAD"/>
    <w:rsid w:val="00826E56"/>
    <w:rsid w:val="00830330"/>
    <w:rsid w:val="00830450"/>
    <w:rsid w:val="0083054F"/>
    <w:rsid w:val="0083266E"/>
    <w:rsid w:val="00837228"/>
    <w:rsid w:val="00837A4F"/>
    <w:rsid w:val="0084084A"/>
    <w:rsid w:val="008420AA"/>
    <w:rsid w:val="00842E87"/>
    <w:rsid w:val="0084356C"/>
    <w:rsid w:val="008442E7"/>
    <w:rsid w:val="00844773"/>
    <w:rsid w:val="0084681D"/>
    <w:rsid w:val="008506B2"/>
    <w:rsid w:val="00851179"/>
    <w:rsid w:val="00852DB4"/>
    <w:rsid w:val="00852EBB"/>
    <w:rsid w:val="008536E0"/>
    <w:rsid w:val="0085585F"/>
    <w:rsid w:val="00855A31"/>
    <w:rsid w:val="00855FFB"/>
    <w:rsid w:val="00860BBB"/>
    <w:rsid w:val="008624CB"/>
    <w:rsid w:val="0086454E"/>
    <w:rsid w:val="00864D86"/>
    <w:rsid w:val="00865FC1"/>
    <w:rsid w:val="0086630A"/>
    <w:rsid w:val="008735FC"/>
    <w:rsid w:val="008736D0"/>
    <w:rsid w:val="008739C3"/>
    <w:rsid w:val="00874016"/>
    <w:rsid w:val="0087401C"/>
    <w:rsid w:val="0087431D"/>
    <w:rsid w:val="00877C12"/>
    <w:rsid w:val="00883479"/>
    <w:rsid w:val="00884383"/>
    <w:rsid w:val="00885DD4"/>
    <w:rsid w:val="00886809"/>
    <w:rsid w:val="0088750D"/>
    <w:rsid w:val="008876CD"/>
    <w:rsid w:val="008879C5"/>
    <w:rsid w:val="00890051"/>
    <w:rsid w:val="008916A3"/>
    <w:rsid w:val="008918B8"/>
    <w:rsid w:val="008921AF"/>
    <w:rsid w:val="0089306D"/>
    <w:rsid w:val="008951B3"/>
    <w:rsid w:val="00895914"/>
    <w:rsid w:val="00895ECD"/>
    <w:rsid w:val="00897916"/>
    <w:rsid w:val="008A1E8A"/>
    <w:rsid w:val="008A31AE"/>
    <w:rsid w:val="008A3268"/>
    <w:rsid w:val="008A50DD"/>
    <w:rsid w:val="008A55AD"/>
    <w:rsid w:val="008A6AD2"/>
    <w:rsid w:val="008A797B"/>
    <w:rsid w:val="008B136B"/>
    <w:rsid w:val="008B1CC3"/>
    <w:rsid w:val="008B1F79"/>
    <w:rsid w:val="008B3001"/>
    <w:rsid w:val="008B5DBC"/>
    <w:rsid w:val="008C00CB"/>
    <w:rsid w:val="008C01C4"/>
    <w:rsid w:val="008C12BD"/>
    <w:rsid w:val="008C1371"/>
    <w:rsid w:val="008C3C92"/>
    <w:rsid w:val="008C4E8A"/>
    <w:rsid w:val="008D0BCC"/>
    <w:rsid w:val="008D1799"/>
    <w:rsid w:val="008D1F47"/>
    <w:rsid w:val="008D4267"/>
    <w:rsid w:val="008D4422"/>
    <w:rsid w:val="008D4553"/>
    <w:rsid w:val="008D510D"/>
    <w:rsid w:val="008D640B"/>
    <w:rsid w:val="008D7E22"/>
    <w:rsid w:val="008E3C04"/>
    <w:rsid w:val="008E48E6"/>
    <w:rsid w:val="008E56E2"/>
    <w:rsid w:val="008E5938"/>
    <w:rsid w:val="008F1453"/>
    <w:rsid w:val="008F19E9"/>
    <w:rsid w:val="008F2399"/>
    <w:rsid w:val="008F35A8"/>
    <w:rsid w:val="008F4750"/>
    <w:rsid w:val="008F4858"/>
    <w:rsid w:val="009016E3"/>
    <w:rsid w:val="00905040"/>
    <w:rsid w:val="0090729C"/>
    <w:rsid w:val="00910B00"/>
    <w:rsid w:val="00910C98"/>
    <w:rsid w:val="0091242F"/>
    <w:rsid w:val="00913750"/>
    <w:rsid w:val="00913F09"/>
    <w:rsid w:val="00914781"/>
    <w:rsid w:val="00917496"/>
    <w:rsid w:val="0092015A"/>
    <w:rsid w:val="009206F7"/>
    <w:rsid w:val="00920CD4"/>
    <w:rsid w:val="0092105D"/>
    <w:rsid w:val="0092151E"/>
    <w:rsid w:val="009217DF"/>
    <w:rsid w:val="00923A22"/>
    <w:rsid w:val="00924908"/>
    <w:rsid w:val="0092609F"/>
    <w:rsid w:val="009264B0"/>
    <w:rsid w:val="00926BA6"/>
    <w:rsid w:val="00926F69"/>
    <w:rsid w:val="00927B53"/>
    <w:rsid w:val="009336A7"/>
    <w:rsid w:val="009345DB"/>
    <w:rsid w:val="0093630E"/>
    <w:rsid w:val="00936E99"/>
    <w:rsid w:val="009377EC"/>
    <w:rsid w:val="00941302"/>
    <w:rsid w:val="009424DA"/>
    <w:rsid w:val="0094325F"/>
    <w:rsid w:val="00947EC9"/>
    <w:rsid w:val="00950806"/>
    <w:rsid w:val="00951A8D"/>
    <w:rsid w:val="00952836"/>
    <w:rsid w:val="009529BF"/>
    <w:rsid w:val="009533CE"/>
    <w:rsid w:val="009544FE"/>
    <w:rsid w:val="00954AD1"/>
    <w:rsid w:val="00955B43"/>
    <w:rsid w:val="0095612C"/>
    <w:rsid w:val="00956629"/>
    <w:rsid w:val="00957265"/>
    <w:rsid w:val="0095773C"/>
    <w:rsid w:val="00960207"/>
    <w:rsid w:val="00960A12"/>
    <w:rsid w:val="00962A82"/>
    <w:rsid w:val="009639EF"/>
    <w:rsid w:val="00964D4F"/>
    <w:rsid w:val="0096545E"/>
    <w:rsid w:val="00965498"/>
    <w:rsid w:val="009662F0"/>
    <w:rsid w:val="00966DD6"/>
    <w:rsid w:val="009678FF"/>
    <w:rsid w:val="0097260E"/>
    <w:rsid w:val="00972A79"/>
    <w:rsid w:val="009730F3"/>
    <w:rsid w:val="0097327D"/>
    <w:rsid w:val="00975D17"/>
    <w:rsid w:val="00977FB6"/>
    <w:rsid w:val="009803F0"/>
    <w:rsid w:val="009809F0"/>
    <w:rsid w:val="00980C4A"/>
    <w:rsid w:val="009824D6"/>
    <w:rsid w:val="009829B0"/>
    <w:rsid w:val="009843DE"/>
    <w:rsid w:val="00990618"/>
    <w:rsid w:val="00991934"/>
    <w:rsid w:val="00995B20"/>
    <w:rsid w:val="0099688A"/>
    <w:rsid w:val="009968C5"/>
    <w:rsid w:val="00996C19"/>
    <w:rsid w:val="009975E9"/>
    <w:rsid w:val="009A0B81"/>
    <w:rsid w:val="009A28F8"/>
    <w:rsid w:val="009A2DC5"/>
    <w:rsid w:val="009A3182"/>
    <w:rsid w:val="009A4641"/>
    <w:rsid w:val="009A50F7"/>
    <w:rsid w:val="009A64B1"/>
    <w:rsid w:val="009A6827"/>
    <w:rsid w:val="009A70B1"/>
    <w:rsid w:val="009A7596"/>
    <w:rsid w:val="009B00FF"/>
    <w:rsid w:val="009B055C"/>
    <w:rsid w:val="009B3245"/>
    <w:rsid w:val="009B40C9"/>
    <w:rsid w:val="009B477B"/>
    <w:rsid w:val="009B656D"/>
    <w:rsid w:val="009C04EE"/>
    <w:rsid w:val="009C1BD8"/>
    <w:rsid w:val="009C513D"/>
    <w:rsid w:val="009C69C7"/>
    <w:rsid w:val="009C7AEA"/>
    <w:rsid w:val="009D0E05"/>
    <w:rsid w:val="009D187B"/>
    <w:rsid w:val="009D1C9A"/>
    <w:rsid w:val="009D2385"/>
    <w:rsid w:val="009D376F"/>
    <w:rsid w:val="009D5C8E"/>
    <w:rsid w:val="009D7BF1"/>
    <w:rsid w:val="009E0021"/>
    <w:rsid w:val="009E0499"/>
    <w:rsid w:val="009E2558"/>
    <w:rsid w:val="009E3AAF"/>
    <w:rsid w:val="009E3B6B"/>
    <w:rsid w:val="009E4458"/>
    <w:rsid w:val="009E44DC"/>
    <w:rsid w:val="009E4938"/>
    <w:rsid w:val="009E4E79"/>
    <w:rsid w:val="009E5110"/>
    <w:rsid w:val="009E7D35"/>
    <w:rsid w:val="009F2269"/>
    <w:rsid w:val="009F327B"/>
    <w:rsid w:val="009F43D0"/>
    <w:rsid w:val="009F598A"/>
    <w:rsid w:val="009F7345"/>
    <w:rsid w:val="00A002FE"/>
    <w:rsid w:val="00A010CA"/>
    <w:rsid w:val="00A02228"/>
    <w:rsid w:val="00A03C90"/>
    <w:rsid w:val="00A03EDD"/>
    <w:rsid w:val="00A04DF6"/>
    <w:rsid w:val="00A04FE8"/>
    <w:rsid w:val="00A052A5"/>
    <w:rsid w:val="00A10E86"/>
    <w:rsid w:val="00A1114F"/>
    <w:rsid w:val="00A117AA"/>
    <w:rsid w:val="00A11FFD"/>
    <w:rsid w:val="00A12C8D"/>
    <w:rsid w:val="00A16D0E"/>
    <w:rsid w:val="00A21611"/>
    <w:rsid w:val="00A216D7"/>
    <w:rsid w:val="00A218BC"/>
    <w:rsid w:val="00A2452E"/>
    <w:rsid w:val="00A252F0"/>
    <w:rsid w:val="00A264A9"/>
    <w:rsid w:val="00A26987"/>
    <w:rsid w:val="00A26C90"/>
    <w:rsid w:val="00A3181B"/>
    <w:rsid w:val="00A31C58"/>
    <w:rsid w:val="00A32134"/>
    <w:rsid w:val="00A3561D"/>
    <w:rsid w:val="00A35BC5"/>
    <w:rsid w:val="00A40081"/>
    <w:rsid w:val="00A4224D"/>
    <w:rsid w:val="00A440E2"/>
    <w:rsid w:val="00A4445B"/>
    <w:rsid w:val="00A45463"/>
    <w:rsid w:val="00A45779"/>
    <w:rsid w:val="00A45815"/>
    <w:rsid w:val="00A46E99"/>
    <w:rsid w:val="00A5016B"/>
    <w:rsid w:val="00A5132F"/>
    <w:rsid w:val="00A522B7"/>
    <w:rsid w:val="00A5241A"/>
    <w:rsid w:val="00A53C66"/>
    <w:rsid w:val="00A55CB3"/>
    <w:rsid w:val="00A57696"/>
    <w:rsid w:val="00A60795"/>
    <w:rsid w:val="00A60AF2"/>
    <w:rsid w:val="00A60F24"/>
    <w:rsid w:val="00A611FF"/>
    <w:rsid w:val="00A62455"/>
    <w:rsid w:val="00A640C3"/>
    <w:rsid w:val="00A6413A"/>
    <w:rsid w:val="00A64F8F"/>
    <w:rsid w:val="00A659EE"/>
    <w:rsid w:val="00A6733C"/>
    <w:rsid w:val="00A711EB"/>
    <w:rsid w:val="00A71EFD"/>
    <w:rsid w:val="00A71FDC"/>
    <w:rsid w:val="00A7203A"/>
    <w:rsid w:val="00A74C1E"/>
    <w:rsid w:val="00A8009D"/>
    <w:rsid w:val="00A80AAB"/>
    <w:rsid w:val="00A81693"/>
    <w:rsid w:val="00A8200E"/>
    <w:rsid w:val="00A84A54"/>
    <w:rsid w:val="00A8574B"/>
    <w:rsid w:val="00A86257"/>
    <w:rsid w:val="00A86C33"/>
    <w:rsid w:val="00A90811"/>
    <w:rsid w:val="00A90BDE"/>
    <w:rsid w:val="00A90E13"/>
    <w:rsid w:val="00A92667"/>
    <w:rsid w:val="00A92A1A"/>
    <w:rsid w:val="00A936E7"/>
    <w:rsid w:val="00A93B92"/>
    <w:rsid w:val="00A947C9"/>
    <w:rsid w:val="00A94B5E"/>
    <w:rsid w:val="00A94CA2"/>
    <w:rsid w:val="00A972AB"/>
    <w:rsid w:val="00A97408"/>
    <w:rsid w:val="00AA0FDA"/>
    <w:rsid w:val="00AA27D7"/>
    <w:rsid w:val="00AA2CF3"/>
    <w:rsid w:val="00AA355A"/>
    <w:rsid w:val="00AA40D1"/>
    <w:rsid w:val="00AA6B88"/>
    <w:rsid w:val="00AA772B"/>
    <w:rsid w:val="00AB031D"/>
    <w:rsid w:val="00AB040F"/>
    <w:rsid w:val="00AB0811"/>
    <w:rsid w:val="00AB0F96"/>
    <w:rsid w:val="00AB1AAB"/>
    <w:rsid w:val="00AB1AB2"/>
    <w:rsid w:val="00AB45D6"/>
    <w:rsid w:val="00AB472B"/>
    <w:rsid w:val="00AB5738"/>
    <w:rsid w:val="00AC0B2F"/>
    <w:rsid w:val="00AC27FA"/>
    <w:rsid w:val="00AC2DDF"/>
    <w:rsid w:val="00AC7CD8"/>
    <w:rsid w:val="00AC7ED6"/>
    <w:rsid w:val="00AD013F"/>
    <w:rsid w:val="00AD07A0"/>
    <w:rsid w:val="00AD4AED"/>
    <w:rsid w:val="00AD6B2B"/>
    <w:rsid w:val="00AE1773"/>
    <w:rsid w:val="00AE2ECF"/>
    <w:rsid w:val="00AE37D6"/>
    <w:rsid w:val="00AE4907"/>
    <w:rsid w:val="00AE4F43"/>
    <w:rsid w:val="00AE5C1F"/>
    <w:rsid w:val="00AE6074"/>
    <w:rsid w:val="00AE78C5"/>
    <w:rsid w:val="00AE7FB1"/>
    <w:rsid w:val="00AF06D9"/>
    <w:rsid w:val="00AF205E"/>
    <w:rsid w:val="00AF2E52"/>
    <w:rsid w:val="00AF5442"/>
    <w:rsid w:val="00AF67BB"/>
    <w:rsid w:val="00AF6F9C"/>
    <w:rsid w:val="00B00B4E"/>
    <w:rsid w:val="00B012DE"/>
    <w:rsid w:val="00B01473"/>
    <w:rsid w:val="00B03F37"/>
    <w:rsid w:val="00B0477D"/>
    <w:rsid w:val="00B05458"/>
    <w:rsid w:val="00B0658F"/>
    <w:rsid w:val="00B06B6C"/>
    <w:rsid w:val="00B1328E"/>
    <w:rsid w:val="00B13707"/>
    <w:rsid w:val="00B13CD0"/>
    <w:rsid w:val="00B1722B"/>
    <w:rsid w:val="00B21B23"/>
    <w:rsid w:val="00B25107"/>
    <w:rsid w:val="00B257E1"/>
    <w:rsid w:val="00B32A76"/>
    <w:rsid w:val="00B32C88"/>
    <w:rsid w:val="00B33480"/>
    <w:rsid w:val="00B34008"/>
    <w:rsid w:val="00B35ACC"/>
    <w:rsid w:val="00B3735C"/>
    <w:rsid w:val="00B4237D"/>
    <w:rsid w:val="00B42656"/>
    <w:rsid w:val="00B43332"/>
    <w:rsid w:val="00B443B4"/>
    <w:rsid w:val="00B44C24"/>
    <w:rsid w:val="00B452D5"/>
    <w:rsid w:val="00B45888"/>
    <w:rsid w:val="00B45B15"/>
    <w:rsid w:val="00B50E48"/>
    <w:rsid w:val="00B51D96"/>
    <w:rsid w:val="00B53BD7"/>
    <w:rsid w:val="00B552CA"/>
    <w:rsid w:val="00B55C0F"/>
    <w:rsid w:val="00B56068"/>
    <w:rsid w:val="00B56096"/>
    <w:rsid w:val="00B5683D"/>
    <w:rsid w:val="00B56A2A"/>
    <w:rsid w:val="00B62F4F"/>
    <w:rsid w:val="00B62FFC"/>
    <w:rsid w:val="00B63E7B"/>
    <w:rsid w:val="00B6439C"/>
    <w:rsid w:val="00B658AD"/>
    <w:rsid w:val="00B6637D"/>
    <w:rsid w:val="00B666EF"/>
    <w:rsid w:val="00B671A0"/>
    <w:rsid w:val="00B672EC"/>
    <w:rsid w:val="00B70C05"/>
    <w:rsid w:val="00B72373"/>
    <w:rsid w:val="00B728F9"/>
    <w:rsid w:val="00B73763"/>
    <w:rsid w:val="00B73D8F"/>
    <w:rsid w:val="00B773CC"/>
    <w:rsid w:val="00B7761D"/>
    <w:rsid w:val="00B812A5"/>
    <w:rsid w:val="00B8141F"/>
    <w:rsid w:val="00B817DB"/>
    <w:rsid w:val="00B81C71"/>
    <w:rsid w:val="00B84566"/>
    <w:rsid w:val="00B84A34"/>
    <w:rsid w:val="00B85B8D"/>
    <w:rsid w:val="00B85D52"/>
    <w:rsid w:val="00B86890"/>
    <w:rsid w:val="00B868B6"/>
    <w:rsid w:val="00B86DF8"/>
    <w:rsid w:val="00B957BA"/>
    <w:rsid w:val="00B95A14"/>
    <w:rsid w:val="00BA33E7"/>
    <w:rsid w:val="00BA404F"/>
    <w:rsid w:val="00BA438C"/>
    <w:rsid w:val="00BA48C0"/>
    <w:rsid w:val="00BA4E83"/>
    <w:rsid w:val="00BA5215"/>
    <w:rsid w:val="00BB21E1"/>
    <w:rsid w:val="00BB4A11"/>
    <w:rsid w:val="00BB5354"/>
    <w:rsid w:val="00BB5502"/>
    <w:rsid w:val="00BB63AB"/>
    <w:rsid w:val="00BB6E05"/>
    <w:rsid w:val="00BB75F6"/>
    <w:rsid w:val="00BC5055"/>
    <w:rsid w:val="00BC5176"/>
    <w:rsid w:val="00BC6742"/>
    <w:rsid w:val="00BC7122"/>
    <w:rsid w:val="00BC74D7"/>
    <w:rsid w:val="00BC790D"/>
    <w:rsid w:val="00BC7FD0"/>
    <w:rsid w:val="00BD0EA1"/>
    <w:rsid w:val="00BD11D6"/>
    <w:rsid w:val="00BD17A4"/>
    <w:rsid w:val="00BD2F91"/>
    <w:rsid w:val="00BD4E2A"/>
    <w:rsid w:val="00BD7239"/>
    <w:rsid w:val="00BD7329"/>
    <w:rsid w:val="00BD751A"/>
    <w:rsid w:val="00BE30EE"/>
    <w:rsid w:val="00BE4FFC"/>
    <w:rsid w:val="00BE596E"/>
    <w:rsid w:val="00BE63BC"/>
    <w:rsid w:val="00BE7DAA"/>
    <w:rsid w:val="00BF27F1"/>
    <w:rsid w:val="00BF3297"/>
    <w:rsid w:val="00BF3B42"/>
    <w:rsid w:val="00BF7162"/>
    <w:rsid w:val="00C030CD"/>
    <w:rsid w:val="00C03843"/>
    <w:rsid w:val="00C0504F"/>
    <w:rsid w:val="00C052EB"/>
    <w:rsid w:val="00C05C39"/>
    <w:rsid w:val="00C0691A"/>
    <w:rsid w:val="00C0765F"/>
    <w:rsid w:val="00C07C56"/>
    <w:rsid w:val="00C11866"/>
    <w:rsid w:val="00C119CC"/>
    <w:rsid w:val="00C12B8F"/>
    <w:rsid w:val="00C137F2"/>
    <w:rsid w:val="00C14183"/>
    <w:rsid w:val="00C160A1"/>
    <w:rsid w:val="00C23595"/>
    <w:rsid w:val="00C23D41"/>
    <w:rsid w:val="00C24668"/>
    <w:rsid w:val="00C258AC"/>
    <w:rsid w:val="00C30DE1"/>
    <w:rsid w:val="00C316E7"/>
    <w:rsid w:val="00C3236B"/>
    <w:rsid w:val="00C324E6"/>
    <w:rsid w:val="00C337B7"/>
    <w:rsid w:val="00C33D90"/>
    <w:rsid w:val="00C369C1"/>
    <w:rsid w:val="00C4045B"/>
    <w:rsid w:val="00C42DBA"/>
    <w:rsid w:val="00C467F1"/>
    <w:rsid w:val="00C46949"/>
    <w:rsid w:val="00C475AA"/>
    <w:rsid w:val="00C478F6"/>
    <w:rsid w:val="00C47BD7"/>
    <w:rsid w:val="00C5018C"/>
    <w:rsid w:val="00C5148B"/>
    <w:rsid w:val="00C52C03"/>
    <w:rsid w:val="00C53D13"/>
    <w:rsid w:val="00C53E17"/>
    <w:rsid w:val="00C54D24"/>
    <w:rsid w:val="00C55371"/>
    <w:rsid w:val="00C553EC"/>
    <w:rsid w:val="00C555A4"/>
    <w:rsid w:val="00C55658"/>
    <w:rsid w:val="00C56129"/>
    <w:rsid w:val="00C56906"/>
    <w:rsid w:val="00C57D41"/>
    <w:rsid w:val="00C608F7"/>
    <w:rsid w:val="00C61189"/>
    <w:rsid w:val="00C627B1"/>
    <w:rsid w:val="00C65D79"/>
    <w:rsid w:val="00C66604"/>
    <w:rsid w:val="00C67013"/>
    <w:rsid w:val="00C677B6"/>
    <w:rsid w:val="00C679E5"/>
    <w:rsid w:val="00C720A2"/>
    <w:rsid w:val="00C7230E"/>
    <w:rsid w:val="00C748C5"/>
    <w:rsid w:val="00C75443"/>
    <w:rsid w:val="00C776F4"/>
    <w:rsid w:val="00C807DD"/>
    <w:rsid w:val="00C80D0E"/>
    <w:rsid w:val="00C845EA"/>
    <w:rsid w:val="00C8474B"/>
    <w:rsid w:val="00C87BEA"/>
    <w:rsid w:val="00C9216D"/>
    <w:rsid w:val="00C9227E"/>
    <w:rsid w:val="00CA0D71"/>
    <w:rsid w:val="00CA262C"/>
    <w:rsid w:val="00CA734F"/>
    <w:rsid w:val="00CA789D"/>
    <w:rsid w:val="00CB1696"/>
    <w:rsid w:val="00CB196B"/>
    <w:rsid w:val="00CB40AA"/>
    <w:rsid w:val="00CB4C95"/>
    <w:rsid w:val="00CC15A7"/>
    <w:rsid w:val="00CC2B61"/>
    <w:rsid w:val="00CC3889"/>
    <w:rsid w:val="00CC3D49"/>
    <w:rsid w:val="00CC7008"/>
    <w:rsid w:val="00CD0467"/>
    <w:rsid w:val="00CD075E"/>
    <w:rsid w:val="00CD0833"/>
    <w:rsid w:val="00CD11B0"/>
    <w:rsid w:val="00CD214D"/>
    <w:rsid w:val="00CD34B9"/>
    <w:rsid w:val="00CD4977"/>
    <w:rsid w:val="00CD59A3"/>
    <w:rsid w:val="00CD65BC"/>
    <w:rsid w:val="00CD65C6"/>
    <w:rsid w:val="00CD7147"/>
    <w:rsid w:val="00CE03E1"/>
    <w:rsid w:val="00CE143E"/>
    <w:rsid w:val="00CE1811"/>
    <w:rsid w:val="00CE2CE8"/>
    <w:rsid w:val="00CE2F0D"/>
    <w:rsid w:val="00CE44F8"/>
    <w:rsid w:val="00CE48BF"/>
    <w:rsid w:val="00CE5B88"/>
    <w:rsid w:val="00CE64BD"/>
    <w:rsid w:val="00CE6DC6"/>
    <w:rsid w:val="00CE757B"/>
    <w:rsid w:val="00CE778D"/>
    <w:rsid w:val="00CE7C85"/>
    <w:rsid w:val="00CF19D9"/>
    <w:rsid w:val="00CF31B8"/>
    <w:rsid w:val="00CF3638"/>
    <w:rsid w:val="00CF3C78"/>
    <w:rsid w:val="00CF3D52"/>
    <w:rsid w:val="00CF4653"/>
    <w:rsid w:val="00CF6201"/>
    <w:rsid w:val="00CF6EAD"/>
    <w:rsid w:val="00D00375"/>
    <w:rsid w:val="00D04734"/>
    <w:rsid w:val="00D04C0C"/>
    <w:rsid w:val="00D06931"/>
    <w:rsid w:val="00D073D2"/>
    <w:rsid w:val="00D1043B"/>
    <w:rsid w:val="00D11797"/>
    <w:rsid w:val="00D11DED"/>
    <w:rsid w:val="00D12CAF"/>
    <w:rsid w:val="00D13280"/>
    <w:rsid w:val="00D15BBF"/>
    <w:rsid w:val="00D16799"/>
    <w:rsid w:val="00D16A77"/>
    <w:rsid w:val="00D17D5C"/>
    <w:rsid w:val="00D214A0"/>
    <w:rsid w:val="00D214E8"/>
    <w:rsid w:val="00D215A8"/>
    <w:rsid w:val="00D21D07"/>
    <w:rsid w:val="00D23CDE"/>
    <w:rsid w:val="00D25008"/>
    <w:rsid w:val="00D260FE"/>
    <w:rsid w:val="00D27899"/>
    <w:rsid w:val="00D361ED"/>
    <w:rsid w:val="00D3668F"/>
    <w:rsid w:val="00D3773A"/>
    <w:rsid w:val="00D40179"/>
    <w:rsid w:val="00D43D4D"/>
    <w:rsid w:val="00D43F17"/>
    <w:rsid w:val="00D44BA8"/>
    <w:rsid w:val="00D529AD"/>
    <w:rsid w:val="00D52ECC"/>
    <w:rsid w:val="00D5327E"/>
    <w:rsid w:val="00D5488C"/>
    <w:rsid w:val="00D55003"/>
    <w:rsid w:val="00D55D73"/>
    <w:rsid w:val="00D5629E"/>
    <w:rsid w:val="00D57E7B"/>
    <w:rsid w:val="00D60EF0"/>
    <w:rsid w:val="00D616C1"/>
    <w:rsid w:val="00D61DCD"/>
    <w:rsid w:val="00D61F06"/>
    <w:rsid w:val="00D6246B"/>
    <w:rsid w:val="00D62E54"/>
    <w:rsid w:val="00D63E4B"/>
    <w:rsid w:val="00D646D7"/>
    <w:rsid w:val="00D66D43"/>
    <w:rsid w:val="00D718BE"/>
    <w:rsid w:val="00D71FC9"/>
    <w:rsid w:val="00D73247"/>
    <w:rsid w:val="00D7519F"/>
    <w:rsid w:val="00D81A1B"/>
    <w:rsid w:val="00D825D1"/>
    <w:rsid w:val="00D83625"/>
    <w:rsid w:val="00D8458A"/>
    <w:rsid w:val="00D85E94"/>
    <w:rsid w:val="00D86F65"/>
    <w:rsid w:val="00D872E5"/>
    <w:rsid w:val="00D873D6"/>
    <w:rsid w:val="00D87736"/>
    <w:rsid w:val="00D924FD"/>
    <w:rsid w:val="00D93741"/>
    <w:rsid w:val="00D94028"/>
    <w:rsid w:val="00D94293"/>
    <w:rsid w:val="00D94BC3"/>
    <w:rsid w:val="00D971D1"/>
    <w:rsid w:val="00DA043B"/>
    <w:rsid w:val="00DA0676"/>
    <w:rsid w:val="00DA1C99"/>
    <w:rsid w:val="00DA231A"/>
    <w:rsid w:val="00DA27F3"/>
    <w:rsid w:val="00DA30D4"/>
    <w:rsid w:val="00DA3B07"/>
    <w:rsid w:val="00DA3B5C"/>
    <w:rsid w:val="00DA44A4"/>
    <w:rsid w:val="00DA4AE5"/>
    <w:rsid w:val="00DA5924"/>
    <w:rsid w:val="00DA59CD"/>
    <w:rsid w:val="00DA67A5"/>
    <w:rsid w:val="00DB0187"/>
    <w:rsid w:val="00DB2197"/>
    <w:rsid w:val="00DB2373"/>
    <w:rsid w:val="00DB3474"/>
    <w:rsid w:val="00DB3BE7"/>
    <w:rsid w:val="00DB3E97"/>
    <w:rsid w:val="00DB682A"/>
    <w:rsid w:val="00DB692D"/>
    <w:rsid w:val="00DC02DB"/>
    <w:rsid w:val="00DC167B"/>
    <w:rsid w:val="00DC1E27"/>
    <w:rsid w:val="00DC1F19"/>
    <w:rsid w:val="00DC34E3"/>
    <w:rsid w:val="00DC3AD8"/>
    <w:rsid w:val="00DC53EC"/>
    <w:rsid w:val="00DC54A5"/>
    <w:rsid w:val="00DC62A7"/>
    <w:rsid w:val="00DC6A58"/>
    <w:rsid w:val="00DC6EB0"/>
    <w:rsid w:val="00DD1FB1"/>
    <w:rsid w:val="00DD4A57"/>
    <w:rsid w:val="00DD4D01"/>
    <w:rsid w:val="00DD51AD"/>
    <w:rsid w:val="00DD708B"/>
    <w:rsid w:val="00DE5B26"/>
    <w:rsid w:val="00DE6181"/>
    <w:rsid w:val="00DE78D0"/>
    <w:rsid w:val="00DF12BE"/>
    <w:rsid w:val="00DF1B23"/>
    <w:rsid w:val="00DF2A97"/>
    <w:rsid w:val="00DF3C12"/>
    <w:rsid w:val="00DF67A6"/>
    <w:rsid w:val="00DF75B9"/>
    <w:rsid w:val="00DF76D1"/>
    <w:rsid w:val="00DF7959"/>
    <w:rsid w:val="00E00A67"/>
    <w:rsid w:val="00E03998"/>
    <w:rsid w:val="00E03E6D"/>
    <w:rsid w:val="00E0438B"/>
    <w:rsid w:val="00E06157"/>
    <w:rsid w:val="00E0651D"/>
    <w:rsid w:val="00E07B01"/>
    <w:rsid w:val="00E12A46"/>
    <w:rsid w:val="00E15D14"/>
    <w:rsid w:val="00E16604"/>
    <w:rsid w:val="00E17D9D"/>
    <w:rsid w:val="00E20F2B"/>
    <w:rsid w:val="00E227A3"/>
    <w:rsid w:val="00E227FF"/>
    <w:rsid w:val="00E241B6"/>
    <w:rsid w:val="00E2462E"/>
    <w:rsid w:val="00E269BA"/>
    <w:rsid w:val="00E327E6"/>
    <w:rsid w:val="00E344B3"/>
    <w:rsid w:val="00E3578B"/>
    <w:rsid w:val="00E36E63"/>
    <w:rsid w:val="00E402A9"/>
    <w:rsid w:val="00E40B59"/>
    <w:rsid w:val="00E40D53"/>
    <w:rsid w:val="00E426C6"/>
    <w:rsid w:val="00E42F5F"/>
    <w:rsid w:val="00E435B2"/>
    <w:rsid w:val="00E461B0"/>
    <w:rsid w:val="00E47C19"/>
    <w:rsid w:val="00E5348D"/>
    <w:rsid w:val="00E56C85"/>
    <w:rsid w:val="00E575B1"/>
    <w:rsid w:val="00E578C5"/>
    <w:rsid w:val="00E60CAD"/>
    <w:rsid w:val="00E634A0"/>
    <w:rsid w:val="00E635F0"/>
    <w:rsid w:val="00E643E2"/>
    <w:rsid w:val="00E65348"/>
    <w:rsid w:val="00E67265"/>
    <w:rsid w:val="00E678F1"/>
    <w:rsid w:val="00E71126"/>
    <w:rsid w:val="00E71174"/>
    <w:rsid w:val="00E716E0"/>
    <w:rsid w:val="00E7190F"/>
    <w:rsid w:val="00E71BED"/>
    <w:rsid w:val="00E72A1B"/>
    <w:rsid w:val="00E735AD"/>
    <w:rsid w:val="00E7453E"/>
    <w:rsid w:val="00E753DF"/>
    <w:rsid w:val="00E76EE5"/>
    <w:rsid w:val="00E77325"/>
    <w:rsid w:val="00E81B33"/>
    <w:rsid w:val="00E81D71"/>
    <w:rsid w:val="00E82441"/>
    <w:rsid w:val="00E839EF"/>
    <w:rsid w:val="00E861F9"/>
    <w:rsid w:val="00E87247"/>
    <w:rsid w:val="00E873F9"/>
    <w:rsid w:val="00E902A9"/>
    <w:rsid w:val="00E9269A"/>
    <w:rsid w:val="00E92A1C"/>
    <w:rsid w:val="00E92BE5"/>
    <w:rsid w:val="00E92C60"/>
    <w:rsid w:val="00E944A4"/>
    <w:rsid w:val="00E951D5"/>
    <w:rsid w:val="00E959CB"/>
    <w:rsid w:val="00E968C0"/>
    <w:rsid w:val="00E97165"/>
    <w:rsid w:val="00EA00F9"/>
    <w:rsid w:val="00EA1CFF"/>
    <w:rsid w:val="00EA3BA2"/>
    <w:rsid w:val="00EA48B8"/>
    <w:rsid w:val="00EA56D3"/>
    <w:rsid w:val="00EA6C23"/>
    <w:rsid w:val="00EA6EC8"/>
    <w:rsid w:val="00EB01B6"/>
    <w:rsid w:val="00EB0392"/>
    <w:rsid w:val="00EB1F35"/>
    <w:rsid w:val="00EB20CD"/>
    <w:rsid w:val="00EB26D3"/>
    <w:rsid w:val="00EB39C5"/>
    <w:rsid w:val="00EB47D5"/>
    <w:rsid w:val="00EB5122"/>
    <w:rsid w:val="00EB6C44"/>
    <w:rsid w:val="00EC0561"/>
    <w:rsid w:val="00EC07CF"/>
    <w:rsid w:val="00EC2434"/>
    <w:rsid w:val="00EC2FAA"/>
    <w:rsid w:val="00EC317F"/>
    <w:rsid w:val="00EC51FB"/>
    <w:rsid w:val="00EC6761"/>
    <w:rsid w:val="00ED080B"/>
    <w:rsid w:val="00ED0E03"/>
    <w:rsid w:val="00ED4B6D"/>
    <w:rsid w:val="00ED6139"/>
    <w:rsid w:val="00ED6893"/>
    <w:rsid w:val="00ED77B6"/>
    <w:rsid w:val="00EE120B"/>
    <w:rsid w:val="00EE19FD"/>
    <w:rsid w:val="00EE4252"/>
    <w:rsid w:val="00EE48CD"/>
    <w:rsid w:val="00EE55C1"/>
    <w:rsid w:val="00EE6C34"/>
    <w:rsid w:val="00EE7B48"/>
    <w:rsid w:val="00EE7BD2"/>
    <w:rsid w:val="00EF0D03"/>
    <w:rsid w:val="00EF0E84"/>
    <w:rsid w:val="00EF18D1"/>
    <w:rsid w:val="00EF5154"/>
    <w:rsid w:val="00EF5351"/>
    <w:rsid w:val="00EF5643"/>
    <w:rsid w:val="00EF7338"/>
    <w:rsid w:val="00F00D82"/>
    <w:rsid w:val="00F041C4"/>
    <w:rsid w:val="00F04FF1"/>
    <w:rsid w:val="00F0664D"/>
    <w:rsid w:val="00F0691A"/>
    <w:rsid w:val="00F070A8"/>
    <w:rsid w:val="00F070E8"/>
    <w:rsid w:val="00F11CDC"/>
    <w:rsid w:val="00F13DA3"/>
    <w:rsid w:val="00F14E51"/>
    <w:rsid w:val="00F1505E"/>
    <w:rsid w:val="00F172BC"/>
    <w:rsid w:val="00F20017"/>
    <w:rsid w:val="00F20921"/>
    <w:rsid w:val="00F238DF"/>
    <w:rsid w:val="00F24726"/>
    <w:rsid w:val="00F25935"/>
    <w:rsid w:val="00F2754E"/>
    <w:rsid w:val="00F306C7"/>
    <w:rsid w:val="00F32134"/>
    <w:rsid w:val="00F32A71"/>
    <w:rsid w:val="00F32F05"/>
    <w:rsid w:val="00F33DDF"/>
    <w:rsid w:val="00F351E0"/>
    <w:rsid w:val="00F356D5"/>
    <w:rsid w:val="00F357FD"/>
    <w:rsid w:val="00F3701E"/>
    <w:rsid w:val="00F40389"/>
    <w:rsid w:val="00F41B8B"/>
    <w:rsid w:val="00F427BF"/>
    <w:rsid w:val="00F42C9A"/>
    <w:rsid w:val="00F435CE"/>
    <w:rsid w:val="00F436AA"/>
    <w:rsid w:val="00F43FF6"/>
    <w:rsid w:val="00F46015"/>
    <w:rsid w:val="00F50E08"/>
    <w:rsid w:val="00F5153B"/>
    <w:rsid w:val="00F51AD2"/>
    <w:rsid w:val="00F54681"/>
    <w:rsid w:val="00F56228"/>
    <w:rsid w:val="00F57097"/>
    <w:rsid w:val="00F61CAD"/>
    <w:rsid w:val="00F62A91"/>
    <w:rsid w:val="00F64D46"/>
    <w:rsid w:val="00F656BB"/>
    <w:rsid w:val="00F66DD2"/>
    <w:rsid w:val="00F67C9D"/>
    <w:rsid w:val="00F70820"/>
    <w:rsid w:val="00F71BEE"/>
    <w:rsid w:val="00F73252"/>
    <w:rsid w:val="00F740E6"/>
    <w:rsid w:val="00F7678B"/>
    <w:rsid w:val="00F828B4"/>
    <w:rsid w:val="00F83055"/>
    <w:rsid w:val="00F8583C"/>
    <w:rsid w:val="00F85FD4"/>
    <w:rsid w:val="00F86DB5"/>
    <w:rsid w:val="00F86E3C"/>
    <w:rsid w:val="00F86E7B"/>
    <w:rsid w:val="00F87463"/>
    <w:rsid w:val="00F9117A"/>
    <w:rsid w:val="00F9170C"/>
    <w:rsid w:val="00F91A4F"/>
    <w:rsid w:val="00F91B96"/>
    <w:rsid w:val="00F92891"/>
    <w:rsid w:val="00F940BD"/>
    <w:rsid w:val="00F9477A"/>
    <w:rsid w:val="00F948AD"/>
    <w:rsid w:val="00F9537F"/>
    <w:rsid w:val="00F97162"/>
    <w:rsid w:val="00F978EB"/>
    <w:rsid w:val="00FA107A"/>
    <w:rsid w:val="00FA16EF"/>
    <w:rsid w:val="00FA2B01"/>
    <w:rsid w:val="00FA4865"/>
    <w:rsid w:val="00FA49FA"/>
    <w:rsid w:val="00FA54F1"/>
    <w:rsid w:val="00FA5C53"/>
    <w:rsid w:val="00FB070C"/>
    <w:rsid w:val="00FB0A47"/>
    <w:rsid w:val="00FB3025"/>
    <w:rsid w:val="00FB56AE"/>
    <w:rsid w:val="00FB59E0"/>
    <w:rsid w:val="00FB5CA9"/>
    <w:rsid w:val="00FB74B1"/>
    <w:rsid w:val="00FB7C9E"/>
    <w:rsid w:val="00FC0774"/>
    <w:rsid w:val="00FC0FE5"/>
    <w:rsid w:val="00FC1BAE"/>
    <w:rsid w:val="00FC2202"/>
    <w:rsid w:val="00FC480D"/>
    <w:rsid w:val="00FC4DF5"/>
    <w:rsid w:val="00FC5B2A"/>
    <w:rsid w:val="00FC6823"/>
    <w:rsid w:val="00FC7BCC"/>
    <w:rsid w:val="00FC7E2D"/>
    <w:rsid w:val="00FC7FDF"/>
    <w:rsid w:val="00FD0733"/>
    <w:rsid w:val="00FD2929"/>
    <w:rsid w:val="00FD3118"/>
    <w:rsid w:val="00FD3780"/>
    <w:rsid w:val="00FD38BC"/>
    <w:rsid w:val="00FD4590"/>
    <w:rsid w:val="00FD4FD1"/>
    <w:rsid w:val="00FD57BD"/>
    <w:rsid w:val="00FD5DD6"/>
    <w:rsid w:val="00FE251C"/>
    <w:rsid w:val="00FE3329"/>
    <w:rsid w:val="00FE3A90"/>
    <w:rsid w:val="00FE4853"/>
    <w:rsid w:val="00FF2591"/>
    <w:rsid w:val="00FF342A"/>
    <w:rsid w:val="00FF4557"/>
    <w:rsid w:val="00FF57AB"/>
    <w:rsid w:val="00FF5906"/>
    <w:rsid w:val="00FF5AFA"/>
    <w:rsid w:val="00FF67B0"/>
    <w:rsid w:val="00FF6B74"/>
    <w:rsid w:val="036E771B"/>
    <w:rsid w:val="04B86723"/>
    <w:rsid w:val="05674758"/>
    <w:rsid w:val="088274F0"/>
    <w:rsid w:val="09167A44"/>
    <w:rsid w:val="0A1E4E03"/>
    <w:rsid w:val="0C7451AE"/>
    <w:rsid w:val="0F0767AD"/>
    <w:rsid w:val="10134CDE"/>
    <w:rsid w:val="115245D5"/>
    <w:rsid w:val="11C52008"/>
    <w:rsid w:val="15E2762C"/>
    <w:rsid w:val="19121FD6"/>
    <w:rsid w:val="199450E1"/>
    <w:rsid w:val="19B514C5"/>
    <w:rsid w:val="1B4C6CB2"/>
    <w:rsid w:val="1B811695"/>
    <w:rsid w:val="1CF814E3"/>
    <w:rsid w:val="1D145DEE"/>
    <w:rsid w:val="22386D2B"/>
    <w:rsid w:val="26583D33"/>
    <w:rsid w:val="2AFB237C"/>
    <w:rsid w:val="2BB673E4"/>
    <w:rsid w:val="2C471B3F"/>
    <w:rsid w:val="2D40315E"/>
    <w:rsid w:val="30085A89"/>
    <w:rsid w:val="30BA6D84"/>
    <w:rsid w:val="32821B23"/>
    <w:rsid w:val="328C4750"/>
    <w:rsid w:val="33775E2B"/>
    <w:rsid w:val="35DC154A"/>
    <w:rsid w:val="38D330D8"/>
    <w:rsid w:val="3E9C3F6D"/>
    <w:rsid w:val="3EC62D97"/>
    <w:rsid w:val="43C052D4"/>
    <w:rsid w:val="46C062E0"/>
    <w:rsid w:val="4E361CE8"/>
    <w:rsid w:val="4F9772DB"/>
    <w:rsid w:val="4FFF63AB"/>
    <w:rsid w:val="501C315F"/>
    <w:rsid w:val="5588094F"/>
    <w:rsid w:val="560C332E"/>
    <w:rsid w:val="56AD2D63"/>
    <w:rsid w:val="57037873"/>
    <w:rsid w:val="57410263"/>
    <w:rsid w:val="57454D4A"/>
    <w:rsid w:val="5B2829B8"/>
    <w:rsid w:val="5B7E6A7C"/>
    <w:rsid w:val="5BC545AD"/>
    <w:rsid w:val="5BED3C02"/>
    <w:rsid w:val="5CDF354A"/>
    <w:rsid w:val="5D07484F"/>
    <w:rsid w:val="5DD5494D"/>
    <w:rsid w:val="5E9D190F"/>
    <w:rsid w:val="5FF61C78"/>
    <w:rsid w:val="60872899"/>
    <w:rsid w:val="623C4F9B"/>
    <w:rsid w:val="62FB1673"/>
    <w:rsid w:val="63AE3C76"/>
    <w:rsid w:val="64BA7681"/>
    <w:rsid w:val="68126ECA"/>
    <w:rsid w:val="6CE30E35"/>
    <w:rsid w:val="6CFD298C"/>
    <w:rsid w:val="6E697118"/>
    <w:rsid w:val="70A17FF4"/>
    <w:rsid w:val="76DF570D"/>
    <w:rsid w:val="7A440A39"/>
    <w:rsid w:val="7ABD1B21"/>
    <w:rsid w:val="7D711B45"/>
    <w:rsid w:val="7FD47CC1"/>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fillcolor="white">
      <v:fill color="white"/>
    </o:shapedefaults>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EastAsia" w:hAnsiTheme="minorHAnsi" w:cstheme="minorBidi"/>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semiHidden="0" w:uiPriority="0"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qFormat="1"/>
    <w:lsdException w:name="header" w:semiHidden="0" w:qFormat="1"/>
    <w:lsdException w:name="footer" w:semiHidden="0" w:qFormat="1"/>
    <w:lsdException w:name="caption" w:uiPriority="35" w:qFormat="1"/>
    <w:lsdException w:name="annotation reference" w:qFormat="1"/>
    <w:lsdException w:name="Title" w:semiHidden="0" w:uiPriority="10" w:unhideWhenUsed="0" w:qFormat="1"/>
    <w:lsdException w:name="Default Paragraph Font" w:uiPriority="1"/>
    <w:lsdException w:name="Body Text" w:qFormat="1"/>
    <w:lsdException w:name="Body Text Indent" w:semiHidden="0" w:uiPriority="0" w:unhideWhenUsed="0" w:qFormat="1"/>
    <w:lsdException w:name="Subtitle" w:semiHidden="0" w:uiPriority="0" w:unhideWhenUsed="0" w:qFormat="1"/>
    <w:lsdException w:name="Date" w:semiHidden="0" w:uiPriority="0" w:unhideWhenUsed="0" w:qFormat="1"/>
    <w:lsdException w:name="Body Text 2" w:qFormat="1"/>
    <w:lsdException w:name="Body Text Indent 2" w:qFormat="1"/>
    <w:lsdException w:name="Body Text Indent 3" w:qFormat="1"/>
    <w:lsdException w:name="Hyperlink" w:semiHidden="0" w:qFormat="1"/>
    <w:lsdException w:name="Strong" w:semiHidden="0" w:uiPriority="22" w:unhideWhenUsed="0" w:qFormat="1"/>
    <w:lsdException w:name="Emphasis" w:semiHidden="0" w:uiPriority="20" w:unhideWhenUsed="0" w:qFormat="1"/>
    <w:lsdException w:name="Plain Text" w:semiHidden="0" w:uiPriority="0" w:unhideWhenUsed="0" w:qFormat="1"/>
    <w:lsdException w:name="Normal (Web)" w:semiHidden="0" w:unhideWhenUsed="0" w:qFormat="1"/>
    <w:lsdException w:name="Normal Table" w:qFormat="1"/>
    <w:lsdException w:name="annotation subject" w:qFormat="1"/>
    <w:lsdException w:name="Balloon Text" w:qFormat="1"/>
    <w:lsdException w:name="Table Grid" w:semiHidden="0" w:uiPriority="59"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List Paragraph" w:semiHidden="0" w:uiPriority="34"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pPr>
      <w:widowControl w:val="0"/>
      <w:jc w:val="both"/>
    </w:pPr>
    <w:rPr>
      <w:rFonts w:ascii="Times New Roman" w:eastAsia="宋体" w:hAnsi="Times New Roman" w:cs="Times New Roman"/>
      <w:kern w:val="2"/>
      <w:sz w:val="21"/>
    </w:rPr>
  </w:style>
  <w:style w:type="paragraph" w:styleId="2">
    <w:name w:val="heading 2"/>
    <w:basedOn w:val="a"/>
    <w:next w:val="a"/>
    <w:link w:val="2Char"/>
    <w:uiPriority w:val="9"/>
    <w:semiHidden/>
    <w:unhideWhenUsed/>
    <w:qFormat/>
    <w:pPr>
      <w:keepNext/>
      <w:keepLines/>
      <w:spacing w:before="260" w:after="260" w:line="416" w:lineRule="auto"/>
      <w:outlineLvl w:val="1"/>
    </w:pPr>
    <w:rPr>
      <w:rFonts w:asciiTheme="majorHAnsi" w:eastAsiaTheme="majorEastAsia" w:hAnsiTheme="majorHAnsi" w:cstheme="majorBidi"/>
      <w:b/>
      <w:bCs/>
      <w:sz w:val="32"/>
      <w:szCs w:val="32"/>
    </w:rPr>
  </w:style>
  <w:style w:type="paragraph" w:styleId="3">
    <w:name w:val="heading 3"/>
    <w:basedOn w:val="a"/>
    <w:next w:val="a"/>
    <w:link w:val="3Char"/>
    <w:qFormat/>
    <w:pPr>
      <w:keepNext/>
      <w:keepLines/>
      <w:spacing w:before="260" w:after="260" w:line="416" w:lineRule="auto"/>
      <w:outlineLvl w:val="2"/>
    </w:pPr>
    <w:rPr>
      <w:b/>
      <w:bCs/>
      <w:sz w:val="32"/>
      <w:szCs w:val="32"/>
    </w:rPr>
  </w:style>
  <w:style w:type="paragraph" w:styleId="5">
    <w:name w:val="heading 5"/>
    <w:basedOn w:val="a"/>
    <w:next w:val="a"/>
    <w:link w:val="5Char"/>
    <w:uiPriority w:val="9"/>
    <w:semiHidden/>
    <w:unhideWhenUsed/>
    <w:qFormat/>
    <w:pPr>
      <w:keepNext/>
      <w:keepLines/>
      <w:spacing w:before="280" w:after="290" w:line="376" w:lineRule="auto"/>
      <w:outlineLvl w:val="4"/>
    </w:pPr>
    <w:rPr>
      <w:b/>
      <w:bCs/>
      <w:sz w:val="28"/>
      <w:szCs w:val="28"/>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a3">
    <w:name w:val="annotation text"/>
    <w:basedOn w:val="a"/>
    <w:link w:val="Char"/>
    <w:uiPriority w:val="99"/>
    <w:semiHidden/>
    <w:unhideWhenUsed/>
    <w:qFormat/>
    <w:pPr>
      <w:jc w:val="left"/>
    </w:pPr>
  </w:style>
  <w:style w:type="paragraph" w:styleId="a4">
    <w:name w:val="Body Text"/>
    <w:basedOn w:val="a"/>
    <w:link w:val="Char0"/>
    <w:uiPriority w:val="99"/>
    <w:semiHidden/>
    <w:unhideWhenUsed/>
    <w:qFormat/>
    <w:pPr>
      <w:spacing w:after="120"/>
    </w:pPr>
  </w:style>
  <w:style w:type="paragraph" w:styleId="a5">
    <w:name w:val="Body Text Indent"/>
    <w:basedOn w:val="a"/>
    <w:link w:val="Char1"/>
    <w:qFormat/>
    <w:pPr>
      <w:tabs>
        <w:tab w:val="left" w:pos="480"/>
      </w:tabs>
      <w:spacing w:line="560" w:lineRule="exact"/>
      <w:ind w:firstLine="480"/>
      <w:jc w:val="left"/>
    </w:pPr>
    <w:rPr>
      <w:rFonts w:ascii="宋体" w:hAnsi="宋体"/>
      <w:sz w:val="24"/>
    </w:rPr>
  </w:style>
  <w:style w:type="paragraph" w:styleId="a6">
    <w:name w:val="Plain Text"/>
    <w:basedOn w:val="a"/>
    <w:link w:val="Char10"/>
    <w:qFormat/>
    <w:rPr>
      <w:rFonts w:ascii="宋体" w:hAnsi="Courier New"/>
      <w:lang w:val="zh-CN"/>
    </w:rPr>
  </w:style>
  <w:style w:type="paragraph" w:styleId="a7">
    <w:name w:val="Date"/>
    <w:basedOn w:val="a"/>
    <w:next w:val="a"/>
    <w:link w:val="Char2"/>
    <w:qFormat/>
    <w:pPr>
      <w:adjustRightInd w:val="0"/>
      <w:spacing w:line="360" w:lineRule="atLeast"/>
      <w:textAlignment w:val="baseline"/>
    </w:pPr>
    <w:rPr>
      <w:sz w:val="32"/>
    </w:rPr>
  </w:style>
  <w:style w:type="paragraph" w:styleId="20">
    <w:name w:val="Body Text Indent 2"/>
    <w:basedOn w:val="a"/>
    <w:link w:val="2Char0"/>
    <w:uiPriority w:val="99"/>
    <w:semiHidden/>
    <w:unhideWhenUsed/>
    <w:qFormat/>
    <w:pPr>
      <w:spacing w:after="120" w:line="480" w:lineRule="auto"/>
      <w:ind w:leftChars="200" w:left="420"/>
    </w:pPr>
  </w:style>
  <w:style w:type="paragraph" w:styleId="a8">
    <w:name w:val="Balloon Text"/>
    <w:basedOn w:val="a"/>
    <w:link w:val="Char3"/>
    <w:uiPriority w:val="99"/>
    <w:semiHidden/>
    <w:unhideWhenUsed/>
    <w:qFormat/>
    <w:rPr>
      <w:sz w:val="18"/>
      <w:szCs w:val="18"/>
    </w:rPr>
  </w:style>
  <w:style w:type="paragraph" w:styleId="a9">
    <w:name w:val="footer"/>
    <w:basedOn w:val="a"/>
    <w:link w:val="Char4"/>
    <w:uiPriority w:val="99"/>
    <w:unhideWhenUsed/>
    <w:qFormat/>
    <w:pPr>
      <w:tabs>
        <w:tab w:val="center" w:pos="4153"/>
        <w:tab w:val="right" w:pos="8306"/>
      </w:tabs>
      <w:snapToGrid w:val="0"/>
      <w:jc w:val="left"/>
    </w:pPr>
    <w:rPr>
      <w:sz w:val="18"/>
      <w:szCs w:val="18"/>
    </w:rPr>
  </w:style>
  <w:style w:type="paragraph" w:styleId="aa">
    <w:name w:val="header"/>
    <w:basedOn w:val="a"/>
    <w:link w:val="Char5"/>
    <w:uiPriority w:val="99"/>
    <w:unhideWhenUsed/>
    <w:qFormat/>
    <w:pPr>
      <w:pBdr>
        <w:bottom w:val="single" w:sz="6" w:space="1" w:color="auto"/>
      </w:pBdr>
      <w:tabs>
        <w:tab w:val="center" w:pos="4153"/>
        <w:tab w:val="right" w:pos="8306"/>
      </w:tabs>
      <w:snapToGrid w:val="0"/>
      <w:jc w:val="center"/>
    </w:pPr>
    <w:rPr>
      <w:sz w:val="18"/>
      <w:szCs w:val="18"/>
    </w:rPr>
  </w:style>
  <w:style w:type="paragraph" w:styleId="ab">
    <w:name w:val="Subtitle"/>
    <w:basedOn w:val="a"/>
    <w:next w:val="a"/>
    <w:link w:val="Char6"/>
    <w:qFormat/>
    <w:pPr>
      <w:spacing w:before="240" w:after="60" w:line="312" w:lineRule="auto"/>
      <w:jc w:val="center"/>
      <w:outlineLvl w:val="1"/>
    </w:pPr>
    <w:rPr>
      <w:rFonts w:ascii="Cambria" w:hAnsi="Cambria"/>
      <w:b/>
      <w:bCs/>
      <w:kern w:val="28"/>
      <w:sz w:val="32"/>
      <w:szCs w:val="32"/>
      <w:lang w:val="zh-CN"/>
    </w:rPr>
  </w:style>
  <w:style w:type="paragraph" w:styleId="30">
    <w:name w:val="Body Text Indent 3"/>
    <w:basedOn w:val="a"/>
    <w:link w:val="3Char0"/>
    <w:uiPriority w:val="99"/>
    <w:semiHidden/>
    <w:unhideWhenUsed/>
    <w:qFormat/>
    <w:pPr>
      <w:spacing w:after="120"/>
      <w:ind w:leftChars="200" w:left="420"/>
    </w:pPr>
    <w:rPr>
      <w:sz w:val="16"/>
      <w:szCs w:val="16"/>
    </w:rPr>
  </w:style>
  <w:style w:type="paragraph" w:styleId="21">
    <w:name w:val="Body Text 2"/>
    <w:basedOn w:val="a"/>
    <w:link w:val="2Char1"/>
    <w:uiPriority w:val="99"/>
    <w:semiHidden/>
    <w:unhideWhenUsed/>
    <w:qFormat/>
    <w:pPr>
      <w:spacing w:after="120" w:line="480" w:lineRule="auto"/>
    </w:pPr>
  </w:style>
  <w:style w:type="paragraph" w:styleId="ac">
    <w:name w:val="Normal (Web)"/>
    <w:basedOn w:val="a"/>
    <w:uiPriority w:val="99"/>
    <w:qFormat/>
    <w:pPr>
      <w:widowControl/>
      <w:spacing w:before="100" w:beforeAutospacing="1" w:after="100" w:afterAutospacing="1"/>
      <w:jc w:val="left"/>
    </w:pPr>
    <w:rPr>
      <w:rFonts w:ascii="宋体" w:hAnsi="宋体" w:cs="宋体"/>
      <w:kern w:val="0"/>
      <w:sz w:val="24"/>
      <w:szCs w:val="24"/>
    </w:rPr>
  </w:style>
  <w:style w:type="paragraph" w:styleId="ad">
    <w:name w:val="annotation subject"/>
    <w:basedOn w:val="a3"/>
    <w:next w:val="a3"/>
    <w:link w:val="Char7"/>
    <w:uiPriority w:val="99"/>
    <w:semiHidden/>
    <w:unhideWhenUsed/>
    <w:qFormat/>
    <w:rPr>
      <w:b/>
      <w:bCs/>
    </w:rPr>
  </w:style>
  <w:style w:type="table" w:styleId="ae">
    <w:name w:val="Table Grid"/>
    <w:basedOn w:val="a1"/>
    <w:uiPriority w:val="59"/>
    <w:qFormat/>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af">
    <w:name w:val="Strong"/>
    <w:uiPriority w:val="22"/>
    <w:qFormat/>
    <w:rPr>
      <w:b/>
      <w:bCs/>
    </w:rPr>
  </w:style>
  <w:style w:type="character" w:styleId="af0">
    <w:name w:val="Hyperlink"/>
    <w:basedOn w:val="a0"/>
    <w:uiPriority w:val="99"/>
    <w:unhideWhenUsed/>
    <w:qFormat/>
    <w:rPr>
      <w:color w:val="0000FF" w:themeColor="hyperlink"/>
      <w:u w:val="single"/>
    </w:rPr>
  </w:style>
  <w:style w:type="character" w:styleId="af1">
    <w:name w:val="annotation reference"/>
    <w:basedOn w:val="a0"/>
    <w:uiPriority w:val="99"/>
    <w:semiHidden/>
    <w:unhideWhenUsed/>
    <w:qFormat/>
    <w:rPr>
      <w:sz w:val="21"/>
      <w:szCs w:val="21"/>
    </w:rPr>
  </w:style>
  <w:style w:type="character" w:customStyle="1" w:styleId="Char1">
    <w:name w:val="正文文本缩进 Char"/>
    <w:basedOn w:val="a0"/>
    <w:link w:val="a5"/>
    <w:qFormat/>
    <w:rPr>
      <w:rFonts w:ascii="宋体" w:eastAsia="宋体" w:hAnsi="宋体" w:cs="Times New Roman"/>
      <w:sz w:val="24"/>
      <w:szCs w:val="20"/>
    </w:rPr>
  </w:style>
  <w:style w:type="paragraph" w:customStyle="1" w:styleId="Default">
    <w:name w:val="Default"/>
    <w:link w:val="DefaultChar"/>
    <w:qFormat/>
    <w:pPr>
      <w:widowControl w:val="0"/>
      <w:autoSpaceDE w:val="0"/>
      <w:autoSpaceDN w:val="0"/>
      <w:adjustRightInd w:val="0"/>
    </w:pPr>
    <w:rPr>
      <w:rFonts w:ascii="......." w:eastAsia="......." w:hAnsi="Calibri" w:cs="......."/>
      <w:color w:val="000000"/>
      <w:sz w:val="24"/>
      <w:szCs w:val="24"/>
    </w:rPr>
  </w:style>
  <w:style w:type="character" w:customStyle="1" w:styleId="Char6">
    <w:name w:val="副标题 Char"/>
    <w:basedOn w:val="a0"/>
    <w:link w:val="ab"/>
    <w:qFormat/>
    <w:rPr>
      <w:rFonts w:ascii="Cambria" w:eastAsia="宋体" w:hAnsi="Cambria" w:cs="Times New Roman"/>
      <w:b/>
      <w:bCs/>
      <w:kern w:val="28"/>
      <w:sz w:val="32"/>
      <w:szCs w:val="32"/>
      <w:lang w:val="zh-CN" w:eastAsia="zh-CN"/>
    </w:rPr>
  </w:style>
  <w:style w:type="character" w:customStyle="1" w:styleId="Char5">
    <w:name w:val="页眉 Char"/>
    <w:basedOn w:val="a0"/>
    <w:link w:val="aa"/>
    <w:uiPriority w:val="99"/>
    <w:qFormat/>
    <w:rPr>
      <w:rFonts w:ascii="Times New Roman" w:eastAsia="宋体" w:hAnsi="Times New Roman" w:cs="Times New Roman"/>
      <w:sz w:val="18"/>
      <w:szCs w:val="18"/>
    </w:rPr>
  </w:style>
  <w:style w:type="character" w:customStyle="1" w:styleId="Char4">
    <w:name w:val="页脚 Char"/>
    <w:basedOn w:val="a0"/>
    <w:link w:val="a9"/>
    <w:uiPriority w:val="99"/>
    <w:qFormat/>
    <w:rPr>
      <w:rFonts w:ascii="Times New Roman" w:eastAsia="宋体" w:hAnsi="Times New Roman" w:cs="Times New Roman"/>
      <w:sz w:val="18"/>
      <w:szCs w:val="18"/>
    </w:rPr>
  </w:style>
  <w:style w:type="character" w:customStyle="1" w:styleId="Char2">
    <w:name w:val="日期 Char"/>
    <w:basedOn w:val="a0"/>
    <w:link w:val="a7"/>
    <w:qFormat/>
    <w:rPr>
      <w:rFonts w:ascii="Times New Roman" w:eastAsia="宋体" w:hAnsi="Times New Roman" w:cs="Times New Roman"/>
      <w:sz w:val="32"/>
      <w:szCs w:val="20"/>
    </w:rPr>
  </w:style>
  <w:style w:type="paragraph" w:styleId="af2">
    <w:name w:val="List Paragraph"/>
    <w:basedOn w:val="a"/>
    <w:link w:val="Char8"/>
    <w:uiPriority w:val="34"/>
    <w:qFormat/>
    <w:pPr>
      <w:ind w:firstLineChars="200" w:firstLine="420"/>
    </w:pPr>
  </w:style>
  <w:style w:type="character" w:customStyle="1" w:styleId="2Char0">
    <w:name w:val="正文文本缩进 2 Char"/>
    <w:basedOn w:val="a0"/>
    <w:link w:val="20"/>
    <w:uiPriority w:val="99"/>
    <w:semiHidden/>
    <w:qFormat/>
    <w:rPr>
      <w:rFonts w:ascii="Times New Roman" w:eastAsia="宋体" w:hAnsi="Times New Roman" w:cs="Times New Roman"/>
      <w:szCs w:val="20"/>
    </w:rPr>
  </w:style>
  <w:style w:type="character" w:customStyle="1" w:styleId="3Char">
    <w:name w:val="标题 3 Char"/>
    <w:basedOn w:val="a0"/>
    <w:link w:val="3"/>
    <w:qFormat/>
    <w:rPr>
      <w:rFonts w:ascii="Times New Roman" w:eastAsia="宋体" w:hAnsi="Times New Roman" w:cs="Times New Roman"/>
      <w:b/>
      <w:bCs/>
      <w:sz w:val="32"/>
      <w:szCs w:val="32"/>
    </w:rPr>
  </w:style>
  <w:style w:type="character" w:customStyle="1" w:styleId="2Char1">
    <w:name w:val="正文文本 2 Char"/>
    <w:basedOn w:val="a0"/>
    <w:link w:val="21"/>
    <w:uiPriority w:val="99"/>
    <w:semiHidden/>
    <w:qFormat/>
    <w:rPr>
      <w:rFonts w:ascii="Times New Roman" w:eastAsia="宋体" w:hAnsi="Times New Roman" w:cs="Times New Roman"/>
      <w:szCs w:val="20"/>
    </w:rPr>
  </w:style>
  <w:style w:type="paragraph" w:customStyle="1" w:styleId="Char9">
    <w:name w:val="Char"/>
    <w:basedOn w:val="a"/>
    <w:autoRedefine/>
    <w:qFormat/>
    <w:pPr>
      <w:tabs>
        <w:tab w:val="left" w:pos="360"/>
      </w:tabs>
    </w:pPr>
    <w:rPr>
      <w:sz w:val="24"/>
      <w:szCs w:val="24"/>
    </w:rPr>
  </w:style>
  <w:style w:type="character" w:customStyle="1" w:styleId="Chara">
    <w:name w:val="纯文本 Char"/>
    <w:basedOn w:val="a0"/>
    <w:uiPriority w:val="99"/>
    <w:semiHidden/>
    <w:qFormat/>
    <w:rPr>
      <w:rFonts w:ascii="宋体" w:eastAsia="宋体" w:hAnsi="Courier New" w:cs="Courier New"/>
      <w:szCs w:val="21"/>
    </w:rPr>
  </w:style>
  <w:style w:type="character" w:customStyle="1" w:styleId="Char10">
    <w:name w:val="纯文本 Char1"/>
    <w:link w:val="a6"/>
    <w:qFormat/>
    <w:locked/>
    <w:rPr>
      <w:rFonts w:ascii="宋体" w:eastAsia="宋体" w:hAnsi="Courier New" w:cs="Times New Roman"/>
      <w:szCs w:val="20"/>
      <w:lang w:val="zh-CN" w:eastAsia="zh-CN"/>
    </w:rPr>
  </w:style>
  <w:style w:type="character" w:customStyle="1" w:styleId="3Char0">
    <w:name w:val="正文文本缩进 3 Char"/>
    <w:basedOn w:val="a0"/>
    <w:link w:val="30"/>
    <w:uiPriority w:val="99"/>
    <w:semiHidden/>
    <w:qFormat/>
    <w:rPr>
      <w:rFonts w:ascii="Times New Roman" w:eastAsia="宋体" w:hAnsi="Times New Roman" w:cs="Times New Roman"/>
      <w:sz w:val="16"/>
      <w:szCs w:val="16"/>
    </w:rPr>
  </w:style>
  <w:style w:type="paragraph" w:customStyle="1" w:styleId="13">
    <w:name w:val="正文_13"/>
    <w:qFormat/>
    <w:pPr>
      <w:widowControl w:val="0"/>
      <w:jc w:val="both"/>
    </w:pPr>
    <w:rPr>
      <w:rFonts w:ascii="Times New Roman" w:eastAsia="宋体" w:hAnsi="Times New Roman" w:cs="Times New Roman"/>
      <w:kern w:val="2"/>
      <w:sz w:val="21"/>
      <w:szCs w:val="24"/>
    </w:rPr>
  </w:style>
  <w:style w:type="paragraph" w:customStyle="1" w:styleId="6">
    <w:name w:val="正文_6"/>
    <w:qFormat/>
    <w:pPr>
      <w:widowControl w:val="0"/>
      <w:jc w:val="both"/>
    </w:pPr>
    <w:rPr>
      <w:rFonts w:ascii="Times New Roman" w:eastAsia="宋体" w:hAnsi="Times New Roman" w:cs="Times New Roman"/>
      <w:kern w:val="2"/>
      <w:sz w:val="21"/>
      <w:szCs w:val="24"/>
    </w:rPr>
  </w:style>
  <w:style w:type="paragraph" w:customStyle="1" w:styleId="7">
    <w:name w:val="正文_7"/>
    <w:qFormat/>
    <w:pPr>
      <w:widowControl w:val="0"/>
      <w:jc w:val="both"/>
    </w:pPr>
    <w:rPr>
      <w:rFonts w:ascii="Times New Roman" w:eastAsia="宋体" w:hAnsi="Times New Roman" w:cs="Times New Roman"/>
      <w:kern w:val="2"/>
      <w:sz w:val="21"/>
      <w:szCs w:val="24"/>
    </w:rPr>
  </w:style>
  <w:style w:type="paragraph" w:customStyle="1" w:styleId="11">
    <w:name w:val="正文_11"/>
    <w:qFormat/>
    <w:pPr>
      <w:widowControl w:val="0"/>
      <w:jc w:val="both"/>
    </w:pPr>
    <w:rPr>
      <w:rFonts w:ascii="Times New Roman" w:eastAsia="宋体" w:hAnsi="Times New Roman" w:cs="Times New Roman"/>
      <w:kern w:val="2"/>
      <w:sz w:val="21"/>
      <w:szCs w:val="24"/>
    </w:rPr>
  </w:style>
  <w:style w:type="character" w:customStyle="1" w:styleId="Char3">
    <w:name w:val="批注框文本 Char"/>
    <w:basedOn w:val="a0"/>
    <w:link w:val="a8"/>
    <w:uiPriority w:val="99"/>
    <w:semiHidden/>
    <w:qFormat/>
    <w:rPr>
      <w:rFonts w:ascii="Times New Roman" w:eastAsia="宋体" w:hAnsi="Times New Roman" w:cs="Times New Roman"/>
      <w:sz w:val="18"/>
      <w:szCs w:val="18"/>
    </w:rPr>
  </w:style>
  <w:style w:type="character" w:customStyle="1" w:styleId="Char">
    <w:name w:val="批注文字 Char"/>
    <w:basedOn w:val="a0"/>
    <w:link w:val="a3"/>
    <w:uiPriority w:val="99"/>
    <w:semiHidden/>
    <w:qFormat/>
    <w:rPr>
      <w:rFonts w:ascii="Times New Roman" w:eastAsia="宋体" w:hAnsi="Times New Roman" w:cs="Times New Roman"/>
      <w:szCs w:val="20"/>
    </w:rPr>
  </w:style>
  <w:style w:type="character" w:customStyle="1" w:styleId="DefaultChar">
    <w:name w:val="Default Char"/>
    <w:link w:val="Default"/>
    <w:qFormat/>
    <w:locked/>
    <w:rPr>
      <w:rFonts w:ascii="......." w:eastAsia="......." w:hAnsi="Calibri" w:cs="......."/>
      <w:color w:val="000000"/>
      <w:kern w:val="0"/>
      <w:sz w:val="24"/>
      <w:szCs w:val="24"/>
    </w:rPr>
  </w:style>
  <w:style w:type="character" w:customStyle="1" w:styleId="Char8">
    <w:name w:val="列出段落 Char"/>
    <w:link w:val="af2"/>
    <w:uiPriority w:val="34"/>
    <w:qFormat/>
    <w:rPr>
      <w:rFonts w:ascii="Times New Roman" w:eastAsia="宋体" w:hAnsi="Times New Roman" w:cs="Times New Roman"/>
      <w:szCs w:val="20"/>
    </w:rPr>
  </w:style>
  <w:style w:type="character" w:customStyle="1" w:styleId="Char0">
    <w:name w:val="正文文本 Char"/>
    <w:basedOn w:val="a0"/>
    <w:link w:val="a4"/>
    <w:uiPriority w:val="99"/>
    <w:semiHidden/>
    <w:qFormat/>
    <w:rPr>
      <w:rFonts w:ascii="Times New Roman" w:eastAsia="宋体" w:hAnsi="Times New Roman" w:cs="Times New Roman"/>
      <w:szCs w:val="20"/>
    </w:rPr>
  </w:style>
  <w:style w:type="character" w:customStyle="1" w:styleId="2Char">
    <w:name w:val="标题 2 Char"/>
    <w:basedOn w:val="a0"/>
    <w:link w:val="2"/>
    <w:uiPriority w:val="9"/>
    <w:semiHidden/>
    <w:qFormat/>
    <w:rPr>
      <w:rFonts w:asciiTheme="majorHAnsi" w:eastAsiaTheme="majorEastAsia" w:hAnsiTheme="majorHAnsi" w:cstheme="majorBidi"/>
      <w:b/>
      <w:bCs/>
      <w:sz w:val="32"/>
      <w:szCs w:val="32"/>
    </w:rPr>
  </w:style>
  <w:style w:type="paragraph" w:customStyle="1" w:styleId="1">
    <w:name w:val="列出段落1"/>
    <w:basedOn w:val="a"/>
    <w:qFormat/>
    <w:pPr>
      <w:ind w:firstLineChars="200" w:firstLine="420"/>
    </w:pPr>
    <w:rPr>
      <w:rFonts w:ascii="Calibri" w:hAnsi="Calibri" w:cs="黑体"/>
      <w:szCs w:val="22"/>
    </w:rPr>
  </w:style>
  <w:style w:type="paragraph" w:customStyle="1" w:styleId="AONormal">
    <w:name w:val="AONormal"/>
    <w:qFormat/>
    <w:pPr>
      <w:autoSpaceDE w:val="0"/>
      <w:autoSpaceDN w:val="0"/>
      <w:adjustRightInd w:val="0"/>
      <w:spacing w:line="400" w:lineRule="exact"/>
      <w:ind w:firstLineChars="200" w:firstLine="440"/>
    </w:pPr>
    <w:rPr>
      <w:rFonts w:ascii="华文楷体" w:eastAsia="华文楷体" w:hAnsi="华文楷体" w:cs="华文楷体"/>
      <w:sz w:val="22"/>
      <w:szCs w:val="21"/>
    </w:rPr>
  </w:style>
  <w:style w:type="character" w:customStyle="1" w:styleId="Char7">
    <w:name w:val="批注主题 Char"/>
    <w:basedOn w:val="Char"/>
    <w:link w:val="ad"/>
    <w:uiPriority w:val="99"/>
    <w:semiHidden/>
    <w:qFormat/>
    <w:rPr>
      <w:rFonts w:ascii="Times New Roman" w:eastAsia="宋体" w:hAnsi="Times New Roman" w:cs="Times New Roman"/>
      <w:b/>
      <w:bCs/>
      <w:szCs w:val="20"/>
    </w:rPr>
  </w:style>
  <w:style w:type="character" w:customStyle="1" w:styleId="5Char">
    <w:name w:val="标题 5 Char"/>
    <w:basedOn w:val="a0"/>
    <w:link w:val="5"/>
    <w:uiPriority w:val="9"/>
    <w:semiHidden/>
    <w:qFormat/>
    <w:rPr>
      <w:rFonts w:ascii="Times New Roman" w:eastAsia="宋体" w:hAnsi="Times New Roman" w:cs="Times New Roman"/>
      <w:b/>
      <w:bCs/>
      <w:sz w:val="28"/>
      <w:szCs w:val="28"/>
    </w:rPr>
  </w:style>
  <w:style w:type="character" w:customStyle="1" w:styleId="font31">
    <w:name w:val="font31"/>
    <w:qFormat/>
    <w:rPr>
      <w:rFonts w:ascii="微软雅黑" w:eastAsia="微软雅黑" w:hAnsi="微软雅黑" w:cs="微软雅黑" w:hint="eastAsia"/>
      <w:color w:val="000000"/>
      <w:sz w:val="16"/>
      <w:szCs w:val="16"/>
      <w:u w:val="none"/>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EastAsia" w:hAnsiTheme="minorHAnsi" w:cstheme="minorBidi"/>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semiHidden="0" w:uiPriority="0" w:unhideWhenUsed="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annotation text" w:qFormat="1"/>
    <w:lsdException w:name="header" w:semiHidden="0" w:qFormat="1"/>
    <w:lsdException w:name="footer" w:semiHidden="0" w:qFormat="1"/>
    <w:lsdException w:name="caption" w:uiPriority="35" w:qFormat="1"/>
    <w:lsdException w:name="annotation reference" w:qFormat="1"/>
    <w:lsdException w:name="Title" w:semiHidden="0" w:uiPriority="10" w:unhideWhenUsed="0" w:qFormat="1"/>
    <w:lsdException w:name="Default Paragraph Font" w:uiPriority="1"/>
    <w:lsdException w:name="Body Text" w:qFormat="1"/>
    <w:lsdException w:name="Body Text Indent" w:semiHidden="0" w:uiPriority="0" w:unhideWhenUsed="0" w:qFormat="1"/>
    <w:lsdException w:name="Subtitle" w:semiHidden="0" w:uiPriority="0" w:unhideWhenUsed="0" w:qFormat="1"/>
    <w:lsdException w:name="Date" w:semiHidden="0" w:uiPriority="0" w:unhideWhenUsed="0" w:qFormat="1"/>
    <w:lsdException w:name="Body Text 2" w:qFormat="1"/>
    <w:lsdException w:name="Body Text Indent 2" w:qFormat="1"/>
    <w:lsdException w:name="Body Text Indent 3" w:qFormat="1"/>
    <w:lsdException w:name="Hyperlink" w:semiHidden="0" w:qFormat="1"/>
    <w:lsdException w:name="Strong" w:semiHidden="0" w:uiPriority="22" w:unhideWhenUsed="0" w:qFormat="1"/>
    <w:lsdException w:name="Emphasis" w:semiHidden="0" w:uiPriority="20" w:unhideWhenUsed="0" w:qFormat="1"/>
    <w:lsdException w:name="Plain Text" w:semiHidden="0" w:uiPriority="0" w:unhideWhenUsed="0" w:qFormat="1"/>
    <w:lsdException w:name="Normal (Web)" w:semiHidden="0" w:unhideWhenUsed="0" w:qFormat="1"/>
    <w:lsdException w:name="Normal Table" w:qFormat="1"/>
    <w:lsdException w:name="annotation subject" w:qFormat="1"/>
    <w:lsdException w:name="Balloon Text" w:qFormat="1"/>
    <w:lsdException w:name="Table Grid" w:semiHidden="0" w:uiPriority="59"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List Paragraph" w:semiHidden="0" w:uiPriority="34"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pPr>
      <w:widowControl w:val="0"/>
      <w:jc w:val="both"/>
    </w:pPr>
    <w:rPr>
      <w:rFonts w:ascii="Times New Roman" w:eastAsia="宋体" w:hAnsi="Times New Roman" w:cs="Times New Roman"/>
      <w:kern w:val="2"/>
      <w:sz w:val="21"/>
    </w:rPr>
  </w:style>
  <w:style w:type="paragraph" w:styleId="2">
    <w:name w:val="heading 2"/>
    <w:basedOn w:val="a"/>
    <w:next w:val="a"/>
    <w:link w:val="2Char"/>
    <w:uiPriority w:val="9"/>
    <w:semiHidden/>
    <w:unhideWhenUsed/>
    <w:qFormat/>
    <w:pPr>
      <w:keepNext/>
      <w:keepLines/>
      <w:spacing w:before="260" w:after="260" w:line="416" w:lineRule="auto"/>
      <w:outlineLvl w:val="1"/>
    </w:pPr>
    <w:rPr>
      <w:rFonts w:asciiTheme="majorHAnsi" w:eastAsiaTheme="majorEastAsia" w:hAnsiTheme="majorHAnsi" w:cstheme="majorBidi"/>
      <w:b/>
      <w:bCs/>
      <w:sz w:val="32"/>
      <w:szCs w:val="32"/>
    </w:rPr>
  </w:style>
  <w:style w:type="paragraph" w:styleId="3">
    <w:name w:val="heading 3"/>
    <w:basedOn w:val="a"/>
    <w:next w:val="a"/>
    <w:link w:val="3Char"/>
    <w:qFormat/>
    <w:pPr>
      <w:keepNext/>
      <w:keepLines/>
      <w:spacing w:before="260" w:after="260" w:line="416" w:lineRule="auto"/>
      <w:outlineLvl w:val="2"/>
    </w:pPr>
    <w:rPr>
      <w:b/>
      <w:bCs/>
      <w:sz w:val="32"/>
      <w:szCs w:val="32"/>
    </w:rPr>
  </w:style>
  <w:style w:type="paragraph" w:styleId="5">
    <w:name w:val="heading 5"/>
    <w:basedOn w:val="a"/>
    <w:next w:val="a"/>
    <w:link w:val="5Char"/>
    <w:uiPriority w:val="9"/>
    <w:semiHidden/>
    <w:unhideWhenUsed/>
    <w:qFormat/>
    <w:pPr>
      <w:keepNext/>
      <w:keepLines/>
      <w:spacing w:before="280" w:after="290" w:line="376" w:lineRule="auto"/>
      <w:outlineLvl w:val="4"/>
    </w:pPr>
    <w:rPr>
      <w:b/>
      <w:bCs/>
      <w:sz w:val="28"/>
      <w:szCs w:val="28"/>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a3">
    <w:name w:val="annotation text"/>
    <w:basedOn w:val="a"/>
    <w:link w:val="Char"/>
    <w:uiPriority w:val="99"/>
    <w:semiHidden/>
    <w:unhideWhenUsed/>
    <w:qFormat/>
    <w:pPr>
      <w:jc w:val="left"/>
    </w:pPr>
  </w:style>
  <w:style w:type="paragraph" w:styleId="a4">
    <w:name w:val="Body Text"/>
    <w:basedOn w:val="a"/>
    <w:link w:val="Char0"/>
    <w:uiPriority w:val="99"/>
    <w:semiHidden/>
    <w:unhideWhenUsed/>
    <w:qFormat/>
    <w:pPr>
      <w:spacing w:after="120"/>
    </w:pPr>
  </w:style>
  <w:style w:type="paragraph" w:styleId="a5">
    <w:name w:val="Body Text Indent"/>
    <w:basedOn w:val="a"/>
    <w:link w:val="Char1"/>
    <w:qFormat/>
    <w:pPr>
      <w:tabs>
        <w:tab w:val="left" w:pos="480"/>
      </w:tabs>
      <w:spacing w:line="560" w:lineRule="exact"/>
      <w:ind w:firstLine="480"/>
      <w:jc w:val="left"/>
    </w:pPr>
    <w:rPr>
      <w:rFonts w:ascii="宋体" w:hAnsi="宋体"/>
      <w:sz w:val="24"/>
    </w:rPr>
  </w:style>
  <w:style w:type="paragraph" w:styleId="a6">
    <w:name w:val="Plain Text"/>
    <w:basedOn w:val="a"/>
    <w:link w:val="Char10"/>
    <w:qFormat/>
    <w:rPr>
      <w:rFonts w:ascii="宋体" w:hAnsi="Courier New"/>
      <w:lang w:val="zh-CN"/>
    </w:rPr>
  </w:style>
  <w:style w:type="paragraph" w:styleId="a7">
    <w:name w:val="Date"/>
    <w:basedOn w:val="a"/>
    <w:next w:val="a"/>
    <w:link w:val="Char2"/>
    <w:qFormat/>
    <w:pPr>
      <w:adjustRightInd w:val="0"/>
      <w:spacing w:line="360" w:lineRule="atLeast"/>
      <w:textAlignment w:val="baseline"/>
    </w:pPr>
    <w:rPr>
      <w:sz w:val="32"/>
    </w:rPr>
  </w:style>
  <w:style w:type="paragraph" w:styleId="20">
    <w:name w:val="Body Text Indent 2"/>
    <w:basedOn w:val="a"/>
    <w:link w:val="2Char0"/>
    <w:uiPriority w:val="99"/>
    <w:semiHidden/>
    <w:unhideWhenUsed/>
    <w:qFormat/>
    <w:pPr>
      <w:spacing w:after="120" w:line="480" w:lineRule="auto"/>
      <w:ind w:leftChars="200" w:left="420"/>
    </w:pPr>
  </w:style>
  <w:style w:type="paragraph" w:styleId="a8">
    <w:name w:val="Balloon Text"/>
    <w:basedOn w:val="a"/>
    <w:link w:val="Char3"/>
    <w:uiPriority w:val="99"/>
    <w:semiHidden/>
    <w:unhideWhenUsed/>
    <w:qFormat/>
    <w:rPr>
      <w:sz w:val="18"/>
      <w:szCs w:val="18"/>
    </w:rPr>
  </w:style>
  <w:style w:type="paragraph" w:styleId="a9">
    <w:name w:val="footer"/>
    <w:basedOn w:val="a"/>
    <w:link w:val="Char4"/>
    <w:uiPriority w:val="99"/>
    <w:unhideWhenUsed/>
    <w:qFormat/>
    <w:pPr>
      <w:tabs>
        <w:tab w:val="center" w:pos="4153"/>
        <w:tab w:val="right" w:pos="8306"/>
      </w:tabs>
      <w:snapToGrid w:val="0"/>
      <w:jc w:val="left"/>
    </w:pPr>
    <w:rPr>
      <w:sz w:val="18"/>
      <w:szCs w:val="18"/>
    </w:rPr>
  </w:style>
  <w:style w:type="paragraph" w:styleId="aa">
    <w:name w:val="header"/>
    <w:basedOn w:val="a"/>
    <w:link w:val="Char5"/>
    <w:uiPriority w:val="99"/>
    <w:unhideWhenUsed/>
    <w:qFormat/>
    <w:pPr>
      <w:pBdr>
        <w:bottom w:val="single" w:sz="6" w:space="1" w:color="auto"/>
      </w:pBdr>
      <w:tabs>
        <w:tab w:val="center" w:pos="4153"/>
        <w:tab w:val="right" w:pos="8306"/>
      </w:tabs>
      <w:snapToGrid w:val="0"/>
      <w:jc w:val="center"/>
    </w:pPr>
    <w:rPr>
      <w:sz w:val="18"/>
      <w:szCs w:val="18"/>
    </w:rPr>
  </w:style>
  <w:style w:type="paragraph" w:styleId="ab">
    <w:name w:val="Subtitle"/>
    <w:basedOn w:val="a"/>
    <w:next w:val="a"/>
    <w:link w:val="Char6"/>
    <w:qFormat/>
    <w:pPr>
      <w:spacing w:before="240" w:after="60" w:line="312" w:lineRule="auto"/>
      <w:jc w:val="center"/>
      <w:outlineLvl w:val="1"/>
    </w:pPr>
    <w:rPr>
      <w:rFonts w:ascii="Cambria" w:hAnsi="Cambria"/>
      <w:b/>
      <w:bCs/>
      <w:kern w:val="28"/>
      <w:sz w:val="32"/>
      <w:szCs w:val="32"/>
      <w:lang w:val="zh-CN"/>
    </w:rPr>
  </w:style>
  <w:style w:type="paragraph" w:styleId="30">
    <w:name w:val="Body Text Indent 3"/>
    <w:basedOn w:val="a"/>
    <w:link w:val="3Char0"/>
    <w:uiPriority w:val="99"/>
    <w:semiHidden/>
    <w:unhideWhenUsed/>
    <w:qFormat/>
    <w:pPr>
      <w:spacing w:after="120"/>
      <w:ind w:leftChars="200" w:left="420"/>
    </w:pPr>
    <w:rPr>
      <w:sz w:val="16"/>
      <w:szCs w:val="16"/>
    </w:rPr>
  </w:style>
  <w:style w:type="paragraph" w:styleId="21">
    <w:name w:val="Body Text 2"/>
    <w:basedOn w:val="a"/>
    <w:link w:val="2Char1"/>
    <w:uiPriority w:val="99"/>
    <w:semiHidden/>
    <w:unhideWhenUsed/>
    <w:qFormat/>
    <w:pPr>
      <w:spacing w:after="120" w:line="480" w:lineRule="auto"/>
    </w:pPr>
  </w:style>
  <w:style w:type="paragraph" w:styleId="ac">
    <w:name w:val="Normal (Web)"/>
    <w:basedOn w:val="a"/>
    <w:uiPriority w:val="99"/>
    <w:qFormat/>
    <w:pPr>
      <w:widowControl/>
      <w:spacing w:before="100" w:beforeAutospacing="1" w:after="100" w:afterAutospacing="1"/>
      <w:jc w:val="left"/>
    </w:pPr>
    <w:rPr>
      <w:rFonts w:ascii="宋体" w:hAnsi="宋体" w:cs="宋体"/>
      <w:kern w:val="0"/>
      <w:sz w:val="24"/>
      <w:szCs w:val="24"/>
    </w:rPr>
  </w:style>
  <w:style w:type="paragraph" w:styleId="ad">
    <w:name w:val="annotation subject"/>
    <w:basedOn w:val="a3"/>
    <w:next w:val="a3"/>
    <w:link w:val="Char7"/>
    <w:uiPriority w:val="99"/>
    <w:semiHidden/>
    <w:unhideWhenUsed/>
    <w:qFormat/>
    <w:rPr>
      <w:b/>
      <w:bCs/>
    </w:rPr>
  </w:style>
  <w:style w:type="table" w:styleId="ae">
    <w:name w:val="Table Grid"/>
    <w:basedOn w:val="a1"/>
    <w:uiPriority w:val="59"/>
    <w:qFormat/>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af">
    <w:name w:val="Strong"/>
    <w:uiPriority w:val="22"/>
    <w:qFormat/>
    <w:rPr>
      <w:b/>
      <w:bCs/>
    </w:rPr>
  </w:style>
  <w:style w:type="character" w:styleId="af0">
    <w:name w:val="Hyperlink"/>
    <w:basedOn w:val="a0"/>
    <w:uiPriority w:val="99"/>
    <w:unhideWhenUsed/>
    <w:qFormat/>
    <w:rPr>
      <w:color w:val="0000FF" w:themeColor="hyperlink"/>
      <w:u w:val="single"/>
    </w:rPr>
  </w:style>
  <w:style w:type="character" w:styleId="af1">
    <w:name w:val="annotation reference"/>
    <w:basedOn w:val="a0"/>
    <w:uiPriority w:val="99"/>
    <w:semiHidden/>
    <w:unhideWhenUsed/>
    <w:qFormat/>
    <w:rPr>
      <w:sz w:val="21"/>
      <w:szCs w:val="21"/>
    </w:rPr>
  </w:style>
  <w:style w:type="character" w:customStyle="1" w:styleId="Char1">
    <w:name w:val="正文文本缩进 Char"/>
    <w:basedOn w:val="a0"/>
    <w:link w:val="a5"/>
    <w:qFormat/>
    <w:rPr>
      <w:rFonts w:ascii="宋体" w:eastAsia="宋体" w:hAnsi="宋体" w:cs="Times New Roman"/>
      <w:sz w:val="24"/>
      <w:szCs w:val="20"/>
    </w:rPr>
  </w:style>
  <w:style w:type="paragraph" w:customStyle="1" w:styleId="Default">
    <w:name w:val="Default"/>
    <w:link w:val="DefaultChar"/>
    <w:qFormat/>
    <w:pPr>
      <w:widowControl w:val="0"/>
      <w:autoSpaceDE w:val="0"/>
      <w:autoSpaceDN w:val="0"/>
      <w:adjustRightInd w:val="0"/>
    </w:pPr>
    <w:rPr>
      <w:rFonts w:ascii="......." w:eastAsia="......." w:hAnsi="Calibri" w:cs="......."/>
      <w:color w:val="000000"/>
      <w:sz w:val="24"/>
      <w:szCs w:val="24"/>
    </w:rPr>
  </w:style>
  <w:style w:type="character" w:customStyle="1" w:styleId="Char6">
    <w:name w:val="副标题 Char"/>
    <w:basedOn w:val="a0"/>
    <w:link w:val="ab"/>
    <w:qFormat/>
    <w:rPr>
      <w:rFonts w:ascii="Cambria" w:eastAsia="宋体" w:hAnsi="Cambria" w:cs="Times New Roman"/>
      <w:b/>
      <w:bCs/>
      <w:kern w:val="28"/>
      <w:sz w:val="32"/>
      <w:szCs w:val="32"/>
      <w:lang w:val="zh-CN" w:eastAsia="zh-CN"/>
    </w:rPr>
  </w:style>
  <w:style w:type="character" w:customStyle="1" w:styleId="Char5">
    <w:name w:val="页眉 Char"/>
    <w:basedOn w:val="a0"/>
    <w:link w:val="aa"/>
    <w:uiPriority w:val="99"/>
    <w:qFormat/>
    <w:rPr>
      <w:rFonts w:ascii="Times New Roman" w:eastAsia="宋体" w:hAnsi="Times New Roman" w:cs="Times New Roman"/>
      <w:sz w:val="18"/>
      <w:szCs w:val="18"/>
    </w:rPr>
  </w:style>
  <w:style w:type="character" w:customStyle="1" w:styleId="Char4">
    <w:name w:val="页脚 Char"/>
    <w:basedOn w:val="a0"/>
    <w:link w:val="a9"/>
    <w:uiPriority w:val="99"/>
    <w:qFormat/>
    <w:rPr>
      <w:rFonts w:ascii="Times New Roman" w:eastAsia="宋体" w:hAnsi="Times New Roman" w:cs="Times New Roman"/>
      <w:sz w:val="18"/>
      <w:szCs w:val="18"/>
    </w:rPr>
  </w:style>
  <w:style w:type="character" w:customStyle="1" w:styleId="Char2">
    <w:name w:val="日期 Char"/>
    <w:basedOn w:val="a0"/>
    <w:link w:val="a7"/>
    <w:qFormat/>
    <w:rPr>
      <w:rFonts w:ascii="Times New Roman" w:eastAsia="宋体" w:hAnsi="Times New Roman" w:cs="Times New Roman"/>
      <w:sz w:val="32"/>
      <w:szCs w:val="20"/>
    </w:rPr>
  </w:style>
  <w:style w:type="paragraph" w:styleId="af2">
    <w:name w:val="List Paragraph"/>
    <w:basedOn w:val="a"/>
    <w:link w:val="Char8"/>
    <w:uiPriority w:val="34"/>
    <w:qFormat/>
    <w:pPr>
      <w:ind w:firstLineChars="200" w:firstLine="420"/>
    </w:pPr>
  </w:style>
  <w:style w:type="character" w:customStyle="1" w:styleId="2Char0">
    <w:name w:val="正文文本缩进 2 Char"/>
    <w:basedOn w:val="a0"/>
    <w:link w:val="20"/>
    <w:uiPriority w:val="99"/>
    <w:semiHidden/>
    <w:qFormat/>
    <w:rPr>
      <w:rFonts w:ascii="Times New Roman" w:eastAsia="宋体" w:hAnsi="Times New Roman" w:cs="Times New Roman"/>
      <w:szCs w:val="20"/>
    </w:rPr>
  </w:style>
  <w:style w:type="character" w:customStyle="1" w:styleId="3Char">
    <w:name w:val="标题 3 Char"/>
    <w:basedOn w:val="a0"/>
    <w:link w:val="3"/>
    <w:qFormat/>
    <w:rPr>
      <w:rFonts w:ascii="Times New Roman" w:eastAsia="宋体" w:hAnsi="Times New Roman" w:cs="Times New Roman"/>
      <w:b/>
      <w:bCs/>
      <w:sz w:val="32"/>
      <w:szCs w:val="32"/>
    </w:rPr>
  </w:style>
  <w:style w:type="character" w:customStyle="1" w:styleId="2Char1">
    <w:name w:val="正文文本 2 Char"/>
    <w:basedOn w:val="a0"/>
    <w:link w:val="21"/>
    <w:uiPriority w:val="99"/>
    <w:semiHidden/>
    <w:qFormat/>
    <w:rPr>
      <w:rFonts w:ascii="Times New Roman" w:eastAsia="宋体" w:hAnsi="Times New Roman" w:cs="Times New Roman"/>
      <w:szCs w:val="20"/>
    </w:rPr>
  </w:style>
  <w:style w:type="paragraph" w:customStyle="1" w:styleId="Char9">
    <w:name w:val="Char"/>
    <w:basedOn w:val="a"/>
    <w:autoRedefine/>
    <w:qFormat/>
    <w:pPr>
      <w:tabs>
        <w:tab w:val="left" w:pos="360"/>
      </w:tabs>
    </w:pPr>
    <w:rPr>
      <w:sz w:val="24"/>
      <w:szCs w:val="24"/>
    </w:rPr>
  </w:style>
  <w:style w:type="character" w:customStyle="1" w:styleId="Chara">
    <w:name w:val="纯文本 Char"/>
    <w:basedOn w:val="a0"/>
    <w:uiPriority w:val="99"/>
    <w:semiHidden/>
    <w:qFormat/>
    <w:rPr>
      <w:rFonts w:ascii="宋体" w:eastAsia="宋体" w:hAnsi="Courier New" w:cs="Courier New"/>
      <w:szCs w:val="21"/>
    </w:rPr>
  </w:style>
  <w:style w:type="character" w:customStyle="1" w:styleId="Char10">
    <w:name w:val="纯文本 Char1"/>
    <w:link w:val="a6"/>
    <w:qFormat/>
    <w:locked/>
    <w:rPr>
      <w:rFonts w:ascii="宋体" w:eastAsia="宋体" w:hAnsi="Courier New" w:cs="Times New Roman"/>
      <w:szCs w:val="20"/>
      <w:lang w:val="zh-CN" w:eastAsia="zh-CN"/>
    </w:rPr>
  </w:style>
  <w:style w:type="character" w:customStyle="1" w:styleId="3Char0">
    <w:name w:val="正文文本缩进 3 Char"/>
    <w:basedOn w:val="a0"/>
    <w:link w:val="30"/>
    <w:uiPriority w:val="99"/>
    <w:semiHidden/>
    <w:qFormat/>
    <w:rPr>
      <w:rFonts w:ascii="Times New Roman" w:eastAsia="宋体" w:hAnsi="Times New Roman" w:cs="Times New Roman"/>
      <w:sz w:val="16"/>
      <w:szCs w:val="16"/>
    </w:rPr>
  </w:style>
  <w:style w:type="paragraph" w:customStyle="1" w:styleId="13">
    <w:name w:val="正文_13"/>
    <w:qFormat/>
    <w:pPr>
      <w:widowControl w:val="0"/>
      <w:jc w:val="both"/>
    </w:pPr>
    <w:rPr>
      <w:rFonts w:ascii="Times New Roman" w:eastAsia="宋体" w:hAnsi="Times New Roman" w:cs="Times New Roman"/>
      <w:kern w:val="2"/>
      <w:sz w:val="21"/>
      <w:szCs w:val="24"/>
    </w:rPr>
  </w:style>
  <w:style w:type="paragraph" w:customStyle="1" w:styleId="6">
    <w:name w:val="正文_6"/>
    <w:qFormat/>
    <w:pPr>
      <w:widowControl w:val="0"/>
      <w:jc w:val="both"/>
    </w:pPr>
    <w:rPr>
      <w:rFonts w:ascii="Times New Roman" w:eastAsia="宋体" w:hAnsi="Times New Roman" w:cs="Times New Roman"/>
      <w:kern w:val="2"/>
      <w:sz w:val="21"/>
      <w:szCs w:val="24"/>
    </w:rPr>
  </w:style>
  <w:style w:type="paragraph" w:customStyle="1" w:styleId="7">
    <w:name w:val="正文_7"/>
    <w:qFormat/>
    <w:pPr>
      <w:widowControl w:val="0"/>
      <w:jc w:val="both"/>
    </w:pPr>
    <w:rPr>
      <w:rFonts w:ascii="Times New Roman" w:eastAsia="宋体" w:hAnsi="Times New Roman" w:cs="Times New Roman"/>
      <w:kern w:val="2"/>
      <w:sz w:val="21"/>
      <w:szCs w:val="24"/>
    </w:rPr>
  </w:style>
  <w:style w:type="paragraph" w:customStyle="1" w:styleId="11">
    <w:name w:val="正文_11"/>
    <w:qFormat/>
    <w:pPr>
      <w:widowControl w:val="0"/>
      <w:jc w:val="both"/>
    </w:pPr>
    <w:rPr>
      <w:rFonts w:ascii="Times New Roman" w:eastAsia="宋体" w:hAnsi="Times New Roman" w:cs="Times New Roman"/>
      <w:kern w:val="2"/>
      <w:sz w:val="21"/>
      <w:szCs w:val="24"/>
    </w:rPr>
  </w:style>
  <w:style w:type="character" w:customStyle="1" w:styleId="Char3">
    <w:name w:val="批注框文本 Char"/>
    <w:basedOn w:val="a0"/>
    <w:link w:val="a8"/>
    <w:uiPriority w:val="99"/>
    <w:semiHidden/>
    <w:qFormat/>
    <w:rPr>
      <w:rFonts w:ascii="Times New Roman" w:eastAsia="宋体" w:hAnsi="Times New Roman" w:cs="Times New Roman"/>
      <w:sz w:val="18"/>
      <w:szCs w:val="18"/>
    </w:rPr>
  </w:style>
  <w:style w:type="character" w:customStyle="1" w:styleId="Char">
    <w:name w:val="批注文字 Char"/>
    <w:basedOn w:val="a0"/>
    <w:link w:val="a3"/>
    <w:uiPriority w:val="99"/>
    <w:semiHidden/>
    <w:qFormat/>
    <w:rPr>
      <w:rFonts w:ascii="Times New Roman" w:eastAsia="宋体" w:hAnsi="Times New Roman" w:cs="Times New Roman"/>
      <w:szCs w:val="20"/>
    </w:rPr>
  </w:style>
  <w:style w:type="character" w:customStyle="1" w:styleId="DefaultChar">
    <w:name w:val="Default Char"/>
    <w:link w:val="Default"/>
    <w:qFormat/>
    <w:locked/>
    <w:rPr>
      <w:rFonts w:ascii="......." w:eastAsia="......." w:hAnsi="Calibri" w:cs="......."/>
      <w:color w:val="000000"/>
      <w:kern w:val="0"/>
      <w:sz w:val="24"/>
      <w:szCs w:val="24"/>
    </w:rPr>
  </w:style>
  <w:style w:type="character" w:customStyle="1" w:styleId="Char8">
    <w:name w:val="列出段落 Char"/>
    <w:link w:val="af2"/>
    <w:uiPriority w:val="34"/>
    <w:qFormat/>
    <w:rPr>
      <w:rFonts w:ascii="Times New Roman" w:eastAsia="宋体" w:hAnsi="Times New Roman" w:cs="Times New Roman"/>
      <w:szCs w:val="20"/>
    </w:rPr>
  </w:style>
  <w:style w:type="character" w:customStyle="1" w:styleId="Char0">
    <w:name w:val="正文文本 Char"/>
    <w:basedOn w:val="a0"/>
    <w:link w:val="a4"/>
    <w:uiPriority w:val="99"/>
    <w:semiHidden/>
    <w:qFormat/>
    <w:rPr>
      <w:rFonts w:ascii="Times New Roman" w:eastAsia="宋体" w:hAnsi="Times New Roman" w:cs="Times New Roman"/>
      <w:szCs w:val="20"/>
    </w:rPr>
  </w:style>
  <w:style w:type="character" w:customStyle="1" w:styleId="2Char">
    <w:name w:val="标题 2 Char"/>
    <w:basedOn w:val="a0"/>
    <w:link w:val="2"/>
    <w:uiPriority w:val="9"/>
    <w:semiHidden/>
    <w:qFormat/>
    <w:rPr>
      <w:rFonts w:asciiTheme="majorHAnsi" w:eastAsiaTheme="majorEastAsia" w:hAnsiTheme="majorHAnsi" w:cstheme="majorBidi"/>
      <w:b/>
      <w:bCs/>
      <w:sz w:val="32"/>
      <w:szCs w:val="32"/>
    </w:rPr>
  </w:style>
  <w:style w:type="paragraph" w:customStyle="1" w:styleId="1">
    <w:name w:val="列出段落1"/>
    <w:basedOn w:val="a"/>
    <w:qFormat/>
    <w:pPr>
      <w:ind w:firstLineChars="200" w:firstLine="420"/>
    </w:pPr>
    <w:rPr>
      <w:rFonts w:ascii="Calibri" w:hAnsi="Calibri" w:cs="黑体"/>
      <w:szCs w:val="22"/>
    </w:rPr>
  </w:style>
  <w:style w:type="paragraph" w:customStyle="1" w:styleId="AONormal">
    <w:name w:val="AONormal"/>
    <w:qFormat/>
    <w:pPr>
      <w:autoSpaceDE w:val="0"/>
      <w:autoSpaceDN w:val="0"/>
      <w:adjustRightInd w:val="0"/>
      <w:spacing w:line="400" w:lineRule="exact"/>
      <w:ind w:firstLineChars="200" w:firstLine="440"/>
    </w:pPr>
    <w:rPr>
      <w:rFonts w:ascii="华文楷体" w:eastAsia="华文楷体" w:hAnsi="华文楷体" w:cs="华文楷体"/>
      <w:sz w:val="22"/>
      <w:szCs w:val="21"/>
    </w:rPr>
  </w:style>
  <w:style w:type="character" w:customStyle="1" w:styleId="Char7">
    <w:name w:val="批注主题 Char"/>
    <w:basedOn w:val="Char"/>
    <w:link w:val="ad"/>
    <w:uiPriority w:val="99"/>
    <w:semiHidden/>
    <w:qFormat/>
    <w:rPr>
      <w:rFonts w:ascii="Times New Roman" w:eastAsia="宋体" w:hAnsi="Times New Roman" w:cs="Times New Roman"/>
      <w:b/>
      <w:bCs/>
      <w:szCs w:val="20"/>
    </w:rPr>
  </w:style>
  <w:style w:type="character" w:customStyle="1" w:styleId="5Char">
    <w:name w:val="标题 5 Char"/>
    <w:basedOn w:val="a0"/>
    <w:link w:val="5"/>
    <w:uiPriority w:val="9"/>
    <w:semiHidden/>
    <w:qFormat/>
    <w:rPr>
      <w:rFonts w:ascii="Times New Roman" w:eastAsia="宋体" w:hAnsi="Times New Roman" w:cs="Times New Roman"/>
      <w:b/>
      <w:bCs/>
      <w:sz w:val="28"/>
      <w:szCs w:val="28"/>
    </w:rPr>
  </w:style>
  <w:style w:type="character" w:customStyle="1" w:styleId="font31">
    <w:name w:val="font31"/>
    <w:qFormat/>
    <w:rPr>
      <w:rFonts w:ascii="微软雅黑" w:eastAsia="微软雅黑" w:hAnsi="微软雅黑" w:cs="微软雅黑" w:hint="eastAsia"/>
      <w:color w:val="000000"/>
      <w:sz w:val="16"/>
      <w:szCs w:val="16"/>
      <w:u w: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yperlink" Target="http://www.tjgpc.gov.cn" TargetMode="External"/><Relationship Id="rId3" Type="http://schemas.openxmlformats.org/officeDocument/2006/relationships/styles" Target="styles.xml"/><Relationship Id="rId7" Type="http://schemas.openxmlformats.org/officeDocument/2006/relationships/footnotes" Target="footnotes.xml"/><Relationship Id="rId12" Type="http://schemas.openxmlformats.org/officeDocument/2006/relationships/footer" Target="footer2.xml"/><Relationship Id="rId17"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footer" Target="footer1.xml"/><Relationship Id="rId5" Type="http://schemas.openxmlformats.org/officeDocument/2006/relationships/settings" Target="settings.xml"/><Relationship Id="rId15" Type="http://schemas.openxmlformats.org/officeDocument/2006/relationships/footer" Target="footer4.xml"/><Relationship Id="rId10" Type="http://schemas.openxmlformats.org/officeDocument/2006/relationships/header" Target="header1.xml"/><Relationship Id="rId4" Type="http://schemas.microsoft.com/office/2007/relationships/stylesWithEffects" Target="stylesWithEffects.xml"/><Relationship Id="rId9" Type="http://schemas.openxmlformats.org/officeDocument/2006/relationships/image" Target="media/image1.jpeg"/><Relationship Id="rId14" Type="http://schemas.openxmlformats.org/officeDocument/2006/relationships/footer" Target="footer3.xm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s:customData xmlns="http://www.wps.cn/officeDocument/2013/wpsCustomData" xmlns:s="http://www.wps.cn/officeDocument/2013/wpsCustomData">
  <customSectProps>
    <customSectPr/>
    <customSectPr/>
    <customSectPr/>
  </customSectProps>
  <customShpExts>
    <customShpInfo spid="_x0000_s1026" textRotate="1"/>
  </customShpExts>
</s:customData>
</file>

<file path=customXml/itemProps1.xml><?xml version="1.0" encoding="utf-8"?>
<ds:datastoreItem xmlns:ds="http://schemas.openxmlformats.org/officeDocument/2006/customXml" ds:itemID="{B1977F7D-205B-4081-913C-38D41E755F92}">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emplate>Normal</Template>
  <TotalTime>28</TotalTime>
  <Pages>82</Pages>
  <Words>7197</Words>
  <Characters>41029</Characters>
  <Application>Microsoft Office Word</Application>
  <DocSecurity>0</DocSecurity>
  <Lines>341</Lines>
  <Paragraphs>96</Paragraphs>
  <ScaleCrop>false</ScaleCrop>
  <Company>MS</Company>
  <LinksUpToDate>false</LinksUpToDate>
  <CharactersWithSpaces>48130</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未定义</dc:creator>
  <cp:lastModifiedBy>未定义</cp:lastModifiedBy>
  <cp:revision>234</cp:revision>
  <cp:lastPrinted>2017-09-13T07:55:00Z</cp:lastPrinted>
  <dcterms:created xsi:type="dcterms:W3CDTF">2025-10-09T01:46:00Z</dcterms:created>
  <dcterms:modified xsi:type="dcterms:W3CDTF">2025-10-21T06:39:00Z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TemplateDocerSaveRecord">
    <vt:lpwstr>eyJoZGlkIjoiYjAzYmRiYWJlODk3Mjk2MDcxZGE2NDE3ZDFkNzIyNWQiLCJ1c2VySWQiOiIyOTAxNzcyODgifQ==</vt:lpwstr>
  </property>
  <property fmtid="{D5CDD505-2E9C-101B-9397-08002B2CF9AE}" pid="3" name="KSOProductBuildVer">
    <vt:lpwstr>2052-12.1.0.23125</vt:lpwstr>
  </property>
  <property fmtid="{D5CDD505-2E9C-101B-9397-08002B2CF9AE}" pid="4" name="ICV">
    <vt:lpwstr>32E229096B264315A502EFAD265032E2_13</vt:lpwstr>
  </property>
</Properties>
</file>