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tylesWithEffects.xml" ContentType="application/vnd.ms-word.stylesWithEffect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3274F7" w:rsidRDefault="003274F7">
      <w:pPr>
        <w:rPr>
          <w:rFonts w:eastAsia="仿宋_GB2312"/>
          <w:sz w:val="84"/>
        </w:rPr>
      </w:pPr>
    </w:p>
    <w:p w:rsidR="003274F7" w:rsidRDefault="00C7430F">
      <w:pPr>
        <w:ind w:right="105"/>
        <w:jc w:val="right"/>
        <w:rPr>
          <w:rFonts w:eastAsia="黑体"/>
          <w:b/>
          <w:spacing w:val="40"/>
          <w:w w:val="66"/>
          <w:sz w:val="60"/>
          <w:szCs w:val="60"/>
        </w:rPr>
      </w:pPr>
      <w:r>
        <w:rPr>
          <w:rFonts w:eastAsia="黑体" w:hint="eastAsia"/>
          <w:b/>
          <w:spacing w:val="40"/>
          <w:w w:val="66"/>
          <w:sz w:val="60"/>
          <w:szCs w:val="60"/>
        </w:rPr>
        <w:t xml:space="preserve">       </w:t>
      </w:r>
      <w:r>
        <w:rPr>
          <w:rFonts w:eastAsia="黑体" w:hint="eastAsia"/>
          <w:b/>
          <w:spacing w:val="40"/>
          <w:w w:val="66"/>
          <w:sz w:val="60"/>
          <w:szCs w:val="60"/>
        </w:rPr>
        <w:t>天津市复兴中学普通高中学科教室、创新实验室建设项目</w:t>
      </w:r>
      <w:r>
        <w:rPr>
          <w:rFonts w:eastAsia="黑体"/>
          <w:b/>
          <w:noProof/>
          <w:spacing w:val="40"/>
          <w:sz w:val="60"/>
          <w:szCs w:val="60"/>
        </w:rPr>
        <mc:AlternateContent>
          <mc:Choice Requires="wps">
            <w:drawing>
              <wp:anchor distT="0" distB="0" distL="114300" distR="114300" simplePos="0" relativeHeight="251659264" behindDoc="0" locked="0" layoutInCell="1" allowOverlap="1">
                <wp:simplePos x="0" y="0"/>
                <wp:positionH relativeFrom="column">
                  <wp:posOffset>-122555</wp:posOffset>
                </wp:positionH>
                <wp:positionV relativeFrom="paragraph">
                  <wp:posOffset>347345</wp:posOffset>
                </wp:positionV>
                <wp:extent cx="720090" cy="0"/>
                <wp:effectExtent l="0" t="95250" r="3810" b="95250"/>
                <wp:wrapNone/>
                <wp:docPr id="3" name="直接连接符 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720090" cy="0"/>
                        </a:xfrm>
                        <a:prstGeom prst="line">
                          <a:avLst/>
                        </a:prstGeom>
                        <a:noFill/>
                        <a:ln w="190500">
                          <a:solidFill>
                            <a:srgbClr val="4B69B5"/>
                          </a:solidFill>
                          <a:round/>
                        </a:ln>
                      </wps:spPr>
                      <wps:bodyPr/>
                    </wps:wsp>
                  </a:graphicData>
                </a:graphic>
              </wp:anchor>
            </w:drawing>
          </mc:Choice>
          <mc:Fallback xmlns:wpsCustomData="http://www.wps.cn/officeDocument/2013/wpsCustomData" xmlns:w15="http://schemas.microsoft.com/office/word/2012/wordml" xmlns="">
            <w:pict>
              <v:line id="_x0000_s1026" o:spid="_x0000_s1026" o:spt="20" style="position:absolute;left:0pt;margin-left:-9.65pt;margin-top:27.35pt;height:0pt;width:56.7pt;z-index:251659264;mso-width-relative:page;mso-height-relative:page;" filled="f" stroked="t" coordsize="21600,21600" o:gfxdata="UEsDBAoAAAAAAIdO4kAAAAAAAAAAAAAAAAAEAAAAZHJzL1BLAwQUAAAACACHTuJAq1Iv49YAAAAI&#10;AQAADwAAAGRycy9kb3ducmV2LnhtbE2PMU/DMBCFdyT+g3VIbK2T0NI2xKlEJRZgaVoGtmt8TSLs&#10;cxS7bfj3GDGU8ek+vfddsR6tEWcafOdYQTpNQBDXTnfcKNjvXiZLED4gazSOScE3eViXtzcF5tpd&#10;eEvnKjQilrDPUUEbQp9L6euWLPqp64nj7egGiyHGoZF6wEsst0ZmSfIoLXYcF1rsadNS/VWdrIKP&#10;57nJPjdyrF9375jpra3evFXq/i5NnkAEGsMVhl/9qA5ldDq4E2svjIJJunqIqIL5bAEiAqtZCuLw&#10;l2VZyP8PlD9QSwMEFAAAAAgAh07iQNryQAvpAQAAqwMAAA4AAABkcnMvZTJvRG9jLnhtbK1TzW4T&#10;MRC+I/EOlu9kNy0tZJVNpSYqlwKRWh7A8XqzFrbH8jjZ5CV4ASRucOqRO29DeQzGzg+lXHrgYq09&#10;M9983zez44uNNWytAmpwNR8OSs6Uk9Bot6z5h9urF685wyhcIww4VfOtQn4xef5s3PtKnUAHplGB&#10;EYjDqvc172L0VVGg7JQVOACvHAVbCFZEuoZl0QTRE7o1xUlZnhc9hMYHkAqRXme7IN8jhqcAQttq&#10;qWYgV1a5uEMNyohIkrDTHvkks21bJeP7tkUVmak5KY35pCb0vUhnMRmLahmE77TcUxBPofBIkxXa&#10;UdMj1ExEwVZB/wNltQyA0MaBBFvshGRHSMWwfOTNTSe8ylrIavRH0/H/wcp363lguqn5KWdOWBr4&#10;/efvPz99/fXjC533d9/YaTKp91hR7tTNQ5IpN+7GX4P8iMzBtBNuqTLZ260nhGGqKP4qSRf01GrR&#10;v4WGcsQqQnZs0wabIMkLtsmD2R4HozaRSXp8RYszopHJQ6gQ1aHOB4xvFFiWPmputEuWiUqsrzEm&#10;HqI6pKRnB1famDx241hPZEflWVnmEgSjmxROiRiWi6kJbC1odV5eno8uz7IsijxMC7Byza6NcXvV&#10;SejOsgU023k4uEEzzHz2+5aW5OE9V//5xya/AVBLAwQKAAAAAACHTuJAAAAAAAAAAAAAAAAABgAA&#10;AF9yZWxzL1BLAwQUAAAACACHTuJAihRmPNEAAACUAQAACwAAAF9yZWxzLy5yZWxzpZDBasMwDIbv&#10;g72D0X1xmsMYo04vo9Br6R7A2IpjGltGMtn69vMOg2X0tqN+oe8T//7wmRa1IkukbGDX9aAwO/Ix&#10;BwPvl+PTCyipNnu7UEYDNxQ4jI8P+zMutrYjmWMR1ShZDMy1lletxc2YrHRUMLfNRJxsbSMHXay7&#10;2oB66Ptnzb8ZMG6Y6uQN8MkPoC630sx/2Ck6JqGpdo6SpmmK7h5VB7Zlju7INuEbuUazHLAa8Cwa&#10;B2pZ134EfV+/+6fe00c+47rVfoeM649Xb7ocvwBQSwMEFAAAAAgAh07iQH7m5SD3AAAA4QEAABMA&#10;AABbQ29udGVudF9UeXBlc10ueG1slZFBTsMwEEX3SNzB8hYlTrtACCXpgrRLQKgcYGRPEotkbHlM&#10;aG+Pk7YbRJFY2jP/vye73BzGQUwY2Dqq5CovpEDSzljqKvm+32UPUnAEMjA4wkoekeWmvr0p90eP&#10;LFKauJJ9jP5RKdY9jsC580hp0rowQkzH0CkP+gM6VOuiuFfaUUSKWZw7ZF022MLnEMX2kK5PJgEH&#10;luLptDizKgneD1ZDTKZqIvODkp0JeUouO9xbz3dJQ6pfCfPkOuCce0lPE6xB8QohPsOYNJQJrIz7&#10;ooBT/nfJbDly5trWasybwE2KveF0sbrWjmvXOP3f8u2SunSr5YPqb1BLAQIUABQAAAAIAIdO4kB+&#10;5uUg9wAAAOEBAAATAAAAAAAAAAEAIAAAAFgEAABbQ29udGVudF9UeXBlc10ueG1sUEsBAhQACgAA&#10;AAAAh07iQAAAAAAAAAAAAAAAAAYAAAAAAAAAAAAQAAAAOgMAAF9yZWxzL1BLAQIUABQAAAAIAIdO&#10;4kCKFGY80QAAAJQBAAALAAAAAAAAAAEAIAAAAF4DAABfcmVscy8ucmVsc1BLAQIUAAoAAAAAAIdO&#10;4kAAAAAAAAAAAAAAAAAEAAAAAAAAAAAAEAAAAAAAAABkcnMvUEsBAhQAFAAAAAgAh07iQKtSL+PW&#10;AAAACAEAAA8AAAAAAAAAAQAgAAAAIgAAAGRycy9kb3ducmV2LnhtbFBLAQIUABQAAAAIAIdO4kDa&#10;8kAL6QEAAKsDAAAOAAAAAAAAAAEAIAAAACUBAABkcnMvZTJvRG9jLnhtbFBLBQYAAAAABgAGAFkB&#10;AACABQAAAAA=&#10;">
                <v:fill on="f" focussize="0,0"/>
                <v:stroke weight="15pt" color="#4B69B5" joinstyle="round"/>
                <v:imagedata o:title=""/>
                <o:lock v:ext="edit" aspectratio="f"/>
              </v:line>
            </w:pict>
          </mc:Fallback>
        </mc:AlternateContent>
      </w:r>
    </w:p>
    <w:p w:rsidR="003274F7" w:rsidRDefault="00C7430F">
      <w:pPr>
        <w:ind w:right="105"/>
        <w:jc w:val="right"/>
        <w:rPr>
          <w:rFonts w:eastAsia="黑体"/>
          <w:b/>
          <w:spacing w:val="40"/>
          <w:w w:val="66"/>
          <w:sz w:val="60"/>
          <w:szCs w:val="60"/>
        </w:rPr>
      </w:pPr>
      <w:r>
        <w:rPr>
          <w:rFonts w:eastAsia="黑体"/>
          <w:b/>
          <w:noProof/>
          <w:spacing w:val="40"/>
          <w:sz w:val="60"/>
          <w:szCs w:val="60"/>
        </w:rPr>
        <mc:AlternateContent>
          <mc:Choice Requires="wps">
            <w:drawing>
              <wp:anchor distT="0" distB="0" distL="114300" distR="114300" simplePos="0" relativeHeight="251660288" behindDoc="0" locked="0" layoutInCell="1" allowOverlap="1">
                <wp:simplePos x="0" y="0"/>
                <wp:positionH relativeFrom="column">
                  <wp:posOffset>-122555</wp:posOffset>
                </wp:positionH>
                <wp:positionV relativeFrom="paragraph">
                  <wp:posOffset>361315</wp:posOffset>
                </wp:positionV>
                <wp:extent cx="3308985" cy="0"/>
                <wp:effectExtent l="0" t="95250" r="5715" b="95250"/>
                <wp:wrapNone/>
                <wp:docPr id="2" name="直接连接符 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3308985" cy="0"/>
                        </a:xfrm>
                        <a:prstGeom prst="line">
                          <a:avLst/>
                        </a:prstGeom>
                        <a:noFill/>
                        <a:ln w="190500">
                          <a:solidFill>
                            <a:srgbClr val="4B69B5"/>
                          </a:solidFill>
                          <a:round/>
                        </a:ln>
                      </wps:spPr>
                      <wps:bodyPr/>
                    </wps:wsp>
                  </a:graphicData>
                </a:graphic>
              </wp:anchor>
            </w:drawing>
          </mc:Choice>
          <mc:Fallback xmlns:wpsCustomData="http://www.wps.cn/officeDocument/2013/wpsCustomData" xmlns:w15="http://schemas.microsoft.com/office/word/2012/wordml" xmlns="">
            <w:pict>
              <v:line id="_x0000_s1026" o:spid="_x0000_s1026" o:spt="20" style="position:absolute;left:0pt;margin-left:-9.65pt;margin-top:28.45pt;height:0pt;width:260.55pt;z-index:251660288;mso-width-relative:page;mso-height-relative:page;" filled="f" stroked="t" coordsize="21600,21600" o:gfxdata="UEsDBAoAAAAAAIdO4kAAAAAAAAAAAAAAAAAEAAAAZHJzL1BLAwQUAAAACACHTuJA+gY9/tYAAAAJ&#10;AQAADwAAAGRycy9kb3ducmV2LnhtbE2PwU7DMAyG70i8Q2QkblvSok6sNJ3EJC7AZR0cuHlNaCsS&#10;p2qyrbw9RhzY0fan399fbWbvxMlOcQikIVsqEJbaYAbqNLztnxb3IGJCMugCWQ3fNsKmvr6qsDTh&#10;TDt7alInOIRiiRr6lMZSytj21mNchtES3z7D5DHxOHXSTHjmcO9krtRKehyIP/Q42m1v26/m6DW8&#10;PxYu/9jKuX3ev2Judr55iV7r25tMPYBIdk7/MPzqszrU7HQIRzJROA2LbH3HqIZitQbBQKEy7nL4&#10;W8i6kpcN6h9QSwMEFAAAAAgAh07iQIqXt5frAQAArAMAAA4AAABkcnMvZTJvRG9jLnhtbK1TzW4T&#10;MRC+I/EOlu9kNympklU2lZqoXApEavsAjte7a2F7LNvJbl6CF0DiBieOvfM2lMdg7Py0lEsPXCzb&#10;M/PN931jzy56rchWOC/BlHQ4yCkRhkMlTVPSu9urNxNKfGCmYgqMKOlOeHoxf/1q1tlCjKAFVQlH&#10;EMT4orMlbUOwRZZ53grN/ACsMBiswWkW8OiarHKsQ3StslGen2cduMo64MJ7vF3ug/SA6F4CCHUt&#10;uVgC32hhwh7VCcUCSvKttJ7OE9u6Fjx8rGsvAlElRaUhrdgE9+u4ZvMZKxrHbCv5gQJ7CYVnmjST&#10;BpueoJYsMLJx8h8oLbkDD3UYcNDZXkhyBFUM82fe3LTMiqQFrfb2ZLr/f7D8w3bliKxKOqLEMI0D&#10;f/hy/+vzt98/v+L68OM7GUWTOusLzF2YlYsyeW9u7DXwT54YWLTMNCKRvd1ZRBjGiuyvknjwFlut&#10;u/dQYQ7bBEiO9bXTERK9IH0azO40GNEHwvHy7CyfTCdjSvgxlrHiWGidD+8EaBI3JVXSRM9YwbbX&#10;PkQirDimxGsDV1KpNHdlSIdsp/k4z1OJByWrGI6J3jXrhXJky/DtvL08n16Oky6MPE1zsDHVvo0y&#10;B9lR6d6zNVS7lTvagUNMfA4PLr6Sp+dU/fjJ5n8AUEsDBAoAAAAAAIdO4kAAAAAAAAAAAAAAAAAG&#10;AAAAX3JlbHMvUEsDBBQAAAAIAIdO4kCKFGY80QAAAJQBAAALAAAAX3JlbHMvLnJlbHOlkMFqwzAM&#10;hu+DvYPRfXGawxijTi+j0GvpHsDYimMaW0Yy2fr28w6DZfS2o36h7xP//vCZFrUiS6RsYNf1oDA7&#10;8jEHA++X49MLKKk2e7tQRgM3FDiMjw/7My62tiOZYxHVKFkMzLWWV63FzZisdFQwt81EnGxtIwdd&#10;rLvagHro+2fNvxkwbpjq5A3wyQ+gLrfSzH/YKTomoal2jpKmaYruHlUHtmWO7sg24Ru5RrMcsBrw&#10;LBoHalnXfgR9X7/7p97TRz7jutV+h4zrj1dvuhy/AFBLAwQUAAAACACHTuJAfublIPcAAADhAQAA&#10;EwAAAFtDb250ZW50X1R5cGVzXS54bWyVkUFOwzAQRfdI3MHyFiVOu0AIJemCtEtAqBxgZE8Si2Rs&#10;eUxob4+TthtEkVjaM/+/J7vcHMZBTBjYOqrkKi+kQNLOWOoq+b7fZQ9ScAQyMDjCSh6R5aa+vSn3&#10;R48sUpq4kn2M/lEp1j2OwLnzSGnSujBCTMfQKQ/6AzpU66K4V9pRRIpZnDtkXTbYwucQxfaQrk8m&#10;AQeW4um0OLMqCd4PVkNMpmoi84OSnQl5Si473FvPd0lDql8J8+Q64Jx7SU8TrEHxCiE+w5g0lAms&#10;jPuigFP+d8lsOXLm2tZqzJvATYq94XSxutaOa9c4/d/y7ZK6dKvlg+pvUEsBAhQAFAAAAAgAh07i&#10;QH7m5SD3AAAA4QEAABMAAAAAAAAAAQAgAAAAWgQAAFtDb250ZW50X1R5cGVzXS54bWxQSwECFAAK&#10;AAAAAACHTuJAAAAAAAAAAAAAAAAABgAAAAAAAAAAABAAAAA8AwAAX3JlbHMvUEsBAhQAFAAAAAgA&#10;h07iQIoUZjzRAAAAlAEAAAsAAAAAAAAAAQAgAAAAYAMAAF9yZWxzLy5yZWxzUEsBAhQACgAAAAAA&#10;h07iQAAAAAAAAAAAAAAAAAQAAAAAAAAAAAAQAAAAAAAAAGRycy9QSwECFAAUAAAACACHTuJA+gY9&#10;/tYAAAAJAQAADwAAAAAAAAABACAAAAAiAAAAZHJzL2Rvd25yZXYueG1sUEsBAhQAFAAAAAgAh07i&#10;QIqXt5frAQAArAMAAA4AAAAAAAAAAQAgAAAAJQEAAGRycy9lMm9Eb2MueG1sUEsFBgAAAAAGAAYA&#10;WQEAAIIFAAAAAA==&#10;">
                <v:fill on="f" focussize="0,0"/>
                <v:stroke weight="15pt" color="#4B69B5" joinstyle="round"/>
                <v:imagedata o:title=""/>
                <o:lock v:ext="edit" aspectratio="f"/>
              </v:line>
            </w:pict>
          </mc:Fallback>
        </mc:AlternateContent>
      </w:r>
      <w:r>
        <w:rPr>
          <w:rFonts w:eastAsia="黑体"/>
          <w:b/>
          <w:spacing w:val="40"/>
          <w:w w:val="66"/>
          <w:sz w:val="60"/>
          <w:szCs w:val="60"/>
        </w:rPr>
        <w:t>招标文件</w:t>
      </w:r>
    </w:p>
    <w:p w:rsidR="003274F7" w:rsidRDefault="003274F7">
      <w:pPr>
        <w:ind w:right="1025"/>
        <w:jc w:val="center"/>
        <w:rPr>
          <w:rFonts w:eastAsia="黑体"/>
          <w:b/>
          <w:spacing w:val="40"/>
          <w:w w:val="66"/>
          <w:sz w:val="60"/>
          <w:szCs w:val="60"/>
        </w:rPr>
      </w:pPr>
    </w:p>
    <w:p w:rsidR="003274F7" w:rsidRDefault="00C7430F">
      <w:pPr>
        <w:jc w:val="center"/>
        <w:rPr>
          <w:rFonts w:eastAsia="黑体"/>
          <w:b/>
          <w:spacing w:val="40"/>
          <w:w w:val="66"/>
          <w:sz w:val="15"/>
          <w:szCs w:val="15"/>
        </w:rPr>
      </w:pPr>
      <w:r>
        <w:rPr>
          <w:rFonts w:eastAsia="黑体"/>
          <w:b/>
          <w:spacing w:val="40"/>
          <w:w w:val="66"/>
          <w:sz w:val="56"/>
          <w:szCs w:val="56"/>
        </w:rPr>
        <w:t xml:space="preserve">            </w:t>
      </w:r>
    </w:p>
    <w:p w:rsidR="003274F7" w:rsidRDefault="00C7430F">
      <w:pPr>
        <w:jc w:val="center"/>
        <w:rPr>
          <w:rFonts w:eastAsia="黑体"/>
          <w:spacing w:val="40"/>
          <w:w w:val="66"/>
          <w:sz w:val="32"/>
          <w:szCs w:val="32"/>
        </w:rPr>
      </w:pPr>
      <w:r>
        <w:rPr>
          <w:rFonts w:eastAsia="黑体"/>
          <w:spacing w:val="40"/>
          <w:w w:val="66"/>
          <w:sz w:val="32"/>
          <w:szCs w:val="32"/>
        </w:rPr>
        <w:t>（项目编号：</w:t>
      </w:r>
      <w:r w:rsidRPr="00FF244C">
        <w:rPr>
          <w:rFonts w:eastAsia="黑体"/>
          <w:spacing w:val="40"/>
          <w:w w:val="66"/>
          <w:sz w:val="32"/>
          <w:szCs w:val="32"/>
        </w:rPr>
        <w:t>TGPC-202</w:t>
      </w:r>
      <w:r w:rsidRPr="00FF244C">
        <w:rPr>
          <w:rFonts w:eastAsia="黑体" w:hint="eastAsia"/>
          <w:spacing w:val="40"/>
          <w:w w:val="66"/>
          <w:sz w:val="32"/>
          <w:szCs w:val="32"/>
        </w:rPr>
        <w:t>5</w:t>
      </w:r>
      <w:r w:rsidRPr="00FF244C">
        <w:rPr>
          <w:rFonts w:eastAsia="黑体"/>
          <w:spacing w:val="40"/>
          <w:w w:val="66"/>
          <w:sz w:val="32"/>
          <w:szCs w:val="32"/>
        </w:rPr>
        <w:t>-A-0</w:t>
      </w:r>
      <w:r w:rsidR="00C80BE4" w:rsidRPr="00FF244C">
        <w:rPr>
          <w:rFonts w:eastAsia="黑体" w:hint="eastAsia"/>
          <w:spacing w:val="40"/>
          <w:w w:val="66"/>
          <w:sz w:val="32"/>
          <w:szCs w:val="32"/>
        </w:rPr>
        <w:t>37</w:t>
      </w:r>
      <w:r w:rsidR="00C80BE4">
        <w:rPr>
          <w:rFonts w:eastAsia="黑体" w:hint="eastAsia"/>
          <w:spacing w:val="40"/>
          <w:w w:val="66"/>
          <w:sz w:val="32"/>
          <w:szCs w:val="32"/>
        </w:rPr>
        <w:t>9</w:t>
      </w:r>
      <w:r>
        <w:rPr>
          <w:rFonts w:eastAsia="黑体"/>
          <w:spacing w:val="40"/>
          <w:w w:val="66"/>
          <w:sz w:val="32"/>
          <w:szCs w:val="32"/>
        </w:rPr>
        <w:t>）</w:t>
      </w:r>
    </w:p>
    <w:p w:rsidR="003274F7" w:rsidRDefault="003274F7">
      <w:pPr>
        <w:rPr>
          <w:sz w:val="40"/>
        </w:rPr>
      </w:pPr>
    </w:p>
    <w:p w:rsidR="003274F7" w:rsidRDefault="003274F7">
      <w:pPr>
        <w:rPr>
          <w:sz w:val="36"/>
        </w:rPr>
      </w:pPr>
    </w:p>
    <w:p w:rsidR="003274F7" w:rsidRDefault="003274F7">
      <w:pPr>
        <w:rPr>
          <w:sz w:val="36"/>
        </w:rPr>
      </w:pPr>
    </w:p>
    <w:p w:rsidR="003274F7" w:rsidRDefault="003274F7">
      <w:pPr>
        <w:rPr>
          <w:sz w:val="36"/>
        </w:rPr>
      </w:pPr>
    </w:p>
    <w:p w:rsidR="003274F7" w:rsidRDefault="003274F7">
      <w:pPr>
        <w:rPr>
          <w:sz w:val="36"/>
        </w:rPr>
      </w:pPr>
    </w:p>
    <w:p w:rsidR="003274F7" w:rsidRDefault="003274F7">
      <w:pPr>
        <w:rPr>
          <w:sz w:val="36"/>
        </w:rPr>
      </w:pPr>
    </w:p>
    <w:p w:rsidR="003274F7" w:rsidRDefault="003274F7">
      <w:pPr>
        <w:rPr>
          <w:sz w:val="36"/>
        </w:rPr>
      </w:pPr>
    </w:p>
    <w:p w:rsidR="003274F7" w:rsidRDefault="003274F7">
      <w:pPr>
        <w:rPr>
          <w:sz w:val="36"/>
        </w:rPr>
      </w:pPr>
    </w:p>
    <w:p w:rsidR="003274F7" w:rsidRDefault="003274F7">
      <w:pPr>
        <w:rPr>
          <w:sz w:val="36"/>
        </w:rPr>
      </w:pPr>
    </w:p>
    <w:p w:rsidR="003274F7" w:rsidRDefault="00C7430F" w:rsidP="00C7430F">
      <w:pPr>
        <w:ind w:firstLineChars="1493" w:firstLine="2884"/>
        <w:rPr>
          <w:rFonts w:eastAsia="黑体"/>
          <w:spacing w:val="20"/>
          <w:w w:val="66"/>
          <w:sz w:val="44"/>
          <w:szCs w:val="44"/>
        </w:rPr>
      </w:pPr>
      <w:r>
        <w:rPr>
          <w:noProof/>
        </w:rPr>
        <w:drawing>
          <wp:anchor distT="0" distB="0" distL="114300" distR="114300" simplePos="0" relativeHeight="251661312" behindDoc="0" locked="0" layoutInCell="1" allowOverlap="1">
            <wp:simplePos x="0" y="0"/>
            <wp:positionH relativeFrom="column">
              <wp:posOffset>1321435</wp:posOffset>
            </wp:positionH>
            <wp:positionV relativeFrom="paragraph">
              <wp:posOffset>-1270</wp:posOffset>
            </wp:positionV>
            <wp:extent cx="480060" cy="434340"/>
            <wp:effectExtent l="0" t="0" r="0" b="3810"/>
            <wp:wrapNone/>
            <wp:docPr id="1" name="图片 1" descr="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图片 1" descr="1"/>
                    <pic:cNvPicPr>
                      <a:picLocks noChangeAspect="1" noChangeArrowheads="1"/>
                    </pic:cNvPicPr>
                  </pic:nvPicPr>
                  <pic:blipFill>
                    <a:blip r:embed="rId9" cstate="print">
                      <a:extLst>
                        <a:ext uri="{28A0092B-C50C-407E-A947-70E740481C1C}">
                          <a14:useLocalDpi xmlns:a14="http://schemas.microsoft.com/office/drawing/2010/main" val="0"/>
                        </a:ext>
                      </a:extLst>
                    </a:blip>
                    <a:srcRect/>
                    <a:stretch>
                      <a:fillRect/>
                    </a:stretch>
                  </pic:blipFill>
                  <pic:spPr>
                    <a:xfrm>
                      <a:off x="0" y="0"/>
                      <a:ext cx="480060" cy="434340"/>
                    </a:xfrm>
                    <a:prstGeom prst="rect">
                      <a:avLst/>
                    </a:prstGeom>
                    <a:noFill/>
                    <a:ln>
                      <a:noFill/>
                    </a:ln>
                  </pic:spPr>
                </pic:pic>
              </a:graphicData>
            </a:graphic>
          </wp:anchor>
        </w:drawing>
      </w:r>
      <w:r>
        <w:rPr>
          <w:rFonts w:eastAsia="黑体"/>
          <w:spacing w:val="20"/>
          <w:w w:val="66"/>
          <w:sz w:val="44"/>
          <w:szCs w:val="44"/>
        </w:rPr>
        <w:t>天津市政府采购中心</w:t>
      </w:r>
    </w:p>
    <w:p w:rsidR="003274F7" w:rsidRDefault="00C7430F">
      <w:pPr>
        <w:tabs>
          <w:tab w:val="left" w:pos="3281"/>
          <w:tab w:val="center" w:pos="4711"/>
        </w:tabs>
        <w:jc w:val="center"/>
        <w:rPr>
          <w:rFonts w:eastAsia="仿宋_GB2312"/>
          <w:b/>
          <w:bCs/>
          <w:kern w:val="0"/>
          <w:sz w:val="44"/>
          <w:szCs w:val="44"/>
        </w:rPr>
      </w:pPr>
      <w:r>
        <w:rPr>
          <w:rFonts w:eastAsia="仿宋_GB2312"/>
          <w:b/>
          <w:bCs/>
          <w:kern w:val="0"/>
          <w:sz w:val="44"/>
          <w:szCs w:val="44"/>
        </w:rPr>
        <w:t>202</w:t>
      </w:r>
      <w:r>
        <w:rPr>
          <w:rFonts w:eastAsia="仿宋_GB2312" w:hint="eastAsia"/>
          <w:b/>
          <w:bCs/>
          <w:kern w:val="0"/>
          <w:sz w:val="44"/>
          <w:szCs w:val="44"/>
        </w:rPr>
        <w:t>5</w:t>
      </w:r>
      <w:r>
        <w:rPr>
          <w:rFonts w:eastAsia="仿宋_GB2312"/>
          <w:b/>
          <w:bCs/>
          <w:kern w:val="0"/>
          <w:sz w:val="44"/>
          <w:szCs w:val="44"/>
        </w:rPr>
        <w:t>.</w:t>
      </w:r>
      <w:r>
        <w:rPr>
          <w:rFonts w:eastAsia="仿宋_GB2312" w:hint="eastAsia"/>
          <w:b/>
          <w:bCs/>
          <w:kern w:val="0"/>
          <w:sz w:val="44"/>
          <w:szCs w:val="44"/>
        </w:rPr>
        <w:t>10</w:t>
      </w:r>
    </w:p>
    <w:p w:rsidR="003274F7" w:rsidRDefault="003274F7">
      <w:pPr>
        <w:widowControl/>
        <w:jc w:val="left"/>
        <w:rPr>
          <w:rFonts w:eastAsia="仿宋_GB2312"/>
          <w:b/>
          <w:bCs/>
          <w:color w:val="333399"/>
          <w:kern w:val="0"/>
          <w:sz w:val="44"/>
          <w:szCs w:val="44"/>
        </w:rPr>
      </w:pPr>
    </w:p>
    <w:p w:rsidR="003274F7" w:rsidRDefault="003274F7" w:rsidP="00C7430F">
      <w:pPr>
        <w:ind w:firstLineChars="100" w:firstLine="411"/>
        <w:jc w:val="center"/>
        <w:rPr>
          <w:b/>
          <w:spacing w:val="20"/>
          <w:w w:val="80"/>
          <w:sz w:val="48"/>
          <w:szCs w:val="48"/>
        </w:rPr>
        <w:sectPr w:rsidR="003274F7">
          <w:headerReference w:type="default" r:id="rId10"/>
          <w:footerReference w:type="default" r:id="rId11"/>
          <w:pgSz w:w="11906" w:h="16838"/>
          <w:pgMar w:top="1440" w:right="1797" w:bottom="1440" w:left="1797" w:header="851" w:footer="992" w:gutter="0"/>
          <w:pgNumType w:start="1"/>
          <w:cols w:space="425"/>
          <w:docGrid w:type="linesAndChars" w:linePitch="285" w:charSpace="-3449"/>
        </w:sectPr>
      </w:pPr>
    </w:p>
    <w:p w:rsidR="003274F7" w:rsidRDefault="00C7430F" w:rsidP="00C7430F">
      <w:pPr>
        <w:ind w:firstLineChars="100" w:firstLine="411"/>
        <w:jc w:val="center"/>
        <w:rPr>
          <w:b/>
          <w:spacing w:val="20"/>
          <w:w w:val="80"/>
          <w:sz w:val="48"/>
          <w:szCs w:val="48"/>
        </w:rPr>
      </w:pPr>
      <w:r>
        <w:rPr>
          <w:b/>
          <w:spacing w:val="20"/>
          <w:w w:val="80"/>
          <w:sz w:val="48"/>
          <w:szCs w:val="48"/>
        </w:rPr>
        <w:lastRenderedPageBreak/>
        <w:t>目</w:t>
      </w:r>
      <w:r>
        <w:rPr>
          <w:b/>
          <w:spacing w:val="20"/>
          <w:w w:val="80"/>
          <w:sz w:val="48"/>
          <w:szCs w:val="48"/>
        </w:rPr>
        <w:t xml:space="preserve">  </w:t>
      </w:r>
      <w:r>
        <w:rPr>
          <w:b/>
          <w:spacing w:val="20"/>
          <w:w w:val="80"/>
          <w:sz w:val="48"/>
          <w:szCs w:val="48"/>
        </w:rPr>
        <w:t>录</w:t>
      </w:r>
    </w:p>
    <w:p w:rsidR="003274F7" w:rsidRDefault="00C7430F">
      <w:pPr>
        <w:spacing w:line="560" w:lineRule="exact"/>
        <w:ind w:rightChars="-73" w:right="-141"/>
        <w:rPr>
          <w:b/>
          <w:sz w:val="24"/>
        </w:rPr>
      </w:pPr>
      <w:r>
        <w:rPr>
          <w:b/>
          <w:sz w:val="24"/>
        </w:rPr>
        <w:t>第一部分</w:t>
      </w:r>
      <w:r>
        <w:rPr>
          <w:rFonts w:hint="eastAsia"/>
          <w:b/>
          <w:sz w:val="24"/>
        </w:rPr>
        <w:t xml:space="preserve"> </w:t>
      </w:r>
      <w:r>
        <w:rPr>
          <w:b/>
          <w:sz w:val="24"/>
        </w:rPr>
        <w:t xml:space="preserve"> </w:t>
      </w:r>
      <w:r>
        <w:rPr>
          <w:b/>
          <w:sz w:val="24"/>
        </w:rPr>
        <w:t>投标邀请函</w:t>
      </w:r>
    </w:p>
    <w:p w:rsidR="003274F7" w:rsidRDefault="003274F7">
      <w:pPr>
        <w:spacing w:line="560" w:lineRule="exact"/>
        <w:ind w:rightChars="-73" w:right="-141"/>
        <w:rPr>
          <w:b/>
          <w:sz w:val="24"/>
        </w:rPr>
      </w:pPr>
    </w:p>
    <w:p w:rsidR="003274F7" w:rsidRDefault="00C7430F">
      <w:pPr>
        <w:spacing w:line="560" w:lineRule="exact"/>
        <w:ind w:rightChars="-73" w:right="-141"/>
        <w:rPr>
          <w:b/>
          <w:sz w:val="24"/>
        </w:rPr>
      </w:pPr>
      <w:r>
        <w:rPr>
          <w:b/>
          <w:sz w:val="24"/>
        </w:rPr>
        <w:t>第二部分</w:t>
      </w:r>
      <w:r>
        <w:rPr>
          <w:b/>
          <w:sz w:val="24"/>
        </w:rPr>
        <w:t xml:space="preserve"> </w:t>
      </w:r>
      <w:r>
        <w:rPr>
          <w:rFonts w:hint="eastAsia"/>
          <w:b/>
          <w:sz w:val="24"/>
        </w:rPr>
        <w:t xml:space="preserve"> </w:t>
      </w:r>
      <w:r>
        <w:rPr>
          <w:rFonts w:hint="eastAsia"/>
          <w:b/>
          <w:sz w:val="24"/>
        </w:rPr>
        <w:t>招标项目要求</w:t>
      </w:r>
    </w:p>
    <w:p w:rsidR="003274F7" w:rsidRDefault="003274F7">
      <w:pPr>
        <w:spacing w:line="560" w:lineRule="exact"/>
        <w:ind w:rightChars="-73" w:right="-141"/>
        <w:rPr>
          <w:b/>
          <w:sz w:val="24"/>
        </w:rPr>
      </w:pPr>
    </w:p>
    <w:p w:rsidR="003274F7" w:rsidRDefault="00C7430F">
      <w:pPr>
        <w:spacing w:line="560" w:lineRule="exact"/>
        <w:ind w:rightChars="-73" w:right="-141"/>
        <w:rPr>
          <w:b/>
          <w:sz w:val="24"/>
        </w:rPr>
      </w:pPr>
      <w:r>
        <w:rPr>
          <w:b/>
          <w:sz w:val="24"/>
        </w:rPr>
        <w:t>第三部分</w:t>
      </w:r>
      <w:r>
        <w:rPr>
          <w:b/>
          <w:sz w:val="24"/>
        </w:rPr>
        <w:t xml:space="preserve"> </w:t>
      </w:r>
      <w:r>
        <w:rPr>
          <w:rFonts w:hint="eastAsia"/>
          <w:b/>
          <w:sz w:val="24"/>
        </w:rPr>
        <w:t xml:space="preserve"> </w:t>
      </w:r>
      <w:r>
        <w:rPr>
          <w:rFonts w:hint="eastAsia"/>
          <w:b/>
          <w:sz w:val="24"/>
        </w:rPr>
        <w:t>投标须知</w:t>
      </w:r>
    </w:p>
    <w:p w:rsidR="003274F7" w:rsidRDefault="003274F7">
      <w:pPr>
        <w:spacing w:line="560" w:lineRule="exact"/>
        <w:ind w:rightChars="-73" w:right="-141"/>
        <w:rPr>
          <w:sz w:val="24"/>
        </w:rPr>
      </w:pPr>
    </w:p>
    <w:p w:rsidR="003274F7" w:rsidRDefault="00C7430F">
      <w:pPr>
        <w:spacing w:line="560" w:lineRule="exact"/>
        <w:rPr>
          <w:b/>
          <w:sz w:val="24"/>
        </w:rPr>
      </w:pPr>
      <w:r>
        <w:rPr>
          <w:b/>
          <w:sz w:val="24"/>
        </w:rPr>
        <w:t>第四部分</w:t>
      </w:r>
      <w:r>
        <w:rPr>
          <w:b/>
          <w:sz w:val="24"/>
        </w:rPr>
        <w:t xml:space="preserve"> </w:t>
      </w:r>
      <w:r>
        <w:rPr>
          <w:rFonts w:hint="eastAsia"/>
          <w:b/>
          <w:sz w:val="24"/>
        </w:rPr>
        <w:t xml:space="preserve"> </w:t>
      </w:r>
      <w:r>
        <w:rPr>
          <w:b/>
          <w:sz w:val="24"/>
        </w:rPr>
        <w:t>合同条款</w:t>
      </w:r>
    </w:p>
    <w:p w:rsidR="003274F7" w:rsidRDefault="003274F7">
      <w:pPr>
        <w:spacing w:line="560" w:lineRule="exact"/>
        <w:rPr>
          <w:sz w:val="24"/>
        </w:rPr>
      </w:pPr>
    </w:p>
    <w:p w:rsidR="003274F7" w:rsidRDefault="00C7430F">
      <w:pPr>
        <w:spacing w:line="560" w:lineRule="exact"/>
        <w:rPr>
          <w:sz w:val="24"/>
        </w:rPr>
      </w:pPr>
      <w:r>
        <w:rPr>
          <w:b/>
          <w:sz w:val="24"/>
        </w:rPr>
        <w:t>第五部分</w:t>
      </w:r>
      <w:r>
        <w:rPr>
          <w:b/>
          <w:sz w:val="24"/>
        </w:rPr>
        <w:t xml:space="preserve"> </w:t>
      </w:r>
      <w:r>
        <w:rPr>
          <w:rFonts w:hint="eastAsia"/>
          <w:b/>
          <w:sz w:val="24"/>
        </w:rPr>
        <w:t xml:space="preserve"> </w:t>
      </w:r>
      <w:r>
        <w:rPr>
          <w:b/>
          <w:sz w:val="24"/>
        </w:rPr>
        <w:t>投标文件格式</w:t>
      </w:r>
    </w:p>
    <w:p w:rsidR="003274F7" w:rsidRDefault="003274F7">
      <w:pPr>
        <w:rPr>
          <w:sz w:val="24"/>
        </w:rPr>
      </w:pPr>
    </w:p>
    <w:p w:rsidR="003274F7" w:rsidRDefault="003274F7">
      <w:pPr>
        <w:rPr>
          <w:sz w:val="24"/>
        </w:rPr>
      </w:pPr>
    </w:p>
    <w:p w:rsidR="003274F7" w:rsidRDefault="003274F7">
      <w:pPr>
        <w:rPr>
          <w:sz w:val="24"/>
        </w:rPr>
      </w:pPr>
    </w:p>
    <w:p w:rsidR="003274F7" w:rsidRDefault="003274F7">
      <w:pPr>
        <w:rPr>
          <w:sz w:val="24"/>
        </w:rPr>
      </w:pPr>
    </w:p>
    <w:p w:rsidR="003274F7" w:rsidRDefault="003274F7">
      <w:pPr>
        <w:rPr>
          <w:sz w:val="24"/>
        </w:rPr>
      </w:pPr>
    </w:p>
    <w:p w:rsidR="003274F7" w:rsidRDefault="003274F7">
      <w:pPr>
        <w:rPr>
          <w:sz w:val="24"/>
        </w:rPr>
      </w:pPr>
    </w:p>
    <w:p w:rsidR="003274F7" w:rsidRDefault="003274F7">
      <w:pPr>
        <w:rPr>
          <w:b/>
        </w:rPr>
      </w:pPr>
    </w:p>
    <w:p w:rsidR="003274F7" w:rsidRDefault="003274F7">
      <w:pPr>
        <w:pStyle w:val="ab"/>
        <w:rPr>
          <w:rFonts w:ascii="Times New Roman" w:hAnsi="Times New Roman"/>
        </w:rPr>
        <w:sectPr w:rsidR="003274F7">
          <w:footerReference w:type="default" r:id="rId12"/>
          <w:pgSz w:w="11906" w:h="16838"/>
          <w:pgMar w:top="1440" w:right="1797" w:bottom="1440" w:left="1797" w:header="851" w:footer="992" w:gutter="0"/>
          <w:pgNumType w:start="1"/>
          <w:cols w:space="425"/>
          <w:docGrid w:type="linesAndChars" w:linePitch="285" w:charSpace="-3449"/>
        </w:sectPr>
      </w:pPr>
      <w:bookmarkStart w:id="0" w:name="_Toc412903614"/>
    </w:p>
    <w:p w:rsidR="003274F7" w:rsidRDefault="00C7430F">
      <w:pPr>
        <w:pStyle w:val="ab"/>
        <w:rPr>
          <w:rFonts w:ascii="Times New Roman" w:hAnsi="Times New Roman"/>
        </w:rPr>
      </w:pPr>
      <w:r>
        <w:rPr>
          <w:rFonts w:ascii="Times New Roman" w:hAnsi="Times New Roman"/>
        </w:rPr>
        <w:lastRenderedPageBreak/>
        <w:t>第一部分</w:t>
      </w:r>
      <w:r>
        <w:rPr>
          <w:rFonts w:ascii="Times New Roman" w:hAnsi="Times New Roman"/>
        </w:rPr>
        <w:t xml:space="preserve">  </w:t>
      </w:r>
      <w:r>
        <w:rPr>
          <w:rFonts w:ascii="Times New Roman" w:hAnsi="Times New Roman"/>
        </w:rPr>
        <w:t>投标邀请函</w:t>
      </w:r>
      <w:bookmarkEnd w:id="0"/>
    </w:p>
    <w:p w:rsidR="003274F7" w:rsidRDefault="00C7430F">
      <w:pPr>
        <w:pStyle w:val="Default"/>
        <w:spacing w:line="360" w:lineRule="auto"/>
        <w:ind w:firstLineChars="200" w:firstLine="480"/>
        <w:jc w:val="both"/>
        <w:rPr>
          <w:rFonts w:ascii="Times New Roman" w:eastAsia="宋体" w:hAnsi="Times New Roman" w:cs="Times New Roman"/>
          <w:color w:val="auto"/>
          <w:szCs w:val="32"/>
        </w:rPr>
      </w:pPr>
      <w:r>
        <w:rPr>
          <w:rFonts w:ascii="Times New Roman" w:eastAsia="宋体" w:hAnsi="Times New Roman" w:cs="Times New Roman" w:hint="eastAsia"/>
          <w:color w:val="auto"/>
          <w:szCs w:val="32"/>
        </w:rPr>
        <w:t>受天津市复兴中学委托</w:t>
      </w:r>
      <w:r>
        <w:rPr>
          <w:rFonts w:ascii="Times New Roman" w:eastAsia="宋体" w:hAnsi="Times New Roman" w:cs="Times New Roman"/>
          <w:color w:val="auto"/>
          <w:szCs w:val="32"/>
        </w:rPr>
        <w:t>，天津市政府采购中心将以公开招标方式</w:t>
      </w:r>
      <w:r>
        <w:rPr>
          <w:rFonts w:ascii="Times New Roman" w:eastAsia="宋体" w:hAnsi="Times New Roman" w:cs="Times New Roman" w:hint="eastAsia"/>
          <w:color w:val="auto"/>
          <w:szCs w:val="32"/>
        </w:rPr>
        <w:t>，对天津市复兴中学普通高中学科教室、创新实验室建设项目实施政府采购。</w:t>
      </w:r>
      <w:r>
        <w:rPr>
          <w:rFonts w:ascii="Times New Roman" w:eastAsia="宋体" w:hAnsi="Times New Roman" w:cs="Times New Roman"/>
          <w:color w:val="auto"/>
          <w:szCs w:val="32"/>
        </w:rPr>
        <w:t>现欢迎合格的供应商参加投标。</w:t>
      </w:r>
    </w:p>
    <w:p w:rsidR="003274F7" w:rsidRDefault="00C7430F">
      <w:pPr>
        <w:pStyle w:val="Default"/>
        <w:spacing w:line="360" w:lineRule="auto"/>
        <w:ind w:firstLineChars="200" w:firstLine="480"/>
        <w:jc w:val="both"/>
        <w:rPr>
          <w:rFonts w:ascii="Times New Roman" w:eastAsia="宋体" w:hAnsi="Times New Roman" w:cs="Times New Roman"/>
          <w:color w:val="auto"/>
          <w:szCs w:val="32"/>
        </w:rPr>
      </w:pPr>
      <w:r>
        <w:rPr>
          <w:rFonts w:ascii="Times New Roman" w:eastAsia="宋体" w:hAnsi="Times New Roman" w:cs="Times New Roman" w:hint="eastAsia"/>
          <w:color w:val="auto"/>
          <w:szCs w:val="32"/>
        </w:rPr>
        <w:t>本项目为远程招投标，一律不接受纸质投标文件，只接受加盖投标人电子签章的电子投标文件（以通过天津公共资源电子签章客户端正确读取签章信息为准）。供应商参加投标前须办理</w:t>
      </w:r>
      <w:r>
        <w:rPr>
          <w:rFonts w:ascii="Times New Roman" w:eastAsia="宋体" w:hAnsi="Times New Roman" w:cs="Times New Roman" w:hint="eastAsia"/>
          <w:color w:val="auto"/>
          <w:szCs w:val="32"/>
        </w:rPr>
        <w:t>CA</w:t>
      </w:r>
      <w:r>
        <w:rPr>
          <w:rFonts w:ascii="Times New Roman" w:eastAsia="宋体" w:hAnsi="Times New Roman" w:cs="Times New Roman" w:hint="eastAsia"/>
          <w:color w:val="auto"/>
          <w:szCs w:val="32"/>
        </w:rPr>
        <w:t>数字证书（</w:t>
      </w:r>
      <w:r>
        <w:rPr>
          <w:rFonts w:ascii="Times New Roman" w:eastAsia="宋体" w:hAnsi="Times New Roman" w:cs="Times New Roman" w:hint="eastAsia"/>
          <w:color w:val="auto"/>
          <w:szCs w:val="32"/>
        </w:rPr>
        <w:t>USBKey</w:t>
      </w:r>
      <w:r>
        <w:rPr>
          <w:rFonts w:ascii="Times New Roman" w:eastAsia="宋体" w:hAnsi="Times New Roman" w:cs="Times New Roman" w:hint="eastAsia"/>
          <w:color w:val="auto"/>
          <w:szCs w:val="32"/>
        </w:rPr>
        <w:t>）和电子签章。投标人须按招标文件的规定在天津市政府采购中心招投标系统中提交网上应答并上传加盖投标人电子签章的电子投标文件（以通过天津公共资源电子签章客户端正确读取签章信息为准）。</w:t>
      </w:r>
    </w:p>
    <w:p w:rsidR="003274F7" w:rsidRDefault="00C7430F">
      <w:pPr>
        <w:pStyle w:val="Default"/>
        <w:spacing w:line="360" w:lineRule="auto"/>
        <w:ind w:firstLineChars="200" w:firstLine="480"/>
        <w:jc w:val="both"/>
        <w:rPr>
          <w:rFonts w:ascii="Times New Roman" w:eastAsia="宋体" w:hAnsi="Times New Roman" w:cs="Times New Roman"/>
          <w:color w:val="auto"/>
          <w:szCs w:val="32"/>
        </w:rPr>
      </w:pPr>
      <w:r>
        <w:rPr>
          <w:rFonts w:ascii="Times New Roman" w:eastAsia="宋体" w:hAnsi="Times New Roman" w:cs="Times New Roman"/>
          <w:color w:val="auto"/>
          <w:szCs w:val="32"/>
        </w:rPr>
        <w:t>一、项目名称和编号</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（一）项目名称：</w:t>
      </w:r>
      <w:r>
        <w:rPr>
          <w:rFonts w:ascii="Times New Roman" w:eastAsia="宋体" w:hAnsi="Times New Roman" w:cs="Times New Roman" w:hint="eastAsia"/>
          <w:color w:val="auto"/>
          <w:szCs w:val="32"/>
        </w:rPr>
        <w:t>天津市复兴中学普通高中学科教室、创新实验室建设项目</w:t>
      </w:r>
    </w:p>
    <w:p w:rsidR="003274F7" w:rsidRPr="00B148DA"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（二）项目编号：</w:t>
      </w:r>
      <w:r w:rsidRPr="00B148DA">
        <w:rPr>
          <w:rFonts w:ascii="Times New Roman" w:eastAsia="宋体" w:hAnsi="Times New Roman" w:cs="Times New Roman"/>
          <w:color w:val="auto"/>
        </w:rPr>
        <w:t>TGPC-202</w:t>
      </w:r>
      <w:r w:rsidRPr="00B148DA">
        <w:rPr>
          <w:rFonts w:ascii="Times New Roman" w:eastAsia="宋体" w:hAnsi="Times New Roman" w:cs="Times New Roman" w:hint="eastAsia"/>
          <w:color w:val="auto"/>
        </w:rPr>
        <w:t>5</w:t>
      </w:r>
      <w:r w:rsidRPr="00B148DA">
        <w:rPr>
          <w:rFonts w:ascii="Times New Roman" w:eastAsia="宋体" w:hAnsi="Times New Roman" w:cs="Times New Roman"/>
          <w:color w:val="auto"/>
        </w:rPr>
        <w:t>-A-0</w:t>
      </w:r>
      <w:r w:rsidR="00FF244C" w:rsidRPr="00B148DA">
        <w:rPr>
          <w:rFonts w:ascii="Times New Roman" w:eastAsia="宋体" w:hAnsi="Times New Roman" w:cs="Times New Roman" w:hint="eastAsia"/>
          <w:color w:val="auto"/>
        </w:rPr>
        <w:t>379</w:t>
      </w:r>
    </w:p>
    <w:p w:rsidR="003274F7" w:rsidRPr="00B148DA" w:rsidRDefault="00C7430F">
      <w:pPr>
        <w:pStyle w:val="Default"/>
        <w:spacing w:line="360" w:lineRule="auto"/>
        <w:ind w:firstLineChars="200" w:firstLine="480"/>
        <w:jc w:val="both"/>
        <w:rPr>
          <w:rFonts w:ascii="Times New Roman" w:eastAsia="宋体" w:hAnsi="Times New Roman" w:cs="Times New Roman"/>
          <w:color w:val="auto"/>
        </w:rPr>
      </w:pPr>
      <w:r w:rsidRPr="00B148DA">
        <w:rPr>
          <w:rFonts w:ascii="Times New Roman" w:eastAsia="宋体" w:hAnsi="Times New Roman" w:cs="Times New Roman"/>
          <w:color w:val="auto"/>
        </w:rPr>
        <w:t>二、项目内容</w:t>
      </w:r>
    </w:p>
    <w:p w:rsidR="003274F7" w:rsidRPr="00B148DA" w:rsidRDefault="00C7430F">
      <w:pPr>
        <w:tabs>
          <w:tab w:val="left" w:pos="210"/>
        </w:tabs>
        <w:autoSpaceDE w:val="0"/>
        <w:autoSpaceDN w:val="0"/>
        <w:adjustRightInd w:val="0"/>
        <w:spacing w:line="360" w:lineRule="auto"/>
        <w:ind w:firstLineChars="200" w:firstLine="480"/>
        <w:outlineLvl w:val="0"/>
        <w:rPr>
          <w:sz w:val="24"/>
          <w:szCs w:val="24"/>
          <w:lang w:val="zh-CN"/>
        </w:rPr>
      </w:pPr>
      <w:r w:rsidRPr="00B148DA">
        <w:rPr>
          <w:rFonts w:hint="eastAsia"/>
          <w:sz w:val="24"/>
          <w:szCs w:val="24"/>
          <w:lang w:val="zh-CN"/>
        </w:rPr>
        <w:t>第一包：教学设备</w:t>
      </w:r>
      <w:r w:rsidRPr="00B148DA">
        <w:rPr>
          <w:rFonts w:hint="eastAsia"/>
          <w:sz w:val="24"/>
          <w:szCs w:val="24"/>
          <w:lang w:val="zh-CN"/>
        </w:rPr>
        <w:t>1</w:t>
      </w:r>
      <w:r w:rsidRPr="00B148DA">
        <w:rPr>
          <w:rFonts w:hint="eastAsia"/>
          <w:sz w:val="24"/>
          <w:szCs w:val="24"/>
          <w:lang w:val="zh-CN"/>
        </w:rPr>
        <w:t>批（采购需求详见附件），合同履行期限：</w:t>
      </w:r>
      <w:r w:rsidRPr="00B148DA">
        <w:rPr>
          <w:rFonts w:hint="eastAsia"/>
          <w:sz w:val="24"/>
          <w:szCs w:val="24"/>
        </w:rPr>
        <w:t>签订合同之日起</w:t>
      </w:r>
      <w:r w:rsidRPr="00B148DA">
        <w:rPr>
          <w:rFonts w:hint="eastAsia"/>
          <w:sz w:val="24"/>
          <w:szCs w:val="24"/>
        </w:rPr>
        <w:t>15</w:t>
      </w:r>
      <w:r w:rsidRPr="00B148DA">
        <w:rPr>
          <w:rFonts w:hint="eastAsia"/>
          <w:sz w:val="24"/>
          <w:szCs w:val="24"/>
        </w:rPr>
        <w:t>日内货到；货到之日起</w:t>
      </w:r>
      <w:r w:rsidRPr="00B148DA">
        <w:rPr>
          <w:rFonts w:hint="eastAsia"/>
          <w:sz w:val="24"/>
          <w:szCs w:val="24"/>
        </w:rPr>
        <w:t>10</w:t>
      </w:r>
      <w:r w:rsidRPr="00B148DA">
        <w:rPr>
          <w:rFonts w:hint="eastAsia"/>
          <w:sz w:val="24"/>
          <w:szCs w:val="24"/>
        </w:rPr>
        <w:t>日内安装（施工）完成。</w:t>
      </w:r>
    </w:p>
    <w:p w:rsidR="003274F7" w:rsidRPr="00B148DA" w:rsidRDefault="00C7430F">
      <w:pPr>
        <w:tabs>
          <w:tab w:val="left" w:pos="210"/>
        </w:tabs>
        <w:autoSpaceDE w:val="0"/>
        <w:autoSpaceDN w:val="0"/>
        <w:adjustRightInd w:val="0"/>
        <w:spacing w:line="360" w:lineRule="auto"/>
        <w:ind w:firstLineChars="200" w:firstLine="480"/>
        <w:outlineLvl w:val="0"/>
        <w:rPr>
          <w:strike/>
          <w:sz w:val="24"/>
          <w:szCs w:val="24"/>
        </w:rPr>
      </w:pPr>
      <w:r w:rsidRPr="00B148DA">
        <w:rPr>
          <w:sz w:val="24"/>
          <w:szCs w:val="24"/>
          <w:lang w:val="zh-CN"/>
        </w:rPr>
        <w:t>本项目</w:t>
      </w:r>
      <w:r w:rsidRPr="00B148DA">
        <w:rPr>
          <w:rFonts w:hint="eastAsia"/>
          <w:sz w:val="24"/>
          <w:szCs w:val="24"/>
          <w:lang w:val="zh-CN"/>
        </w:rPr>
        <w:t>不接受进口产品投标。</w:t>
      </w:r>
    </w:p>
    <w:p w:rsidR="003274F7" w:rsidRPr="00B148DA" w:rsidRDefault="00C7430F">
      <w:pPr>
        <w:pStyle w:val="Default"/>
        <w:spacing w:line="360" w:lineRule="auto"/>
        <w:ind w:firstLineChars="200" w:firstLine="480"/>
        <w:jc w:val="both"/>
        <w:rPr>
          <w:rFonts w:ascii="Times New Roman" w:eastAsia="宋体" w:hAnsi="Times New Roman" w:cs="Times New Roman"/>
          <w:color w:val="auto"/>
        </w:rPr>
      </w:pPr>
      <w:r w:rsidRPr="00B148DA">
        <w:rPr>
          <w:rFonts w:ascii="Times New Roman" w:eastAsia="宋体" w:hAnsi="Times New Roman" w:cs="Times New Roman"/>
          <w:color w:val="auto"/>
        </w:rPr>
        <w:t>三、项目预算</w:t>
      </w:r>
    </w:p>
    <w:p w:rsidR="003274F7" w:rsidRPr="00B148DA" w:rsidRDefault="00C7430F">
      <w:pPr>
        <w:pStyle w:val="Default"/>
        <w:spacing w:line="360" w:lineRule="auto"/>
        <w:ind w:firstLineChars="200" w:firstLine="480"/>
        <w:jc w:val="both"/>
        <w:rPr>
          <w:rFonts w:ascii="Times New Roman" w:eastAsia="宋体" w:hAnsi="Times New Roman" w:cs="Times New Roman"/>
          <w:color w:val="auto"/>
          <w:highlight w:val="yellow"/>
        </w:rPr>
      </w:pPr>
      <w:r w:rsidRPr="00B148DA">
        <w:rPr>
          <w:rFonts w:ascii="Times New Roman" w:eastAsia="宋体" w:hAnsi="Times New Roman" w:cs="Times New Roman" w:hint="eastAsia"/>
          <w:color w:val="auto"/>
        </w:rPr>
        <w:t>第一包：</w:t>
      </w:r>
      <w:r w:rsidRPr="00B148DA">
        <w:rPr>
          <w:rFonts w:ascii="Times New Roman" w:eastAsia="宋体" w:hAnsi="Times New Roman" w:cs="Times New Roman"/>
          <w:color w:val="auto"/>
        </w:rPr>
        <w:t>3950000</w:t>
      </w:r>
      <w:r w:rsidRPr="00B148DA">
        <w:rPr>
          <w:rFonts w:ascii="Times New Roman" w:eastAsia="宋体" w:hAnsi="Times New Roman" w:cs="Times New Roman" w:hint="eastAsia"/>
          <w:color w:val="auto"/>
        </w:rPr>
        <w:t>元。</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四</w:t>
      </w:r>
      <w:r>
        <w:rPr>
          <w:rFonts w:ascii="Times New Roman" w:eastAsia="宋体" w:hAnsi="Times New Roman" w:cs="Times New Roman"/>
          <w:color w:val="auto"/>
        </w:rPr>
        <w:t>、</w:t>
      </w:r>
      <w:r>
        <w:rPr>
          <w:rFonts w:ascii="Times New Roman" w:eastAsia="宋体" w:hAnsi="Times New Roman" w:cs="Times New Roman"/>
        </w:rPr>
        <w:t>供应商资格要求（实质性要求）</w:t>
      </w:r>
    </w:p>
    <w:p w:rsidR="003274F7" w:rsidRDefault="00C7430F">
      <w:pPr>
        <w:pStyle w:val="Default"/>
        <w:spacing w:line="360" w:lineRule="auto"/>
        <w:ind w:firstLineChars="200" w:firstLine="480"/>
        <w:rPr>
          <w:rFonts w:ascii="Times New Roman" w:eastAsia="宋体" w:hAnsi="Times New Roman" w:cs="Times New Roman"/>
          <w:color w:val="auto"/>
        </w:rPr>
      </w:pPr>
      <w:bookmarkStart w:id="1" w:name="_Toc412903615"/>
      <w:r>
        <w:rPr>
          <w:rFonts w:ascii="Times New Roman" w:eastAsia="宋体" w:hAnsi="Times New Roman" w:cs="Times New Roman" w:hint="eastAsia"/>
          <w:color w:val="auto"/>
        </w:rPr>
        <w:t>（一）投标人须具备《中华人民共和国政府采购法》第二十二条第一款规定的条件，提供以下材料：</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1. </w:t>
      </w:r>
      <w:r>
        <w:rPr>
          <w:rFonts w:ascii="Times New Roman" w:eastAsia="宋体" w:hAnsi="Times New Roman" w:cs="Times New Roman" w:hint="eastAsia"/>
          <w:color w:val="auto"/>
        </w:rPr>
        <w:t>营业执照副本或事业单位法人证书或民办非企业单位登记证书或社会团体法人登记证书或基金会法人登记证书扫描件或自然人的身份证明扫描件。</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2. </w:t>
      </w:r>
      <w:r>
        <w:rPr>
          <w:rFonts w:ascii="Times New Roman" w:eastAsia="宋体" w:hAnsi="Times New Roman" w:cs="Times New Roman" w:hint="eastAsia"/>
          <w:color w:val="auto"/>
        </w:rPr>
        <w:t>财务状况报告等相关材料：</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A.</w:t>
      </w:r>
      <w:r>
        <w:rPr>
          <w:rFonts w:ascii="Times New Roman" w:eastAsia="宋体" w:hAnsi="Times New Roman" w:cs="Times New Roman" w:hint="eastAsia"/>
          <w:color w:val="auto"/>
        </w:rPr>
        <w:t>经第三方会计师事务所审计的</w:t>
      </w:r>
      <w:r>
        <w:rPr>
          <w:rFonts w:ascii="Times New Roman" w:eastAsia="宋体" w:hAnsi="Times New Roman" w:cs="Times New Roman" w:hint="eastAsia"/>
          <w:color w:val="auto"/>
        </w:rPr>
        <w:t>2024</w:t>
      </w:r>
      <w:r>
        <w:rPr>
          <w:rFonts w:ascii="Times New Roman" w:eastAsia="宋体" w:hAnsi="Times New Roman" w:cs="Times New Roman" w:hint="eastAsia"/>
          <w:color w:val="auto"/>
        </w:rPr>
        <w:t>年度财务报告扫描件。</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B. </w:t>
      </w:r>
      <w:r>
        <w:rPr>
          <w:rFonts w:ascii="Times New Roman" w:eastAsia="宋体" w:hAnsi="Times New Roman" w:cs="Times New Roman" w:hint="eastAsia"/>
          <w:color w:val="auto"/>
        </w:rPr>
        <w:t>具有良好的商业信誉和健全的财务会计制度的书面声明。</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注：</w:t>
      </w:r>
      <w:r>
        <w:rPr>
          <w:rFonts w:ascii="Times New Roman" w:eastAsia="宋体" w:hAnsi="Times New Roman" w:cs="Times New Roman" w:hint="eastAsia"/>
          <w:color w:val="auto"/>
        </w:rPr>
        <w:t>A</w:t>
      </w:r>
      <w:r>
        <w:rPr>
          <w:rFonts w:ascii="Times New Roman" w:eastAsia="宋体" w:hAnsi="Times New Roman" w:cs="Times New Roman" w:hint="eastAsia"/>
          <w:color w:val="auto"/>
        </w:rPr>
        <w:t>、</w:t>
      </w:r>
      <w:r>
        <w:rPr>
          <w:rFonts w:ascii="Times New Roman" w:eastAsia="宋体" w:hAnsi="Times New Roman" w:cs="Times New Roman" w:hint="eastAsia"/>
          <w:color w:val="auto"/>
        </w:rPr>
        <w:t>B</w:t>
      </w:r>
      <w:r>
        <w:rPr>
          <w:rFonts w:ascii="Times New Roman" w:eastAsia="宋体" w:hAnsi="Times New Roman" w:cs="Times New Roman" w:hint="eastAsia"/>
          <w:color w:val="auto"/>
        </w:rPr>
        <w:t>两项提供任意一项均可。</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3. </w:t>
      </w:r>
      <w:r>
        <w:rPr>
          <w:rFonts w:ascii="Times New Roman" w:eastAsia="宋体" w:hAnsi="Times New Roman" w:cs="Times New Roman" w:hint="eastAsia"/>
          <w:color w:val="auto"/>
        </w:rPr>
        <w:t>依法缴纳税收和社会保障资金的书面声明。</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lastRenderedPageBreak/>
        <w:t xml:space="preserve">4. </w:t>
      </w:r>
      <w:r>
        <w:rPr>
          <w:rFonts w:ascii="Times New Roman" w:eastAsia="宋体" w:hAnsi="Times New Roman" w:cs="Times New Roman" w:hint="eastAsia"/>
          <w:color w:val="auto"/>
        </w:rPr>
        <w:t>投标截止日前</w:t>
      </w:r>
      <w:r>
        <w:rPr>
          <w:rFonts w:ascii="Times New Roman" w:eastAsia="宋体" w:hAnsi="Times New Roman" w:cs="Times New Roman" w:hint="eastAsia"/>
          <w:color w:val="auto"/>
        </w:rPr>
        <w:t>3</w:t>
      </w:r>
      <w:r>
        <w:rPr>
          <w:rFonts w:ascii="Times New Roman" w:eastAsia="宋体" w:hAnsi="Times New Roman" w:cs="Times New Roman" w:hint="eastAsia"/>
          <w:color w:val="auto"/>
        </w:rPr>
        <w:t>年在经营活动中没有重大违法记录的书面声明（截至开标日成立不足</w:t>
      </w:r>
      <w:r>
        <w:rPr>
          <w:rFonts w:ascii="Times New Roman" w:eastAsia="宋体" w:hAnsi="Times New Roman" w:cs="Times New Roman" w:hint="eastAsia"/>
          <w:color w:val="auto"/>
        </w:rPr>
        <w:t>3</w:t>
      </w:r>
      <w:r>
        <w:rPr>
          <w:rFonts w:ascii="Times New Roman" w:eastAsia="宋体" w:hAnsi="Times New Roman" w:cs="Times New Roman" w:hint="eastAsia"/>
          <w:color w:val="auto"/>
        </w:rPr>
        <w:t>年的供应商可提供自成立以来无重大违法记录的书面声明）。</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5. </w:t>
      </w:r>
      <w:r>
        <w:rPr>
          <w:rFonts w:ascii="Times New Roman" w:eastAsia="宋体" w:hAnsi="Times New Roman" w:cs="Times New Roman" w:hint="eastAsia"/>
          <w:color w:val="auto"/>
        </w:rPr>
        <w:t>提交具备履行合同所必需的设备和专业技术能力证明材料。</w:t>
      </w:r>
    </w:p>
    <w:p w:rsidR="003274F7" w:rsidRPr="00FF6F94" w:rsidRDefault="00C7430F">
      <w:pPr>
        <w:pStyle w:val="Default"/>
        <w:spacing w:line="360" w:lineRule="auto"/>
        <w:ind w:firstLineChars="200" w:firstLine="480"/>
        <w:jc w:val="both"/>
        <w:rPr>
          <w:rFonts w:ascii="Times New Roman" w:eastAsia="宋体" w:hAnsi="Times New Roman" w:cs="Times New Roman"/>
          <w:color w:val="auto"/>
        </w:rPr>
      </w:pPr>
      <w:r w:rsidRPr="00FF6F94">
        <w:rPr>
          <w:rFonts w:ascii="Times New Roman" w:eastAsia="宋体" w:hAnsi="Times New Roman" w:cs="Times New Roman" w:hint="eastAsia"/>
          <w:color w:val="auto"/>
        </w:rPr>
        <w:t>（二）本项目不接受联合体投标。</w:t>
      </w:r>
    </w:p>
    <w:p w:rsidR="003274F7" w:rsidRPr="00FF6F94" w:rsidRDefault="00C7430F">
      <w:pPr>
        <w:pStyle w:val="Default"/>
        <w:spacing w:line="360" w:lineRule="auto"/>
        <w:ind w:firstLineChars="200" w:firstLine="480"/>
        <w:jc w:val="both"/>
        <w:rPr>
          <w:rFonts w:ascii="Times New Roman" w:eastAsia="宋体" w:hAnsi="Times New Roman" w:cs="Times New Roman"/>
          <w:color w:val="auto"/>
        </w:rPr>
      </w:pPr>
      <w:r w:rsidRPr="00FF6F94">
        <w:rPr>
          <w:rFonts w:ascii="Times New Roman" w:eastAsia="宋体" w:hAnsi="Times New Roman" w:cs="Times New Roman" w:hint="eastAsia"/>
          <w:color w:val="auto"/>
        </w:rPr>
        <w:t>五</w:t>
      </w:r>
      <w:r w:rsidRPr="00FF6F94">
        <w:rPr>
          <w:rFonts w:ascii="Times New Roman" w:eastAsia="宋体" w:hAnsi="Times New Roman" w:cs="Times New Roman"/>
          <w:color w:val="auto"/>
        </w:rPr>
        <w:t>、项目需要落实的政府采购政策</w:t>
      </w:r>
    </w:p>
    <w:p w:rsidR="003274F7" w:rsidRPr="00FF6F94" w:rsidRDefault="00C7430F">
      <w:pPr>
        <w:pStyle w:val="Default"/>
        <w:spacing w:line="360" w:lineRule="auto"/>
        <w:ind w:firstLineChars="200" w:firstLine="480"/>
        <w:rPr>
          <w:rFonts w:ascii="Times New Roman" w:eastAsia="宋体" w:hAnsi="Times New Roman" w:cs="Times New Roman"/>
          <w:color w:val="auto"/>
        </w:rPr>
      </w:pPr>
      <w:r w:rsidRPr="00FF6F94">
        <w:rPr>
          <w:rFonts w:ascii="Times New Roman" w:eastAsia="宋体" w:hAnsi="Times New Roman" w:cs="Times New Roman" w:hint="eastAsia"/>
          <w:color w:val="auto"/>
        </w:rPr>
        <w:t>（一）全部货物均由小微企业制造的，对符合规定的小微企业制造的产品报价给予</w:t>
      </w:r>
      <w:r w:rsidRPr="00FF6F94">
        <w:rPr>
          <w:rFonts w:ascii="Times New Roman" w:eastAsia="宋体" w:hAnsi="Times New Roman" w:cs="Times New Roman" w:hint="eastAsia"/>
          <w:color w:val="auto"/>
        </w:rPr>
        <w:t>20%</w:t>
      </w:r>
      <w:r w:rsidRPr="00FF6F94">
        <w:rPr>
          <w:rFonts w:ascii="Times New Roman" w:eastAsia="宋体" w:hAnsi="Times New Roman" w:cs="Times New Roman" w:hint="eastAsia"/>
          <w:color w:val="auto"/>
        </w:rPr>
        <w:t>的扣除。货物既有小微企业制造的货物，也有大中企业制造的货物，不享受此扶持政策。</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color w:val="auto"/>
        </w:rPr>
        <w:t>（二）根据财政部发布的《关于政府采购支持监狱企业发展有关问题的通知》规定，监狱企业视同小微企业。</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color w:val="auto"/>
        </w:rPr>
        <w:t>（三）根据财政部、民政部、中国残疾人联合会发布的《关于促进残疾人就业政府采购政策的通知》规定，残疾人福利性单位视同小微企业。</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注：中小微企业以投标人填写的《中小企业声明函》为判定标准，残疾人福利性单位以投标人填写的《残疾人福利性单位声明函》为判定标准，监狱企业须投标人提供由省级以上监狱管理局、戒毒管理局（含新疆生产建设兵团）出具的属于监狱企业的证明文件，否则不予认定。以上政策不重复享受。</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（四）涉及商品包装或快递包装的，按照《财政部办公厅、生态环境部办公厅、国家邮政局办公室关于印发</w:t>
      </w:r>
      <w:r>
        <w:rPr>
          <w:rFonts w:ascii="Times New Roman" w:eastAsia="宋体" w:hAnsi="Times New Roman" w:cs="Times New Roman"/>
          <w:color w:val="auto"/>
        </w:rPr>
        <w:t>&lt;</w:t>
      </w:r>
      <w:r>
        <w:rPr>
          <w:rFonts w:ascii="Times New Roman" w:eastAsia="宋体" w:hAnsi="Times New Roman" w:cs="Times New Roman"/>
          <w:color w:val="auto"/>
        </w:rPr>
        <w:t>商品包装政府采购需求标准（试行）</w:t>
      </w:r>
      <w:r>
        <w:rPr>
          <w:rFonts w:ascii="Times New Roman" w:eastAsia="宋体" w:hAnsi="Times New Roman" w:cs="Times New Roman"/>
          <w:color w:val="auto"/>
        </w:rPr>
        <w:t>&gt;</w:t>
      </w:r>
      <w:r>
        <w:rPr>
          <w:rFonts w:ascii="Times New Roman" w:eastAsia="宋体" w:hAnsi="Times New Roman" w:cs="Times New Roman"/>
          <w:color w:val="auto"/>
        </w:rPr>
        <w:t>、</w:t>
      </w:r>
      <w:r>
        <w:rPr>
          <w:rFonts w:ascii="Times New Roman" w:eastAsia="宋体" w:hAnsi="Times New Roman" w:cs="Times New Roman"/>
          <w:color w:val="auto"/>
        </w:rPr>
        <w:t>&lt;</w:t>
      </w:r>
      <w:r>
        <w:rPr>
          <w:rFonts w:ascii="Times New Roman" w:eastAsia="宋体" w:hAnsi="Times New Roman" w:cs="Times New Roman"/>
          <w:color w:val="auto"/>
        </w:rPr>
        <w:t>快递包装政府采购需求标准（试行）</w:t>
      </w:r>
      <w:r>
        <w:rPr>
          <w:rFonts w:ascii="Times New Roman" w:eastAsia="宋体" w:hAnsi="Times New Roman" w:cs="Times New Roman"/>
          <w:color w:val="auto"/>
        </w:rPr>
        <w:t>&gt;</w:t>
      </w:r>
      <w:r>
        <w:rPr>
          <w:rFonts w:ascii="Times New Roman" w:eastAsia="宋体" w:hAnsi="Times New Roman" w:cs="Times New Roman"/>
          <w:color w:val="auto"/>
        </w:rPr>
        <w:t>的通知》（财办库〔</w:t>
      </w:r>
      <w:r>
        <w:rPr>
          <w:rFonts w:ascii="Times New Roman" w:eastAsia="宋体" w:hAnsi="Times New Roman" w:cs="Times New Roman"/>
          <w:color w:val="auto"/>
        </w:rPr>
        <w:t>2020</w:t>
      </w:r>
      <w:r>
        <w:rPr>
          <w:rFonts w:ascii="Times New Roman" w:eastAsia="宋体" w:hAnsi="Times New Roman" w:cs="Times New Roman"/>
          <w:color w:val="auto"/>
        </w:rPr>
        <w:t>〕</w:t>
      </w:r>
      <w:r>
        <w:rPr>
          <w:rFonts w:ascii="Times New Roman" w:eastAsia="宋体" w:hAnsi="Times New Roman" w:cs="Times New Roman"/>
          <w:color w:val="auto"/>
        </w:rPr>
        <w:t>123</w:t>
      </w:r>
      <w:r>
        <w:rPr>
          <w:rFonts w:ascii="Times New Roman" w:eastAsia="宋体" w:hAnsi="Times New Roman" w:cs="Times New Roman"/>
          <w:color w:val="auto"/>
        </w:rPr>
        <w:t>号）要求执行。</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color w:val="auto"/>
        </w:rPr>
        <w:t>（五）按照《财政部关于在政府采购活动中查询及使用信用记录有关问题的通知》（财库〔</w:t>
      </w:r>
      <w:r>
        <w:rPr>
          <w:rFonts w:ascii="Times New Roman" w:eastAsia="宋体" w:hAnsi="Times New Roman" w:cs="Times New Roman"/>
          <w:color w:val="auto"/>
        </w:rPr>
        <w:t>2016</w:t>
      </w:r>
      <w:r>
        <w:rPr>
          <w:rFonts w:ascii="Times New Roman" w:eastAsia="宋体" w:hAnsi="Times New Roman" w:cs="Times New Roman"/>
          <w:color w:val="auto"/>
        </w:rPr>
        <w:t>〕</w:t>
      </w:r>
      <w:r>
        <w:rPr>
          <w:rFonts w:ascii="Times New Roman" w:eastAsia="宋体" w:hAnsi="Times New Roman" w:cs="Times New Roman"/>
          <w:color w:val="auto"/>
        </w:rPr>
        <w:t>125</w:t>
      </w:r>
      <w:r>
        <w:rPr>
          <w:rFonts w:ascii="Times New Roman" w:eastAsia="宋体" w:hAnsi="Times New Roman" w:cs="Times New Roman"/>
          <w:color w:val="auto"/>
        </w:rPr>
        <w:t>号）的要求，根据开标当日解密截止时间</w:t>
      </w:r>
      <w:r>
        <w:rPr>
          <w:rFonts w:ascii="Times New Roman" w:eastAsia="宋体" w:hAnsi="Times New Roman" w:cs="Times New Roman"/>
          <w:color w:val="auto"/>
        </w:rPr>
        <w:t>“</w:t>
      </w:r>
      <w:r>
        <w:rPr>
          <w:rFonts w:ascii="Times New Roman" w:eastAsia="宋体" w:hAnsi="Times New Roman" w:cs="Times New Roman"/>
          <w:color w:val="auto"/>
        </w:rPr>
        <w:t>信用中国</w:t>
      </w:r>
      <w:r>
        <w:rPr>
          <w:rFonts w:ascii="Times New Roman" w:eastAsia="宋体" w:hAnsi="Times New Roman" w:cs="Times New Roman"/>
          <w:color w:val="auto"/>
        </w:rPr>
        <w:t>”</w:t>
      </w:r>
      <w:r>
        <w:rPr>
          <w:rFonts w:ascii="Times New Roman" w:eastAsia="宋体" w:hAnsi="Times New Roman" w:cs="Times New Roman"/>
          <w:color w:val="auto"/>
        </w:rPr>
        <w:t>网站（</w:t>
      </w:r>
      <w:r>
        <w:rPr>
          <w:rFonts w:ascii="Times New Roman" w:eastAsia="宋体" w:hAnsi="Times New Roman" w:cs="Times New Roman"/>
          <w:color w:val="auto"/>
        </w:rPr>
        <w:t>www.creditchina.gov.cn</w:t>
      </w:r>
      <w:r>
        <w:rPr>
          <w:rFonts w:ascii="Times New Roman" w:eastAsia="宋体" w:hAnsi="Times New Roman" w:cs="Times New Roman"/>
          <w:color w:val="auto"/>
        </w:rPr>
        <w:t>）、中国政府采购网（</w:t>
      </w:r>
      <w:r>
        <w:rPr>
          <w:rFonts w:ascii="Times New Roman" w:eastAsia="宋体" w:hAnsi="Times New Roman" w:cs="Times New Roman"/>
          <w:color w:val="auto"/>
        </w:rPr>
        <w:t>www.ccgp.gov.cn</w:t>
      </w:r>
      <w:r>
        <w:rPr>
          <w:rFonts w:ascii="Times New Roman" w:eastAsia="宋体" w:hAnsi="Times New Roman" w:cs="Times New Roman"/>
          <w:color w:val="auto"/>
        </w:rPr>
        <w:t>）的信息，对列入失信被执行人、重大税收违法案件当事人名单、政府采购严重违法失信行为记录名单及其他不符合《中华人民共和国政府采购法》第二十二条规定条件的供应商，拒绝参与政府采购活动，同时对信用信息查询记录和证据进行打印存档。</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color w:val="auto"/>
        </w:rPr>
        <w:t>（六）</w:t>
      </w:r>
      <w:bookmarkStart w:id="2" w:name="OLE_LINK3"/>
      <w:bookmarkStart w:id="3" w:name="OLE_LINK1"/>
      <w:bookmarkStart w:id="4" w:name="OLE_LINK2"/>
      <w:r>
        <w:rPr>
          <w:rFonts w:ascii="Times New Roman" w:eastAsia="宋体" w:hAnsi="Times New Roman" w:cs="Times New Roman"/>
          <w:color w:val="auto"/>
        </w:rPr>
        <w:t>按照《关于调整优化节能产品、环境标志产品政府采购执行机制的通知》（财库〔</w:t>
      </w:r>
      <w:r>
        <w:rPr>
          <w:rFonts w:ascii="Times New Roman" w:eastAsia="宋体" w:hAnsi="Times New Roman" w:cs="Times New Roman"/>
          <w:color w:val="auto"/>
        </w:rPr>
        <w:t>2019</w:t>
      </w:r>
      <w:r>
        <w:rPr>
          <w:rFonts w:ascii="Times New Roman" w:eastAsia="宋体" w:hAnsi="Times New Roman" w:cs="Times New Roman"/>
          <w:color w:val="auto"/>
        </w:rPr>
        <w:t>〕</w:t>
      </w:r>
      <w:r>
        <w:rPr>
          <w:rFonts w:ascii="Times New Roman" w:eastAsia="宋体" w:hAnsi="Times New Roman" w:cs="Times New Roman"/>
          <w:color w:val="auto"/>
        </w:rPr>
        <w:t>9</w:t>
      </w:r>
      <w:r>
        <w:rPr>
          <w:rFonts w:ascii="Times New Roman" w:eastAsia="宋体" w:hAnsi="Times New Roman" w:cs="Times New Roman"/>
          <w:color w:val="auto"/>
        </w:rPr>
        <w:t>号）、《关于印发环境标志产品政府采购品目清单的通知》</w:t>
      </w:r>
      <w:bookmarkStart w:id="5" w:name="OLE_LINK5"/>
      <w:bookmarkStart w:id="6" w:name="OLE_LINK4"/>
      <w:r>
        <w:rPr>
          <w:rFonts w:ascii="Times New Roman" w:eastAsia="宋体" w:hAnsi="Times New Roman" w:cs="Times New Roman"/>
          <w:color w:val="auto"/>
        </w:rPr>
        <w:t>（财库〔</w:t>
      </w:r>
      <w:r>
        <w:rPr>
          <w:rFonts w:ascii="Times New Roman" w:eastAsia="宋体" w:hAnsi="Times New Roman" w:cs="Times New Roman"/>
          <w:color w:val="auto"/>
        </w:rPr>
        <w:t>2019</w:t>
      </w:r>
      <w:r>
        <w:rPr>
          <w:rFonts w:ascii="Times New Roman" w:eastAsia="宋体" w:hAnsi="Times New Roman" w:cs="Times New Roman"/>
          <w:color w:val="auto"/>
        </w:rPr>
        <w:t>〕</w:t>
      </w:r>
      <w:r>
        <w:rPr>
          <w:rFonts w:ascii="Times New Roman" w:eastAsia="宋体" w:hAnsi="Times New Roman" w:cs="Times New Roman"/>
          <w:color w:val="auto"/>
        </w:rPr>
        <w:t>18</w:t>
      </w:r>
      <w:r>
        <w:rPr>
          <w:rFonts w:ascii="Times New Roman" w:eastAsia="宋体" w:hAnsi="Times New Roman" w:cs="Times New Roman"/>
          <w:color w:val="auto"/>
        </w:rPr>
        <w:t>号）</w:t>
      </w:r>
      <w:bookmarkEnd w:id="5"/>
      <w:bookmarkEnd w:id="6"/>
      <w:r>
        <w:rPr>
          <w:rFonts w:ascii="Times New Roman" w:eastAsia="宋体" w:hAnsi="Times New Roman" w:cs="Times New Roman"/>
          <w:color w:val="auto"/>
        </w:rPr>
        <w:t>、《关于印发节能产品政府采购品目清单的通知》（财库〔</w:t>
      </w:r>
      <w:r>
        <w:rPr>
          <w:rFonts w:ascii="Times New Roman" w:eastAsia="宋体" w:hAnsi="Times New Roman" w:cs="Times New Roman"/>
          <w:color w:val="auto"/>
        </w:rPr>
        <w:t>2019</w:t>
      </w:r>
      <w:r>
        <w:rPr>
          <w:rFonts w:ascii="Times New Roman" w:eastAsia="宋体" w:hAnsi="Times New Roman" w:cs="Times New Roman"/>
          <w:color w:val="auto"/>
        </w:rPr>
        <w:t>〕</w:t>
      </w:r>
      <w:r>
        <w:rPr>
          <w:rFonts w:ascii="Times New Roman" w:eastAsia="宋体" w:hAnsi="Times New Roman" w:cs="Times New Roman"/>
          <w:color w:val="auto"/>
        </w:rPr>
        <w:t>19</w:t>
      </w:r>
      <w:r>
        <w:rPr>
          <w:rFonts w:ascii="Times New Roman" w:eastAsia="宋体" w:hAnsi="Times New Roman" w:cs="Times New Roman"/>
          <w:color w:val="auto"/>
        </w:rPr>
        <w:t>号）、《市场监管总局关于发布参与实施政府采购节能产品、环境标</w:t>
      </w:r>
      <w:r>
        <w:rPr>
          <w:rFonts w:ascii="Times New Roman" w:eastAsia="宋体" w:hAnsi="Times New Roman" w:cs="Times New Roman"/>
          <w:color w:val="auto"/>
        </w:rPr>
        <w:lastRenderedPageBreak/>
        <w:t>志产品认证机构名录的公告》（</w:t>
      </w:r>
      <w:r>
        <w:rPr>
          <w:rFonts w:ascii="Times New Roman" w:eastAsia="宋体" w:hAnsi="Times New Roman" w:cs="Times New Roman"/>
          <w:color w:val="auto"/>
        </w:rPr>
        <w:t>2019</w:t>
      </w:r>
      <w:r>
        <w:rPr>
          <w:rFonts w:ascii="Times New Roman" w:eastAsia="宋体" w:hAnsi="Times New Roman" w:cs="Times New Roman"/>
          <w:color w:val="auto"/>
        </w:rPr>
        <w:t>年第</w:t>
      </w:r>
      <w:r>
        <w:rPr>
          <w:rFonts w:ascii="Times New Roman" w:eastAsia="宋体" w:hAnsi="Times New Roman" w:cs="Times New Roman"/>
          <w:color w:val="auto"/>
        </w:rPr>
        <w:t>16</w:t>
      </w:r>
      <w:r>
        <w:rPr>
          <w:rFonts w:ascii="Times New Roman" w:eastAsia="宋体" w:hAnsi="Times New Roman" w:cs="Times New Roman"/>
          <w:color w:val="auto"/>
        </w:rPr>
        <w:t>号）等文件要求，对政府采购节能、环境标志品目清单内的产品实施优先采购和强制采购的评标方法。</w:t>
      </w:r>
      <w:bookmarkEnd w:id="2"/>
      <w:bookmarkEnd w:id="3"/>
      <w:bookmarkEnd w:id="4"/>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六、获取招标文件时间、方式</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（一）获取招标文件时间：</w:t>
      </w:r>
      <w:r>
        <w:rPr>
          <w:rFonts w:ascii="Times New Roman" w:eastAsia="宋体" w:hAnsi="Times New Roman" w:cs="Times New Roman"/>
          <w:color w:val="auto"/>
        </w:rPr>
        <w:t>2025</w:t>
      </w:r>
      <w:r>
        <w:rPr>
          <w:rFonts w:ascii="Times New Roman" w:eastAsia="宋体" w:hAnsi="Times New Roman" w:cs="Times New Roman"/>
          <w:color w:val="auto"/>
        </w:rPr>
        <w:t>年</w:t>
      </w:r>
      <w:r w:rsidR="00061BFE">
        <w:rPr>
          <w:rFonts w:ascii="Times New Roman" w:eastAsia="宋体" w:hAnsi="Times New Roman" w:cs="Times New Roman" w:hint="eastAsia"/>
          <w:color w:val="auto"/>
        </w:rPr>
        <w:t>10</w:t>
      </w:r>
      <w:r>
        <w:rPr>
          <w:rFonts w:ascii="Times New Roman" w:eastAsia="宋体" w:hAnsi="Times New Roman" w:cs="Times New Roman"/>
          <w:color w:val="auto"/>
        </w:rPr>
        <w:t>月</w:t>
      </w:r>
      <w:r w:rsidR="00061BFE">
        <w:rPr>
          <w:rFonts w:ascii="Times New Roman" w:eastAsia="宋体" w:hAnsi="Times New Roman" w:cs="Times New Roman" w:hint="eastAsia"/>
          <w:color w:val="auto"/>
        </w:rPr>
        <w:t>22</w:t>
      </w:r>
      <w:r>
        <w:rPr>
          <w:rFonts w:ascii="Times New Roman" w:eastAsia="宋体" w:hAnsi="Times New Roman" w:cs="Times New Roman"/>
          <w:color w:val="auto"/>
        </w:rPr>
        <w:t>日至</w:t>
      </w:r>
      <w:r>
        <w:rPr>
          <w:rFonts w:ascii="Times New Roman" w:eastAsia="宋体" w:hAnsi="Times New Roman" w:cs="Times New Roman"/>
          <w:color w:val="auto"/>
        </w:rPr>
        <w:t>2025</w:t>
      </w:r>
      <w:r>
        <w:rPr>
          <w:rFonts w:ascii="Times New Roman" w:eastAsia="宋体" w:hAnsi="Times New Roman" w:cs="Times New Roman"/>
          <w:color w:val="auto"/>
        </w:rPr>
        <w:t>年</w:t>
      </w:r>
      <w:r w:rsidR="00061BFE">
        <w:rPr>
          <w:rFonts w:ascii="Times New Roman" w:eastAsia="宋体" w:hAnsi="Times New Roman" w:cs="Times New Roman" w:hint="eastAsia"/>
          <w:color w:val="auto"/>
        </w:rPr>
        <w:t>10</w:t>
      </w:r>
      <w:r>
        <w:rPr>
          <w:rFonts w:ascii="Times New Roman" w:eastAsia="宋体" w:hAnsi="Times New Roman" w:cs="Times New Roman"/>
          <w:color w:val="auto"/>
        </w:rPr>
        <w:t>月</w:t>
      </w:r>
      <w:r w:rsidR="00061BFE">
        <w:rPr>
          <w:rFonts w:ascii="Times New Roman" w:eastAsia="宋体" w:hAnsi="Times New Roman" w:cs="Times New Roman" w:hint="eastAsia"/>
          <w:color w:val="auto"/>
        </w:rPr>
        <w:t>29</w:t>
      </w:r>
      <w:r>
        <w:rPr>
          <w:rFonts w:ascii="Times New Roman" w:eastAsia="宋体" w:hAnsi="Times New Roman" w:cs="Times New Roman"/>
          <w:color w:val="auto"/>
        </w:rPr>
        <w:t>日，每日</w:t>
      </w:r>
      <w:r>
        <w:rPr>
          <w:rFonts w:ascii="Times New Roman" w:eastAsia="宋体" w:hAnsi="Times New Roman" w:cs="Times New Roman"/>
          <w:color w:val="auto"/>
        </w:rPr>
        <w:t>9:00</w:t>
      </w:r>
      <w:r>
        <w:rPr>
          <w:rFonts w:ascii="Times New Roman" w:eastAsia="宋体" w:hAnsi="Times New Roman" w:cs="Times New Roman"/>
          <w:color w:val="auto"/>
        </w:rPr>
        <w:t>至</w:t>
      </w:r>
      <w:r>
        <w:rPr>
          <w:rFonts w:ascii="Times New Roman" w:eastAsia="宋体" w:hAnsi="Times New Roman" w:cs="Times New Roman"/>
          <w:color w:val="auto"/>
        </w:rPr>
        <w:t>17:00</w:t>
      </w:r>
      <w:r>
        <w:rPr>
          <w:rFonts w:ascii="Times New Roman" w:eastAsia="宋体" w:hAnsi="Times New Roman" w:cs="Times New Roman"/>
          <w:color w:val="auto"/>
        </w:rPr>
        <w:t>（北京时间，法定节假日除外）。</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（二）获取招标文件的方式：</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1.</w:t>
      </w:r>
      <w:r>
        <w:rPr>
          <w:rFonts w:ascii="Times New Roman" w:eastAsia="宋体" w:hAnsi="Times New Roman" w:cs="Times New Roman" w:hint="eastAsia"/>
          <w:color w:val="auto"/>
        </w:rPr>
        <w:t xml:space="preserve"> </w:t>
      </w:r>
      <w:r>
        <w:rPr>
          <w:rFonts w:ascii="Times New Roman" w:eastAsia="宋体" w:hAnsi="Times New Roman" w:cs="Times New Roman"/>
          <w:color w:val="auto"/>
        </w:rPr>
        <w:t>获取招标文件网址：使用天津数字认证有限公司发出的</w:t>
      </w:r>
      <w:r>
        <w:rPr>
          <w:rFonts w:ascii="Times New Roman" w:eastAsia="宋体" w:hAnsi="Times New Roman" w:cs="Times New Roman"/>
          <w:color w:val="auto"/>
        </w:rPr>
        <w:t>CA</w:t>
      </w:r>
      <w:r>
        <w:rPr>
          <w:rFonts w:ascii="Times New Roman" w:eastAsia="宋体" w:hAnsi="Times New Roman" w:cs="Times New Roman"/>
          <w:color w:val="auto"/>
        </w:rPr>
        <w:t>数字证书（原天津市电子认证中心发出尚在有效期内的</w:t>
      </w:r>
      <w:r>
        <w:rPr>
          <w:rFonts w:ascii="Times New Roman" w:eastAsia="宋体" w:hAnsi="Times New Roman" w:cs="Times New Roman"/>
          <w:color w:val="auto"/>
        </w:rPr>
        <w:t>CA</w:t>
      </w:r>
      <w:r>
        <w:rPr>
          <w:rFonts w:ascii="Times New Roman" w:eastAsia="宋体" w:hAnsi="Times New Roman" w:cs="Times New Roman"/>
          <w:color w:val="auto"/>
        </w:rPr>
        <w:t>数字证书仍可使用）登录天津市政府采购中心网（网址：</w:t>
      </w:r>
      <w:hyperlink r:id="rId13" w:history="1">
        <w:r>
          <w:rPr>
            <w:rStyle w:val="af3"/>
            <w:rFonts w:ascii="Times New Roman" w:eastAsia="宋体" w:hAnsi="Times New Roman" w:cs="Times New Roman" w:hint="eastAsia"/>
          </w:rPr>
          <w:t>http://tjgpc.zwfwb.tj.gov.cn</w:t>
        </w:r>
      </w:hyperlink>
      <w:r>
        <w:rPr>
          <w:rFonts w:ascii="Times New Roman" w:eastAsia="宋体" w:hAnsi="Times New Roman" w:cs="Times New Roman" w:hint="eastAsia"/>
          <w:color w:val="auto"/>
        </w:rPr>
        <w:t>）</w:t>
      </w:r>
      <w:r>
        <w:rPr>
          <w:rFonts w:ascii="Times New Roman" w:eastAsia="宋体" w:hAnsi="Times New Roman" w:cs="Times New Roman" w:hint="eastAsia"/>
          <w:color w:val="auto"/>
        </w:rPr>
        <w:t>-</w:t>
      </w:r>
      <w:r>
        <w:rPr>
          <w:rFonts w:ascii="Times New Roman" w:eastAsia="宋体" w:hAnsi="Times New Roman" w:cs="Times New Roman" w:hint="eastAsia"/>
          <w:color w:val="auto"/>
        </w:rPr>
        <w:t>“网上招投标”</w:t>
      </w:r>
      <w:r>
        <w:rPr>
          <w:rFonts w:ascii="Times New Roman" w:eastAsia="宋体" w:hAnsi="Times New Roman" w:cs="Times New Roman" w:hint="eastAsia"/>
          <w:color w:val="auto"/>
        </w:rPr>
        <w:t>-</w:t>
      </w:r>
      <w:r>
        <w:rPr>
          <w:rFonts w:ascii="Times New Roman" w:eastAsia="宋体" w:hAnsi="Times New Roman" w:cs="Times New Roman" w:hint="eastAsia"/>
          <w:color w:val="auto"/>
        </w:rPr>
        <w:t>“供应商登录”</w:t>
      </w:r>
      <w:r>
        <w:rPr>
          <w:rFonts w:ascii="Times New Roman" w:eastAsia="宋体" w:hAnsi="Times New Roman" w:cs="Times New Roman" w:hint="eastAsia"/>
          <w:color w:val="auto"/>
        </w:rPr>
        <w:t>-</w:t>
      </w:r>
      <w:r>
        <w:rPr>
          <w:rFonts w:ascii="Times New Roman" w:eastAsia="宋体" w:hAnsi="Times New Roman" w:cs="Times New Roman" w:hint="eastAsia"/>
          <w:color w:val="auto"/>
        </w:rPr>
        <w:t>“市级集采机构入口”</w:t>
      </w:r>
      <w:r>
        <w:rPr>
          <w:rFonts w:ascii="Times New Roman" w:eastAsia="宋体" w:hAnsi="Times New Roman" w:cs="Times New Roman"/>
          <w:color w:val="auto"/>
        </w:rPr>
        <w:t>下载招标文件。</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 </w:t>
      </w:r>
      <w:r>
        <w:rPr>
          <w:rFonts w:ascii="Times New Roman" w:eastAsia="宋体" w:hAnsi="Times New Roman" w:cs="Times New Roman" w:hint="eastAsia"/>
          <w:color w:val="auto"/>
        </w:rPr>
        <w:t>供应商注册、</w:t>
      </w:r>
      <w:r>
        <w:rPr>
          <w:rFonts w:ascii="Times New Roman" w:eastAsia="宋体" w:hAnsi="Times New Roman" w:cs="Times New Roman"/>
          <w:color w:val="auto"/>
        </w:rPr>
        <w:t>CA</w:t>
      </w:r>
      <w:r>
        <w:rPr>
          <w:rFonts w:ascii="Times New Roman" w:eastAsia="宋体" w:hAnsi="Times New Roman" w:cs="Times New Roman"/>
          <w:color w:val="auto"/>
        </w:rPr>
        <w:t>数字证书（</w:t>
      </w:r>
      <w:r>
        <w:rPr>
          <w:rFonts w:ascii="Times New Roman" w:eastAsia="宋体" w:hAnsi="Times New Roman" w:cs="Times New Roman"/>
          <w:color w:val="auto"/>
        </w:rPr>
        <w:t>USBKey</w:t>
      </w:r>
      <w:r>
        <w:rPr>
          <w:rFonts w:ascii="Times New Roman" w:eastAsia="宋体" w:hAnsi="Times New Roman" w:cs="Times New Roman"/>
          <w:color w:val="auto"/>
        </w:rPr>
        <w:t>）</w:t>
      </w:r>
      <w:r>
        <w:rPr>
          <w:rFonts w:ascii="Times New Roman" w:eastAsia="宋体" w:hAnsi="Times New Roman" w:cs="Times New Roman" w:hint="eastAsia"/>
          <w:color w:val="auto"/>
        </w:rPr>
        <w:t>领取、</w:t>
      </w:r>
      <w:r>
        <w:rPr>
          <w:rFonts w:ascii="Times New Roman" w:eastAsia="宋体" w:hAnsi="Times New Roman" w:hint="eastAsia"/>
          <w:color w:val="auto"/>
        </w:rPr>
        <w:t>电子签章办理</w:t>
      </w:r>
      <w:r>
        <w:rPr>
          <w:rFonts w:ascii="Times New Roman" w:eastAsia="宋体" w:hAnsi="Times New Roman" w:cs="Times New Roman" w:hint="eastAsia"/>
          <w:color w:val="auto"/>
        </w:rPr>
        <w:t>办法：</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）天津市政府采购中心网注册：登录天津市政府采购中心网（</w:t>
      </w:r>
      <w:r>
        <w:rPr>
          <w:rFonts w:ascii="Times New Roman" w:eastAsia="宋体" w:hAnsi="Times New Roman" w:cs="Times New Roman"/>
          <w:color w:val="auto"/>
        </w:rPr>
        <w:t>http://tjgpc.zwfwb.tj.gov.cn</w:t>
      </w:r>
      <w:r>
        <w:rPr>
          <w:rFonts w:ascii="Times New Roman" w:eastAsia="宋体" w:hAnsi="Times New Roman" w:cs="Times New Roman" w:hint="eastAsia"/>
          <w:color w:val="auto"/>
        </w:rPr>
        <w:t>）首页点击“用户注册维护”，填写相关内容。天津市政府采购中心</w:t>
      </w:r>
      <w:r>
        <w:rPr>
          <w:rFonts w:ascii="Times New Roman" w:eastAsia="宋体" w:hAnsi="Times New Roman" w:hint="eastAsia"/>
          <w:color w:val="auto"/>
        </w:rPr>
        <w:t>注册窗口联系电话：</w:t>
      </w:r>
      <w:r>
        <w:rPr>
          <w:rFonts w:ascii="Times New Roman" w:eastAsia="宋体" w:hAnsi="Times New Roman"/>
          <w:color w:val="auto"/>
        </w:rPr>
        <w:t>022-</w:t>
      </w:r>
      <w:r>
        <w:rPr>
          <w:rFonts w:ascii="Times New Roman" w:eastAsia="宋体" w:hAnsi="Times New Roman" w:cs="Times New Roman" w:hint="eastAsia"/>
          <w:color w:val="auto"/>
        </w:rPr>
        <w:t>24538167</w:t>
      </w:r>
      <w:r>
        <w:rPr>
          <w:rFonts w:ascii="Times New Roman" w:eastAsia="宋体" w:hAnsi="Times New Roman" w:hint="eastAsia"/>
          <w:color w:val="auto"/>
        </w:rPr>
        <w:t>。</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w:t>
      </w:r>
      <w:r>
        <w:rPr>
          <w:rFonts w:ascii="Times New Roman" w:eastAsia="宋体" w:hAnsi="Times New Roman" w:cs="Times New Roman" w:hint="eastAsia"/>
          <w:color w:val="auto"/>
        </w:rPr>
        <w:t>CA</w:t>
      </w:r>
      <w:r>
        <w:rPr>
          <w:rFonts w:ascii="Times New Roman" w:eastAsia="宋体" w:hAnsi="Times New Roman" w:cs="Times New Roman" w:hint="eastAsia"/>
          <w:color w:val="auto"/>
        </w:rPr>
        <w:t>数字证书（</w:t>
      </w:r>
      <w:r>
        <w:rPr>
          <w:rFonts w:ascii="Times New Roman" w:eastAsia="宋体" w:hAnsi="Times New Roman" w:cs="Times New Roman" w:hint="eastAsia"/>
          <w:color w:val="auto"/>
        </w:rPr>
        <w:t>USBKey</w:t>
      </w:r>
      <w:r>
        <w:rPr>
          <w:rFonts w:ascii="Times New Roman" w:eastAsia="宋体" w:hAnsi="Times New Roman" w:cs="Times New Roman" w:hint="eastAsia"/>
          <w:color w:val="auto"/>
        </w:rPr>
        <w:t>）领取及</w:t>
      </w:r>
      <w:r>
        <w:rPr>
          <w:rFonts w:ascii="Times New Roman" w:eastAsia="宋体" w:hAnsi="Times New Roman" w:hint="eastAsia"/>
          <w:color w:val="auto"/>
        </w:rPr>
        <w:t>电子签章办理</w:t>
      </w:r>
      <w:r>
        <w:rPr>
          <w:rFonts w:ascii="Times New Roman" w:eastAsia="宋体" w:hAnsi="Times New Roman" w:cs="Times New Roman" w:hint="eastAsia"/>
          <w:color w:val="auto"/>
        </w:rPr>
        <w:t>：参见天津市政府采购中心网（</w:t>
      </w:r>
      <w:r>
        <w:rPr>
          <w:rFonts w:ascii="Times New Roman" w:eastAsia="宋体" w:hAnsi="Times New Roman" w:cs="Times New Roman" w:hint="eastAsia"/>
          <w:color w:val="auto"/>
        </w:rPr>
        <w:t>http://tjgpc.zwfwb.tj.gov.cn</w:t>
      </w:r>
      <w:r>
        <w:rPr>
          <w:rFonts w:ascii="Times New Roman" w:eastAsia="宋体" w:hAnsi="Times New Roman" w:cs="Times New Roman" w:hint="eastAsia"/>
          <w:color w:val="auto"/>
        </w:rPr>
        <w:t>）</w:t>
      </w:r>
      <w:r>
        <w:rPr>
          <w:rFonts w:ascii="Times New Roman" w:eastAsia="宋体" w:hAnsi="Times New Roman" w:cs="Times New Roman" w:hint="eastAsia"/>
          <w:color w:val="auto"/>
        </w:rPr>
        <w:t>--</w:t>
      </w:r>
      <w:r>
        <w:rPr>
          <w:rFonts w:ascii="Times New Roman" w:eastAsia="宋体" w:hAnsi="Times New Roman" w:cs="Times New Roman" w:hint="eastAsia"/>
          <w:color w:val="auto"/>
        </w:rPr>
        <w:t>服务指南</w:t>
      </w:r>
      <w:r>
        <w:rPr>
          <w:rFonts w:ascii="Times New Roman" w:eastAsia="宋体" w:hAnsi="Times New Roman" w:cs="Times New Roman" w:hint="eastAsia"/>
          <w:color w:val="auto"/>
        </w:rPr>
        <w:t>--</w:t>
      </w:r>
      <w:r>
        <w:rPr>
          <w:rFonts w:ascii="Times New Roman" w:eastAsia="宋体" w:hAnsi="Times New Roman" w:cs="Times New Roman" w:hint="eastAsia"/>
          <w:color w:val="auto"/>
        </w:rPr>
        <w:t>供应商注册、领取</w:t>
      </w:r>
      <w:r>
        <w:rPr>
          <w:rFonts w:ascii="Times New Roman" w:eastAsia="宋体" w:hAnsi="Times New Roman" w:cs="Times New Roman" w:hint="eastAsia"/>
          <w:color w:val="auto"/>
        </w:rPr>
        <w:t>CA</w:t>
      </w:r>
      <w:r>
        <w:rPr>
          <w:rFonts w:ascii="Times New Roman" w:eastAsia="宋体" w:hAnsi="Times New Roman" w:cs="Times New Roman" w:hint="eastAsia"/>
          <w:color w:val="auto"/>
        </w:rPr>
        <w:t>数字证书（</w:t>
      </w:r>
      <w:r>
        <w:rPr>
          <w:rFonts w:ascii="Times New Roman" w:eastAsia="宋体" w:hAnsi="Times New Roman" w:cs="Times New Roman" w:hint="eastAsia"/>
          <w:color w:val="auto"/>
        </w:rPr>
        <w:t>USBKey</w:t>
      </w:r>
      <w:r>
        <w:rPr>
          <w:rFonts w:ascii="Times New Roman" w:eastAsia="宋体" w:hAnsi="Times New Roman" w:cs="Times New Roman" w:hint="eastAsia"/>
          <w:color w:val="auto"/>
        </w:rPr>
        <w:t>）及电子签章制章的流程。</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CA</w:t>
      </w:r>
      <w:r>
        <w:rPr>
          <w:rFonts w:ascii="Times New Roman" w:eastAsia="宋体" w:hAnsi="Times New Roman" w:cs="Times New Roman" w:hint="eastAsia"/>
          <w:color w:val="auto"/>
        </w:rPr>
        <w:t>数字证书办理联系电话：</w:t>
      </w:r>
      <w:r>
        <w:rPr>
          <w:rFonts w:ascii="Times New Roman" w:eastAsia="宋体" w:hAnsi="Times New Roman" w:cs="Times New Roman" w:hint="eastAsia"/>
          <w:color w:val="auto"/>
        </w:rPr>
        <w:t>400-0566-110</w:t>
      </w:r>
      <w:r>
        <w:rPr>
          <w:rFonts w:ascii="Times New Roman" w:eastAsia="宋体" w:hAnsi="Times New Roman" w:cs="Times New Roman" w:hint="eastAsia"/>
          <w:color w:val="auto"/>
        </w:rPr>
        <w:t>或</w:t>
      </w:r>
      <w:r>
        <w:rPr>
          <w:rFonts w:ascii="Times New Roman" w:eastAsia="宋体" w:hAnsi="Times New Roman" w:cs="Times New Roman" w:hint="eastAsia"/>
          <w:color w:val="auto"/>
        </w:rPr>
        <w:t>022-24538059</w:t>
      </w:r>
      <w:r>
        <w:rPr>
          <w:rFonts w:ascii="Times New Roman" w:eastAsia="宋体" w:hAnsi="Times New Roman" w:cs="Times New Roman" w:hint="eastAsia"/>
          <w:color w:val="auto"/>
        </w:rPr>
        <w:t>。</w:t>
      </w:r>
    </w:p>
    <w:p w:rsidR="003274F7" w:rsidRPr="00061BFE" w:rsidRDefault="00C7430F">
      <w:pPr>
        <w:pStyle w:val="Default"/>
        <w:spacing w:line="360" w:lineRule="auto"/>
        <w:ind w:firstLineChars="200" w:firstLine="480"/>
        <w:jc w:val="both"/>
        <w:rPr>
          <w:rFonts w:ascii="Times New Roman" w:eastAsia="宋体" w:hAnsi="Times New Roman" w:cs="Times New Roman"/>
          <w:color w:val="auto"/>
        </w:rPr>
      </w:pPr>
      <w:r w:rsidRPr="00061BFE">
        <w:rPr>
          <w:rFonts w:ascii="Times New Roman" w:eastAsia="宋体" w:hAnsi="Times New Roman" w:cs="Times New Roman" w:hint="eastAsia"/>
          <w:color w:val="auto"/>
        </w:rPr>
        <w:t>电子签章办理联系电话：</w:t>
      </w:r>
      <w:r w:rsidRPr="00061BFE">
        <w:rPr>
          <w:rFonts w:ascii="Times New Roman" w:eastAsia="宋体" w:hAnsi="Times New Roman" w:cs="Times New Roman" w:hint="eastAsia"/>
          <w:color w:val="auto"/>
        </w:rPr>
        <w:t>022-24538059</w:t>
      </w:r>
      <w:r w:rsidRPr="00061BFE">
        <w:rPr>
          <w:rFonts w:ascii="Times New Roman" w:eastAsia="宋体" w:hAnsi="Times New Roman" w:cs="Times New Roman" w:hint="eastAsia"/>
          <w:color w:val="auto"/>
        </w:rPr>
        <w:t>。</w:t>
      </w:r>
    </w:p>
    <w:p w:rsidR="003274F7" w:rsidRPr="00061BFE" w:rsidRDefault="00C7430F">
      <w:pPr>
        <w:pStyle w:val="Default"/>
        <w:spacing w:line="360" w:lineRule="auto"/>
        <w:ind w:firstLineChars="200" w:firstLine="480"/>
        <w:jc w:val="both"/>
        <w:rPr>
          <w:rFonts w:ascii="Times New Roman" w:eastAsia="宋体" w:hAnsi="Times New Roman" w:cs="Times New Roman"/>
          <w:color w:val="auto"/>
        </w:rPr>
      </w:pPr>
      <w:r w:rsidRPr="00061BFE">
        <w:rPr>
          <w:rFonts w:ascii="Times New Roman" w:eastAsia="宋体" w:hAnsi="Times New Roman" w:cs="Times New Roman"/>
          <w:color w:val="auto"/>
        </w:rPr>
        <w:t>（</w:t>
      </w:r>
      <w:r w:rsidRPr="00061BFE">
        <w:rPr>
          <w:rFonts w:ascii="Times New Roman" w:eastAsia="宋体" w:hAnsi="Times New Roman" w:cs="Times New Roman" w:hint="eastAsia"/>
          <w:color w:val="auto"/>
        </w:rPr>
        <w:t>三</w:t>
      </w:r>
      <w:r w:rsidRPr="00061BFE">
        <w:rPr>
          <w:rFonts w:ascii="Times New Roman" w:eastAsia="宋体" w:hAnsi="Times New Roman" w:cs="Times New Roman"/>
          <w:color w:val="auto"/>
        </w:rPr>
        <w:t>）</w:t>
      </w:r>
      <w:r w:rsidRPr="00061BFE">
        <w:rPr>
          <w:rFonts w:ascii="Times New Roman" w:eastAsia="宋体" w:hAnsi="Times New Roman" w:cs="Times New Roman" w:hint="eastAsia"/>
          <w:color w:val="auto"/>
        </w:rPr>
        <w:t>本项目不组织</w:t>
      </w:r>
      <w:r w:rsidRPr="00061BFE">
        <w:rPr>
          <w:rFonts w:ascii="Times New Roman" w:eastAsia="宋体" w:hAnsi="Times New Roman" w:cs="Times New Roman"/>
          <w:color w:val="auto"/>
        </w:rPr>
        <w:t>踏勘现场</w:t>
      </w:r>
      <w:r w:rsidRPr="00061BFE">
        <w:rPr>
          <w:rFonts w:ascii="Times New Roman" w:eastAsia="宋体" w:hAnsi="Times New Roman" w:cs="Times New Roman" w:hint="eastAsia"/>
          <w:color w:val="auto"/>
        </w:rPr>
        <w:t>。</w:t>
      </w:r>
    </w:p>
    <w:p w:rsidR="003274F7" w:rsidRPr="00061BFE" w:rsidRDefault="00C7430F">
      <w:pPr>
        <w:pStyle w:val="Default"/>
        <w:spacing w:line="360" w:lineRule="auto"/>
        <w:ind w:firstLineChars="200" w:firstLine="480"/>
        <w:jc w:val="both"/>
        <w:rPr>
          <w:rFonts w:ascii="Times New Roman" w:eastAsia="宋体" w:hAnsi="Times New Roman" w:cs="Times New Roman"/>
          <w:color w:val="auto"/>
        </w:rPr>
      </w:pPr>
      <w:r w:rsidRPr="00061BFE">
        <w:rPr>
          <w:rFonts w:ascii="Times New Roman" w:eastAsia="宋体" w:hAnsi="Times New Roman" w:cs="Times New Roman" w:hint="eastAsia"/>
          <w:color w:val="auto"/>
        </w:rPr>
        <w:t>（四）本项目不组织标前答疑会。</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七、网上应答时间</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sidRPr="00A93918">
        <w:rPr>
          <w:rFonts w:ascii="Times New Roman" w:eastAsia="宋体" w:hAnsi="Times New Roman" w:cs="Times New Roman"/>
          <w:color w:val="auto"/>
        </w:rPr>
        <w:t>2025</w:t>
      </w:r>
      <w:r w:rsidRPr="00A93918">
        <w:rPr>
          <w:rFonts w:ascii="Times New Roman" w:eastAsia="宋体" w:hAnsi="Times New Roman" w:cs="Times New Roman"/>
          <w:color w:val="auto"/>
        </w:rPr>
        <w:t>年</w:t>
      </w:r>
      <w:r w:rsidR="005A6611" w:rsidRPr="00A93918">
        <w:rPr>
          <w:rFonts w:ascii="Times New Roman" w:eastAsia="宋体" w:hAnsi="Times New Roman" w:cs="Times New Roman" w:hint="eastAsia"/>
          <w:color w:val="auto"/>
        </w:rPr>
        <w:t>10</w:t>
      </w:r>
      <w:r w:rsidRPr="00A93918">
        <w:rPr>
          <w:rFonts w:ascii="Times New Roman" w:eastAsia="宋体" w:hAnsi="Times New Roman" w:cs="Times New Roman"/>
          <w:color w:val="auto"/>
        </w:rPr>
        <w:t>月</w:t>
      </w:r>
      <w:r w:rsidR="005A6611" w:rsidRPr="00A93918">
        <w:rPr>
          <w:rFonts w:ascii="Times New Roman" w:eastAsia="宋体" w:hAnsi="Times New Roman" w:cs="Times New Roman" w:hint="eastAsia"/>
          <w:color w:val="auto"/>
        </w:rPr>
        <w:t>22</w:t>
      </w:r>
      <w:r w:rsidRPr="00A93918">
        <w:rPr>
          <w:rFonts w:ascii="Times New Roman" w:eastAsia="宋体" w:hAnsi="Times New Roman" w:cs="Times New Roman"/>
          <w:color w:val="auto"/>
        </w:rPr>
        <w:t>日</w:t>
      </w:r>
      <w:r w:rsidRPr="00A93918">
        <w:rPr>
          <w:rFonts w:ascii="Times New Roman" w:eastAsia="宋体" w:hAnsi="Times New Roman" w:cs="Times New Roman"/>
          <w:color w:val="auto"/>
        </w:rPr>
        <w:t>9:00</w:t>
      </w:r>
      <w:r w:rsidRPr="00A93918">
        <w:rPr>
          <w:rFonts w:ascii="Times New Roman" w:eastAsia="宋体" w:hAnsi="Times New Roman" w:cs="Times New Roman"/>
          <w:color w:val="auto"/>
        </w:rPr>
        <w:t>至</w:t>
      </w:r>
      <w:r w:rsidRPr="00A93918">
        <w:rPr>
          <w:rFonts w:ascii="Times New Roman" w:eastAsia="宋体" w:hAnsi="Times New Roman" w:cs="Times New Roman"/>
          <w:color w:val="auto"/>
        </w:rPr>
        <w:t>2025</w:t>
      </w:r>
      <w:r w:rsidRPr="00A93918">
        <w:rPr>
          <w:rFonts w:ascii="Times New Roman" w:eastAsia="宋体" w:hAnsi="Times New Roman" w:cs="Times New Roman"/>
          <w:color w:val="auto"/>
        </w:rPr>
        <w:t>年</w:t>
      </w:r>
      <w:r w:rsidR="001541FE" w:rsidRPr="00A93918">
        <w:rPr>
          <w:rFonts w:ascii="Times New Roman" w:eastAsia="宋体" w:hAnsi="Times New Roman" w:cs="Times New Roman" w:hint="eastAsia"/>
          <w:color w:val="auto"/>
        </w:rPr>
        <w:t>11</w:t>
      </w:r>
      <w:r w:rsidRPr="00A93918">
        <w:rPr>
          <w:rFonts w:ascii="Times New Roman" w:eastAsia="宋体" w:hAnsi="Times New Roman" w:cs="Times New Roman"/>
          <w:color w:val="auto"/>
        </w:rPr>
        <w:t>月</w:t>
      </w:r>
      <w:r w:rsidR="001541FE" w:rsidRPr="00A93918">
        <w:rPr>
          <w:rFonts w:ascii="Times New Roman" w:eastAsia="宋体" w:hAnsi="Times New Roman" w:cs="Times New Roman" w:hint="eastAsia"/>
          <w:color w:val="auto"/>
        </w:rPr>
        <w:t>13</w:t>
      </w:r>
      <w:r w:rsidRPr="00A93918">
        <w:rPr>
          <w:rFonts w:ascii="Times New Roman" w:eastAsia="宋体" w:hAnsi="Times New Roman" w:cs="Times New Roman"/>
          <w:color w:val="auto"/>
        </w:rPr>
        <w:t>日</w:t>
      </w:r>
      <w:r w:rsidRPr="00A93918">
        <w:rPr>
          <w:rFonts w:ascii="Times New Roman" w:eastAsia="宋体" w:hAnsi="Times New Roman" w:cs="Times New Roman"/>
          <w:color w:val="auto"/>
        </w:rPr>
        <w:t>8:30</w:t>
      </w:r>
      <w:r w:rsidRPr="00A93918">
        <w:rPr>
          <w:rFonts w:ascii="Times New Roman" w:eastAsia="宋体" w:hAnsi="Times New Roman" w:cs="Times New Roman"/>
          <w:color w:val="auto"/>
        </w:rPr>
        <w:t>，使用天津数字认证有限公司发出的</w:t>
      </w:r>
      <w:r w:rsidRPr="00A93918">
        <w:rPr>
          <w:rFonts w:ascii="Times New Roman" w:eastAsia="宋体" w:hAnsi="Times New Roman" w:cs="Times New Roman"/>
          <w:color w:val="auto"/>
        </w:rPr>
        <w:t>CA</w:t>
      </w:r>
      <w:r w:rsidRPr="00A93918">
        <w:rPr>
          <w:rFonts w:ascii="Times New Roman" w:eastAsia="宋体" w:hAnsi="Times New Roman" w:cs="Times New Roman"/>
          <w:color w:val="auto"/>
        </w:rPr>
        <w:t>数字证书（原天津市电子认证中心发出尚在有效期内的</w:t>
      </w:r>
      <w:r w:rsidRPr="00A93918">
        <w:rPr>
          <w:rFonts w:ascii="Times New Roman" w:eastAsia="宋体" w:hAnsi="Times New Roman" w:cs="Times New Roman"/>
          <w:color w:val="auto"/>
        </w:rPr>
        <w:t>CA</w:t>
      </w:r>
      <w:r w:rsidRPr="00A93918">
        <w:rPr>
          <w:rFonts w:ascii="Times New Roman" w:eastAsia="宋体" w:hAnsi="Times New Roman" w:cs="Times New Roman"/>
          <w:color w:val="auto"/>
        </w:rPr>
        <w:t>数字证书仍可使用）</w:t>
      </w:r>
      <w:r w:rsidRPr="00A93918">
        <w:rPr>
          <w:rFonts w:ascii="Times New Roman" w:eastAsia="宋体" w:hAnsi="Times New Roman" w:cs="Times New Roman" w:hint="eastAsia"/>
          <w:color w:val="auto"/>
        </w:rPr>
        <w:t>登录天津市政府采购中心网（网址：</w:t>
      </w:r>
      <w:r w:rsidRPr="00A93918">
        <w:rPr>
          <w:rFonts w:ascii="Times New Roman" w:eastAsia="宋体" w:hAnsi="Times New Roman" w:cs="Times New Roman" w:hint="eastAsia"/>
          <w:color w:val="auto"/>
        </w:rPr>
        <w:t>http://tjgpc.zwfwb.tj.gov.cn</w:t>
      </w:r>
      <w:r w:rsidRPr="00A93918">
        <w:rPr>
          <w:rFonts w:ascii="Times New Roman" w:eastAsia="宋体" w:hAnsi="Times New Roman" w:cs="Times New Roman" w:hint="eastAsia"/>
          <w:color w:val="auto"/>
        </w:rPr>
        <w:t>）</w:t>
      </w:r>
      <w:r w:rsidRPr="00A93918">
        <w:rPr>
          <w:rFonts w:ascii="Times New Roman" w:eastAsia="宋体" w:hAnsi="Times New Roman" w:cs="Times New Roman" w:hint="eastAsia"/>
          <w:color w:val="auto"/>
        </w:rPr>
        <w:t>-</w:t>
      </w:r>
      <w:r w:rsidRPr="00A93918">
        <w:rPr>
          <w:rFonts w:ascii="Times New Roman" w:eastAsia="宋体" w:hAnsi="Times New Roman" w:cs="Times New Roman" w:hint="eastAsia"/>
          <w:color w:val="auto"/>
        </w:rPr>
        <w:t>“网上招投标”</w:t>
      </w:r>
      <w:r w:rsidRPr="00A93918">
        <w:rPr>
          <w:rFonts w:ascii="Times New Roman" w:eastAsia="宋体" w:hAnsi="Times New Roman" w:cs="Times New Roman" w:hint="eastAsia"/>
          <w:color w:val="auto"/>
        </w:rPr>
        <w:t>-</w:t>
      </w:r>
      <w:r w:rsidRPr="00A93918">
        <w:rPr>
          <w:rFonts w:ascii="Times New Roman" w:eastAsia="宋体" w:hAnsi="Times New Roman" w:cs="Times New Roman" w:hint="eastAsia"/>
          <w:color w:val="auto"/>
        </w:rPr>
        <w:t>“供应商</w:t>
      </w:r>
      <w:r>
        <w:rPr>
          <w:rFonts w:ascii="Times New Roman" w:eastAsia="宋体" w:hAnsi="Times New Roman" w:cs="Times New Roman" w:hint="eastAsia"/>
          <w:color w:val="auto"/>
        </w:rPr>
        <w:t>登录”</w:t>
      </w:r>
      <w:r>
        <w:rPr>
          <w:rFonts w:ascii="Times New Roman" w:eastAsia="宋体" w:hAnsi="Times New Roman" w:cs="Times New Roman" w:hint="eastAsia"/>
          <w:color w:val="auto"/>
        </w:rPr>
        <w:t>-</w:t>
      </w:r>
      <w:r>
        <w:rPr>
          <w:rFonts w:ascii="Times New Roman" w:eastAsia="宋体" w:hAnsi="Times New Roman" w:cs="Times New Roman" w:hint="eastAsia"/>
          <w:color w:val="auto"/>
        </w:rPr>
        <w:t>“市级集采机构入口”</w:t>
      </w:r>
      <w:r>
        <w:rPr>
          <w:rFonts w:ascii="Times New Roman" w:eastAsia="宋体" w:hAnsi="Times New Roman" w:cs="Times New Roman"/>
          <w:color w:val="auto"/>
        </w:rPr>
        <w:t>进行应答</w:t>
      </w:r>
      <w:r>
        <w:rPr>
          <w:rFonts w:ascii="Times New Roman" w:eastAsia="宋体" w:hAnsi="Times New Roman" w:cs="Times New Roman" w:hint="eastAsia"/>
          <w:color w:val="auto"/>
        </w:rPr>
        <w:t>并提交</w:t>
      </w:r>
      <w:r>
        <w:rPr>
          <w:rFonts w:ascii="Times New Roman" w:eastAsia="宋体" w:hAnsi="Times New Roman" w:cs="Times New Roman"/>
          <w:color w:val="auto"/>
        </w:rPr>
        <w:t>。</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color w:val="auto"/>
        </w:rPr>
        <w:t>网上应答帮助链接：</w:t>
      </w:r>
      <w:r>
        <w:rPr>
          <w:rFonts w:ascii="Times New Roman" w:eastAsia="宋体" w:hAnsi="Times New Roman" w:cs="Times New Roman"/>
          <w:color w:val="auto"/>
        </w:rPr>
        <w:t>http://tjgpc.zwfwb.tj.gov.cn/webInfo/getWebInfoListForwebInfoClass.do?fkWebInfoclassId=W008</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lastRenderedPageBreak/>
        <w:t>八、投标</w:t>
      </w:r>
      <w:r>
        <w:rPr>
          <w:rFonts w:ascii="Times New Roman" w:eastAsia="宋体" w:hAnsi="Times New Roman" w:cs="Times New Roman" w:hint="eastAsia"/>
          <w:color w:val="auto"/>
        </w:rPr>
        <w:t>截止</w:t>
      </w:r>
      <w:r>
        <w:rPr>
          <w:rFonts w:ascii="Times New Roman" w:eastAsia="宋体" w:hAnsi="Times New Roman" w:cs="Times New Roman"/>
          <w:color w:val="auto"/>
        </w:rPr>
        <w:t>时间</w:t>
      </w:r>
      <w:r>
        <w:rPr>
          <w:rFonts w:ascii="Times New Roman" w:eastAsia="宋体" w:hAnsi="Times New Roman" w:cs="Times New Roman" w:hint="eastAsia"/>
          <w:color w:val="auto"/>
        </w:rPr>
        <w:t>及方式</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（一）投标</w:t>
      </w:r>
      <w:r>
        <w:rPr>
          <w:rFonts w:ascii="Times New Roman" w:eastAsia="宋体" w:hAnsi="Times New Roman" w:cs="Times New Roman" w:hint="eastAsia"/>
          <w:color w:val="auto"/>
        </w:rPr>
        <w:t>截止</w:t>
      </w:r>
      <w:r>
        <w:rPr>
          <w:rFonts w:ascii="Times New Roman" w:eastAsia="宋体" w:hAnsi="Times New Roman" w:cs="Times New Roman"/>
          <w:color w:val="auto"/>
        </w:rPr>
        <w:t>时</w:t>
      </w:r>
      <w:r w:rsidRPr="00A93918">
        <w:rPr>
          <w:rFonts w:ascii="Times New Roman" w:eastAsia="宋体" w:hAnsi="Times New Roman" w:cs="Times New Roman"/>
          <w:color w:val="auto"/>
        </w:rPr>
        <w:t>间：</w:t>
      </w:r>
      <w:r w:rsidRPr="00A93918">
        <w:rPr>
          <w:rFonts w:ascii="Times New Roman" w:eastAsia="宋体" w:hAnsi="Times New Roman" w:cs="Times New Roman"/>
          <w:color w:val="auto"/>
        </w:rPr>
        <w:t>2025</w:t>
      </w:r>
      <w:r w:rsidRPr="00A93918">
        <w:rPr>
          <w:rFonts w:ascii="Times New Roman" w:eastAsia="宋体" w:hAnsi="Times New Roman" w:cs="Times New Roman"/>
          <w:color w:val="auto"/>
        </w:rPr>
        <w:t>年</w:t>
      </w:r>
      <w:r w:rsidR="001541FE" w:rsidRPr="00A93918">
        <w:rPr>
          <w:rFonts w:ascii="Times New Roman" w:eastAsia="宋体" w:hAnsi="Times New Roman" w:cs="Times New Roman" w:hint="eastAsia"/>
          <w:color w:val="auto"/>
        </w:rPr>
        <w:t>11</w:t>
      </w:r>
      <w:r w:rsidRPr="00A93918">
        <w:rPr>
          <w:rFonts w:ascii="Times New Roman" w:eastAsia="宋体" w:hAnsi="Times New Roman" w:cs="Times New Roman"/>
          <w:color w:val="auto"/>
        </w:rPr>
        <w:t>月</w:t>
      </w:r>
      <w:r w:rsidR="001541FE" w:rsidRPr="00A93918">
        <w:rPr>
          <w:rFonts w:ascii="Times New Roman" w:eastAsia="宋体" w:hAnsi="Times New Roman" w:cs="Times New Roman" w:hint="eastAsia"/>
          <w:color w:val="auto"/>
        </w:rPr>
        <w:t>13</w:t>
      </w:r>
      <w:r w:rsidRPr="00A93918">
        <w:rPr>
          <w:rFonts w:ascii="Times New Roman" w:eastAsia="宋体" w:hAnsi="Times New Roman" w:cs="Times New Roman"/>
          <w:color w:val="auto"/>
        </w:rPr>
        <w:t>日</w:t>
      </w:r>
      <w:r w:rsidRPr="00A93918">
        <w:rPr>
          <w:rFonts w:ascii="Times New Roman" w:eastAsia="宋体" w:hAnsi="Times New Roman" w:cs="Times New Roman"/>
          <w:color w:val="auto"/>
        </w:rPr>
        <w:t>8:30</w:t>
      </w:r>
      <w:r w:rsidRPr="00A93918">
        <w:rPr>
          <w:rFonts w:ascii="Times New Roman" w:eastAsia="宋体" w:hAnsi="Times New Roman" w:cs="Times New Roman" w:hint="eastAsia"/>
          <w:color w:val="auto"/>
          <w:szCs w:val="21"/>
        </w:rPr>
        <w:t>。</w:t>
      </w:r>
      <w:r w:rsidRPr="00A93918">
        <w:rPr>
          <w:rFonts w:ascii="Times New Roman" w:eastAsia="宋体" w:hAnsi="Times New Roman" w:cs="Times New Roman"/>
          <w:color w:val="auto"/>
        </w:rPr>
        <w:t>投标截</w:t>
      </w:r>
      <w:r>
        <w:rPr>
          <w:rFonts w:ascii="Times New Roman" w:eastAsia="宋体" w:hAnsi="Times New Roman" w:cs="Times New Roman"/>
          <w:color w:val="auto"/>
        </w:rPr>
        <w:t>止时间前</w:t>
      </w:r>
      <w:r>
        <w:rPr>
          <w:rFonts w:ascii="Times New Roman" w:eastAsia="宋体" w:hAnsi="Times New Roman" w:cs="Times New Roman" w:hint="eastAsia"/>
          <w:color w:val="auto"/>
        </w:rPr>
        <w:t>提交网上应答并上传加盖投标人电子签章的电子投标文件（以通过天津公共资源电子签章客户端正确读取签章信息为准）</w:t>
      </w:r>
      <w:r>
        <w:rPr>
          <w:rFonts w:ascii="Times New Roman" w:eastAsia="宋体" w:hAnsi="Times New Roman" w:cs="Times New Roman"/>
          <w:color w:val="auto"/>
        </w:rPr>
        <w:t>方为有效投标。</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（二）投标</w:t>
      </w:r>
      <w:r>
        <w:rPr>
          <w:rFonts w:ascii="Times New Roman" w:eastAsia="宋体" w:hAnsi="Times New Roman" w:cs="Times New Roman" w:hint="eastAsia"/>
          <w:color w:val="auto"/>
        </w:rPr>
        <w:t>方式</w:t>
      </w:r>
      <w:r>
        <w:rPr>
          <w:rFonts w:ascii="Times New Roman" w:eastAsia="宋体" w:hAnsi="Times New Roman" w:cs="Times New Roman"/>
          <w:color w:val="auto"/>
        </w:rPr>
        <w:t>：本项目投标采用网上电子投标方式，投标人须于投标截止时间前使用天津数字认证有限公司发出的</w:t>
      </w:r>
      <w:r>
        <w:rPr>
          <w:rFonts w:ascii="Times New Roman" w:eastAsia="宋体" w:hAnsi="Times New Roman" w:cs="Times New Roman"/>
          <w:color w:val="auto"/>
        </w:rPr>
        <w:t>CA</w:t>
      </w:r>
      <w:r>
        <w:rPr>
          <w:rFonts w:ascii="Times New Roman" w:eastAsia="宋体" w:hAnsi="Times New Roman" w:cs="Times New Roman"/>
          <w:color w:val="auto"/>
        </w:rPr>
        <w:t>数字证书（原天津市电子认证中心发出尚在有效期内的</w:t>
      </w:r>
      <w:r>
        <w:rPr>
          <w:rFonts w:ascii="Times New Roman" w:eastAsia="宋体" w:hAnsi="Times New Roman" w:cs="Times New Roman"/>
          <w:color w:val="auto"/>
        </w:rPr>
        <w:t>CA</w:t>
      </w:r>
      <w:r>
        <w:rPr>
          <w:rFonts w:ascii="Times New Roman" w:eastAsia="宋体" w:hAnsi="Times New Roman" w:cs="Times New Roman"/>
          <w:color w:val="auto"/>
        </w:rPr>
        <w:t>数字证书仍可使用）登录</w:t>
      </w:r>
      <w:r>
        <w:rPr>
          <w:rFonts w:ascii="Times New Roman" w:eastAsia="宋体" w:hAnsi="Times New Roman" w:cs="Times New Roman" w:hint="eastAsia"/>
          <w:color w:val="auto"/>
        </w:rPr>
        <w:t>天津市政府采购中心网（网址：</w:t>
      </w:r>
      <w:r>
        <w:rPr>
          <w:rFonts w:ascii="Times New Roman" w:eastAsia="宋体" w:hAnsi="Times New Roman" w:cs="Times New Roman" w:hint="eastAsia"/>
          <w:color w:val="auto"/>
        </w:rPr>
        <w:t>http://tjgpc.zwfwb.tj.gov.cn</w:t>
      </w:r>
      <w:r>
        <w:rPr>
          <w:rFonts w:ascii="Times New Roman" w:eastAsia="宋体" w:hAnsi="Times New Roman" w:cs="Times New Roman" w:hint="eastAsia"/>
          <w:color w:val="auto"/>
        </w:rPr>
        <w:t>）</w:t>
      </w:r>
      <w:r>
        <w:rPr>
          <w:rFonts w:ascii="Times New Roman" w:eastAsia="宋体" w:hAnsi="Times New Roman" w:cs="Times New Roman" w:hint="eastAsia"/>
          <w:color w:val="auto"/>
        </w:rPr>
        <w:t>-</w:t>
      </w:r>
      <w:r>
        <w:rPr>
          <w:rFonts w:ascii="Times New Roman" w:eastAsia="宋体" w:hAnsi="Times New Roman" w:cs="Times New Roman" w:hint="eastAsia"/>
          <w:color w:val="auto"/>
        </w:rPr>
        <w:t>“网上招投标”</w:t>
      </w:r>
      <w:r>
        <w:rPr>
          <w:rFonts w:ascii="Times New Roman" w:eastAsia="宋体" w:hAnsi="Times New Roman" w:cs="Times New Roman" w:hint="eastAsia"/>
          <w:color w:val="auto"/>
        </w:rPr>
        <w:t>-</w:t>
      </w:r>
      <w:r>
        <w:rPr>
          <w:rFonts w:ascii="Times New Roman" w:eastAsia="宋体" w:hAnsi="Times New Roman" w:cs="Times New Roman" w:hint="eastAsia"/>
          <w:color w:val="auto"/>
        </w:rPr>
        <w:t>“供应商登录”</w:t>
      </w:r>
      <w:r>
        <w:rPr>
          <w:rFonts w:ascii="Times New Roman" w:eastAsia="宋体" w:hAnsi="Times New Roman" w:cs="Times New Roman" w:hint="eastAsia"/>
          <w:color w:val="auto"/>
        </w:rPr>
        <w:t>-</w:t>
      </w:r>
      <w:r>
        <w:rPr>
          <w:rFonts w:ascii="Times New Roman" w:eastAsia="宋体" w:hAnsi="Times New Roman" w:cs="Times New Roman" w:hint="eastAsia"/>
          <w:color w:val="auto"/>
        </w:rPr>
        <w:t>“市级集采机构入口”提交网上应答并上传加盖投标人电子签章的电子投标文件（以通过天津公共资源电子签章客户端正确读取签章信息为准）。</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九</w:t>
      </w:r>
      <w:r>
        <w:rPr>
          <w:rFonts w:ascii="Times New Roman" w:eastAsia="宋体" w:hAnsi="Times New Roman" w:cs="Times New Roman"/>
          <w:color w:val="auto"/>
        </w:rPr>
        <w:t>、开标时间及方式</w:t>
      </w:r>
    </w:p>
    <w:p w:rsidR="003274F7" w:rsidRPr="00A93918"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（一）开标解密时间</w:t>
      </w:r>
      <w:r w:rsidRPr="00A93918">
        <w:rPr>
          <w:rFonts w:ascii="Times New Roman" w:eastAsia="宋体" w:hAnsi="Times New Roman" w:cs="Times New Roman"/>
          <w:color w:val="auto"/>
        </w:rPr>
        <w:t>：</w:t>
      </w:r>
      <w:r w:rsidRPr="00A93918">
        <w:rPr>
          <w:rFonts w:ascii="Times New Roman" w:eastAsia="宋体" w:hAnsi="Times New Roman" w:cs="Times New Roman"/>
          <w:color w:val="auto"/>
        </w:rPr>
        <w:t>2025</w:t>
      </w:r>
      <w:r w:rsidRPr="00A93918">
        <w:rPr>
          <w:rFonts w:ascii="Times New Roman" w:eastAsia="宋体" w:hAnsi="Times New Roman" w:cs="Times New Roman"/>
          <w:color w:val="auto"/>
        </w:rPr>
        <w:t>年</w:t>
      </w:r>
      <w:r w:rsidR="001541FE" w:rsidRPr="00A93918">
        <w:rPr>
          <w:rFonts w:ascii="Times New Roman" w:eastAsia="宋体" w:hAnsi="Times New Roman" w:cs="Times New Roman" w:hint="eastAsia"/>
          <w:color w:val="auto"/>
        </w:rPr>
        <w:t>11</w:t>
      </w:r>
      <w:r w:rsidRPr="00A93918">
        <w:rPr>
          <w:rFonts w:ascii="Times New Roman" w:eastAsia="宋体" w:hAnsi="Times New Roman" w:cs="Times New Roman"/>
          <w:color w:val="auto"/>
        </w:rPr>
        <w:t>月</w:t>
      </w:r>
      <w:r w:rsidR="001541FE" w:rsidRPr="00A93918">
        <w:rPr>
          <w:rFonts w:ascii="Times New Roman" w:eastAsia="宋体" w:hAnsi="Times New Roman" w:cs="Times New Roman" w:hint="eastAsia"/>
          <w:color w:val="auto"/>
        </w:rPr>
        <w:t>13</w:t>
      </w:r>
      <w:r w:rsidRPr="00A93918">
        <w:rPr>
          <w:rFonts w:ascii="Times New Roman" w:eastAsia="宋体" w:hAnsi="Times New Roman" w:cs="Times New Roman"/>
          <w:color w:val="auto"/>
        </w:rPr>
        <w:t>日</w:t>
      </w:r>
      <w:r w:rsidRPr="00A93918">
        <w:rPr>
          <w:rFonts w:ascii="Times New Roman" w:eastAsia="宋体" w:hAnsi="Times New Roman" w:cs="Times New Roman"/>
          <w:color w:val="auto"/>
        </w:rPr>
        <w:t>8:30</w:t>
      </w:r>
      <w:r w:rsidRPr="00A93918">
        <w:rPr>
          <w:rFonts w:ascii="Times New Roman" w:eastAsia="宋体" w:hAnsi="Times New Roman" w:cs="Times New Roman"/>
          <w:color w:val="auto"/>
        </w:rPr>
        <w:t>至</w:t>
      </w:r>
      <w:r w:rsidRPr="00A93918">
        <w:rPr>
          <w:rFonts w:ascii="Times New Roman" w:eastAsia="宋体" w:hAnsi="Times New Roman" w:cs="Times New Roman"/>
          <w:color w:val="auto"/>
        </w:rPr>
        <w:t>9:</w:t>
      </w:r>
      <w:r w:rsidRPr="00A93918">
        <w:rPr>
          <w:rFonts w:ascii="Times New Roman" w:eastAsia="宋体" w:hAnsi="Times New Roman" w:cs="Times New Roman" w:hint="eastAsia"/>
          <w:color w:val="auto"/>
        </w:rPr>
        <w:t>30</w:t>
      </w:r>
      <w:r w:rsidRPr="00A93918">
        <w:rPr>
          <w:rFonts w:ascii="Times New Roman" w:eastAsia="宋体" w:hAnsi="Times New Roman" w:cs="Times New Roman"/>
          <w:color w:val="auto"/>
        </w:rPr>
        <w:t>完成开标解密的投标为有效投标。</w:t>
      </w:r>
    </w:p>
    <w:p w:rsidR="003274F7" w:rsidRPr="00A93918" w:rsidRDefault="00C7430F">
      <w:pPr>
        <w:pStyle w:val="Default"/>
        <w:spacing w:line="360" w:lineRule="auto"/>
        <w:ind w:firstLineChars="200" w:firstLine="480"/>
        <w:jc w:val="both"/>
        <w:rPr>
          <w:rFonts w:ascii="Times New Roman" w:eastAsia="宋体" w:hAnsi="Times New Roman" w:cs="Times New Roman"/>
          <w:color w:val="auto"/>
        </w:rPr>
      </w:pPr>
      <w:r w:rsidRPr="00A93918">
        <w:rPr>
          <w:rFonts w:ascii="Times New Roman" w:eastAsia="宋体" w:hAnsi="Times New Roman" w:cs="Times New Roman"/>
          <w:color w:val="auto"/>
        </w:rPr>
        <w:t>（二）开标</w:t>
      </w:r>
      <w:r w:rsidRPr="00A93918">
        <w:rPr>
          <w:rFonts w:ascii="Times New Roman" w:eastAsia="宋体" w:hAnsi="Times New Roman" w:cs="Times New Roman" w:hint="eastAsia"/>
          <w:color w:val="auto"/>
        </w:rPr>
        <w:t>解密方式</w:t>
      </w:r>
      <w:r w:rsidRPr="00A93918">
        <w:rPr>
          <w:rFonts w:ascii="Times New Roman" w:eastAsia="宋体" w:hAnsi="Times New Roman" w:cs="Times New Roman"/>
          <w:color w:val="auto"/>
        </w:rPr>
        <w:t>：本项目采用网上开标方式，投标人须于</w:t>
      </w:r>
      <w:r w:rsidRPr="00A93918">
        <w:rPr>
          <w:rFonts w:ascii="Times New Roman" w:eastAsia="宋体" w:hAnsi="Times New Roman" w:cs="Times New Roman" w:hint="eastAsia"/>
          <w:color w:val="auto"/>
        </w:rPr>
        <w:t>规定时间</w:t>
      </w:r>
      <w:r w:rsidRPr="00A93918">
        <w:rPr>
          <w:rFonts w:ascii="Times New Roman" w:eastAsia="宋体" w:hAnsi="Times New Roman" w:cs="Times New Roman"/>
          <w:color w:val="auto"/>
        </w:rPr>
        <w:t>内使用天津数字认证有限公司发出的</w:t>
      </w:r>
      <w:r w:rsidRPr="00A93918">
        <w:rPr>
          <w:rFonts w:ascii="Times New Roman" w:eastAsia="宋体" w:hAnsi="Times New Roman" w:cs="Times New Roman"/>
          <w:color w:val="auto"/>
        </w:rPr>
        <w:t>CA</w:t>
      </w:r>
      <w:r w:rsidRPr="00A93918">
        <w:rPr>
          <w:rFonts w:ascii="Times New Roman" w:eastAsia="宋体" w:hAnsi="Times New Roman" w:cs="Times New Roman"/>
          <w:color w:val="auto"/>
        </w:rPr>
        <w:t>数字证书（原天津市电子认证中心发出尚在有效期内的</w:t>
      </w:r>
      <w:r w:rsidRPr="00A93918">
        <w:rPr>
          <w:rFonts w:ascii="Times New Roman" w:eastAsia="宋体" w:hAnsi="Times New Roman" w:cs="Times New Roman"/>
          <w:color w:val="auto"/>
        </w:rPr>
        <w:t>CA</w:t>
      </w:r>
      <w:r w:rsidRPr="00A93918">
        <w:rPr>
          <w:rFonts w:ascii="Times New Roman" w:eastAsia="宋体" w:hAnsi="Times New Roman" w:cs="Times New Roman"/>
          <w:color w:val="auto"/>
        </w:rPr>
        <w:t>数字证书仍可使用）</w:t>
      </w:r>
      <w:r w:rsidRPr="00A93918">
        <w:rPr>
          <w:rFonts w:ascii="Times New Roman" w:eastAsia="宋体" w:hAnsi="Times New Roman" w:cs="Times New Roman" w:hint="eastAsia"/>
          <w:color w:val="auto"/>
        </w:rPr>
        <w:t>登录天津市政府采购中心网（网址：</w:t>
      </w:r>
      <w:r w:rsidRPr="00A93918">
        <w:rPr>
          <w:rFonts w:ascii="Times New Roman" w:eastAsia="宋体" w:hAnsi="Times New Roman" w:cs="Times New Roman" w:hint="eastAsia"/>
          <w:color w:val="auto"/>
        </w:rPr>
        <w:t>http://tjgpc.zwfwb.tj.gov.cn</w:t>
      </w:r>
      <w:r w:rsidRPr="00A93918">
        <w:rPr>
          <w:rFonts w:ascii="Times New Roman" w:eastAsia="宋体" w:hAnsi="Times New Roman" w:cs="Times New Roman" w:hint="eastAsia"/>
          <w:color w:val="auto"/>
        </w:rPr>
        <w:t>）</w:t>
      </w:r>
      <w:r w:rsidRPr="00A93918">
        <w:rPr>
          <w:rFonts w:ascii="Times New Roman" w:eastAsia="宋体" w:hAnsi="Times New Roman" w:cs="Times New Roman" w:hint="eastAsia"/>
          <w:color w:val="auto"/>
        </w:rPr>
        <w:t>-</w:t>
      </w:r>
      <w:r w:rsidRPr="00A93918">
        <w:rPr>
          <w:rFonts w:ascii="Times New Roman" w:eastAsia="宋体" w:hAnsi="Times New Roman" w:cs="Times New Roman" w:hint="eastAsia"/>
          <w:color w:val="auto"/>
        </w:rPr>
        <w:t>“网上招投标”</w:t>
      </w:r>
      <w:r w:rsidRPr="00A93918">
        <w:rPr>
          <w:rFonts w:ascii="Times New Roman" w:eastAsia="宋体" w:hAnsi="Times New Roman" w:cs="Times New Roman" w:hint="eastAsia"/>
          <w:color w:val="auto"/>
        </w:rPr>
        <w:t>-</w:t>
      </w:r>
      <w:r w:rsidRPr="00A93918">
        <w:rPr>
          <w:rFonts w:ascii="Times New Roman" w:eastAsia="宋体" w:hAnsi="Times New Roman" w:cs="Times New Roman" w:hint="eastAsia"/>
          <w:color w:val="auto"/>
        </w:rPr>
        <w:t>“供应商登录”</w:t>
      </w:r>
      <w:r w:rsidRPr="00A93918">
        <w:rPr>
          <w:rFonts w:ascii="Times New Roman" w:eastAsia="宋体" w:hAnsi="Times New Roman" w:cs="Times New Roman" w:hint="eastAsia"/>
          <w:color w:val="auto"/>
        </w:rPr>
        <w:t>-</w:t>
      </w:r>
      <w:r w:rsidRPr="00A93918">
        <w:rPr>
          <w:rFonts w:ascii="Times New Roman" w:eastAsia="宋体" w:hAnsi="Times New Roman" w:cs="Times New Roman" w:hint="eastAsia"/>
          <w:color w:val="auto"/>
        </w:rPr>
        <w:t>“市级集采机构入口”</w:t>
      </w:r>
      <w:r w:rsidRPr="00A93918">
        <w:rPr>
          <w:rFonts w:ascii="Times New Roman" w:eastAsia="宋体" w:hAnsi="Times New Roman" w:cs="Times New Roman"/>
          <w:color w:val="auto"/>
        </w:rPr>
        <w:t>完成开标解密。</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sidRPr="00A93918">
        <w:rPr>
          <w:rFonts w:ascii="Times New Roman" w:eastAsia="宋体" w:hAnsi="Times New Roman" w:cs="Times New Roman"/>
          <w:color w:val="auto"/>
        </w:rPr>
        <w:t>（三）网上开标公示时间：</w:t>
      </w:r>
      <w:r w:rsidRPr="00A93918">
        <w:rPr>
          <w:rFonts w:ascii="Times New Roman" w:eastAsia="宋体" w:hAnsi="Times New Roman" w:cs="Times New Roman"/>
          <w:color w:val="auto"/>
        </w:rPr>
        <w:t>2025</w:t>
      </w:r>
      <w:r w:rsidRPr="00A93918">
        <w:rPr>
          <w:rFonts w:ascii="Times New Roman" w:eastAsia="宋体" w:hAnsi="Times New Roman" w:cs="Times New Roman"/>
          <w:color w:val="auto"/>
        </w:rPr>
        <w:t>年</w:t>
      </w:r>
      <w:r w:rsidR="001541FE" w:rsidRPr="00A93918">
        <w:rPr>
          <w:rFonts w:ascii="Times New Roman" w:eastAsia="宋体" w:hAnsi="Times New Roman" w:cs="Times New Roman" w:hint="eastAsia"/>
          <w:color w:val="auto"/>
        </w:rPr>
        <w:t>11</w:t>
      </w:r>
      <w:r w:rsidRPr="00A93918">
        <w:rPr>
          <w:rFonts w:ascii="Times New Roman" w:eastAsia="宋体" w:hAnsi="Times New Roman" w:cs="Times New Roman"/>
          <w:color w:val="auto"/>
        </w:rPr>
        <w:t>月</w:t>
      </w:r>
      <w:r w:rsidR="001541FE" w:rsidRPr="00A93918">
        <w:rPr>
          <w:rFonts w:ascii="Times New Roman" w:eastAsia="宋体" w:hAnsi="Times New Roman" w:cs="Times New Roman" w:hint="eastAsia"/>
          <w:color w:val="auto"/>
        </w:rPr>
        <w:t>13</w:t>
      </w:r>
      <w:r w:rsidRPr="00A93918">
        <w:rPr>
          <w:rFonts w:ascii="Times New Roman" w:eastAsia="宋体" w:hAnsi="Times New Roman" w:cs="Times New Roman"/>
          <w:color w:val="auto"/>
        </w:rPr>
        <w:t>日</w:t>
      </w:r>
      <w:r w:rsidRPr="00A93918">
        <w:rPr>
          <w:rFonts w:ascii="Times New Roman" w:eastAsia="宋体" w:hAnsi="Times New Roman" w:cs="Times New Roman"/>
          <w:color w:val="auto"/>
        </w:rPr>
        <w:t>9:</w:t>
      </w:r>
      <w:r w:rsidRPr="00A93918">
        <w:rPr>
          <w:rFonts w:ascii="Times New Roman" w:eastAsia="宋体" w:hAnsi="Times New Roman" w:cs="Times New Roman" w:hint="eastAsia"/>
          <w:color w:val="auto"/>
        </w:rPr>
        <w:t>30</w:t>
      </w:r>
      <w:r w:rsidRPr="00A93918">
        <w:rPr>
          <w:rFonts w:ascii="Times New Roman" w:eastAsia="宋体" w:hAnsi="Times New Roman" w:cs="Times New Roman"/>
          <w:color w:val="auto"/>
        </w:rPr>
        <w:t>至</w:t>
      </w:r>
      <w:r w:rsidRPr="00A93918">
        <w:rPr>
          <w:rFonts w:ascii="Times New Roman" w:eastAsia="宋体" w:hAnsi="Times New Roman" w:cs="Times New Roman"/>
          <w:color w:val="auto"/>
        </w:rPr>
        <w:t>12:00</w:t>
      </w:r>
      <w:r w:rsidRPr="00A93918">
        <w:rPr>
          <w:rFonts w:ascii="Times New Roman" w:eastAsia="宋体" w:hAnsi="Times New Roman" w:cs="Times New Roman"/>
          <w:color w:val="auto"/>
        </w:rPr>
        <w:t>。</w:t>
      </w:r>
      <w:r w:rsidRPr="00A93918">
        <w:rPr>
          <w:rFonts w:ascii="Times New Roman" w:eastAsia="宋体" w:hAnsi="Times New Roman" w:cs="Times New Roman" w:hint="eastAsia"/>
          <w:color w:val="auto"/>
        </w:rPr>
        <w:t>投</w:t>
      </w:r>
      <w:r>
        <w:rPr>
          <w:rFonts w:ascii="Times New Roman" w:eastAsia="宋体" w:hAnsi="Times New Roman" w:cs="Times New Roman" w:hint="eastAsia"/>
          <w:color w:val="auto"/>
        </w:rPr>
        <w:t>标人可在规定时间内使用天津数字认证有限公司发出的</w:t>
      </w:r>
      <w:r>
        <w:rPr>
          <w:rFonts w:ascii="Times New Roman" w:eastAsia="宋体" w:hAnsi="Times New Roman" w:cs="Times New Roman" w:hint="eastAsia"/>
          <w:color w:val="auto"/>
        </w:rPr>
        <w:t>CA</w:t>
      </w:r>
      <w:r>
        <w:rPr>
          <w:rFonts w:ascii="Times New Roman" w:eastAsia="宋体" w:hAnsi="Times New Roman" w:cs="Times New Roman" w:hint="eastAsia"/>
          <w:color w:val="auto"/>
        </w:rPr>
        <w:t>数字证书（原天津市电子认证中心发出尚在有效期内的</w:t>
      </w:r>
      <w:r>
        <w:rPr>
          <w:rFonts w:ascii="Times New Roman" w:eastAsia="宋体" w:hAnsi="Times New Roman" w:cs="Times New Roman" w:hint="eastAsia"/>
          <w:color w:val="auto"/>
        </w:rPr>
        <w:t>CA</w:t>
      </w:r>
      <w:r>
        <w:rPr>
          <w:rFonts w:ascii="Times New Roman" w:eastAsia="宋体" w:hAnsi="Times New Roman" w:cs="Times New Roman" w:hint="eastAsia"/>
          <w:color w:val="auto"/>
        </w:rPr>
        <w:t>数字证书仍可使用）登录天津市政府采购中心网（网址：</w:t>
      </w:r>
      <w:r>
        <w:rPr>
          <w:rFonts w:ascii="Times New Roman" w:eastAsia="宋体" w:hAnsi="Times New Roman" w:cs="Times New Roman" w:hint="eastAsia"/>
          <w:color w:val="auto"/>
        </w:rPr>
        <w:t>http://tjgpc.zwfwb.tj.gov.cn</w:t>
      </w:r>
      <w:r>
        <w:rPr>
          <w:rFonts w:ascii="Times New Roman" w:eastAsia="宋体" w:hAnsi="Times New Roman" w:cs="Times New Roman" w:hint="eastAsia"/>
          <w:color w:val="auto"/>
        </w:rPr>
        <w:t>）</w:t>
      </w:r>
      <w:r>
        <w:rPr>
          <w:rFonts w:ascii="Times New Roman" w:eastAsia="宋体" w:hAnsi="Times New Roman" w:cs="Times New Roman" w:hint="eastAsia"/>
          <w:color w:val="auto"/>
        </w:rPr>
        <w:t>-</w:t>
      </w:r>
      <w:r>
        <w:rPr>
          <w:rFonts w:ascii="Times New Roman" w:eastAsia="宋体" w:hAnsi="Times New Roman" w:cs="Times New Roman" w:hint="eastAsia"/>
          <w:color w:val="auto"/>
        </w:rPr>
        <w:t>“网上招投标”</w:t>
      </w:r>
      <w:r>
        <w:rPr>
          <w:rFonts w:ascii="Times New Roman" w:eastAsia="宋体" w:hAnsi="Times New Roman" w:cs="Times New Roman" w:hint="eastAsia"/>
          <w:color w:val="auto"/>
        </w:rPr>
        <w:t>-</w:t>
      </w:r>
      <w:r>
        <w:rPr>
          <w:rFonts w:ascii="Times New Roman" w:eastAsia="宋体" w:hAnsi="Times New Roman" w:cs="Times New Roman" w:hint="eastAsia"/>
          <w:color w:val="auto"/>
        </w:rPr>
        <w:t>“供应商登录”</w:t>
      </w:r>
      <w:r>
        <w:rPr>
          <w:rFonts w:ascii="Times New Roman" w:eastAsia="宋体" w:hAnsi="Times New Roman" w:cs="Times New Roman" w:hint="eastAsia"/>
          <w:color w:val="auto"/>
        </w:rPr>
        <w:t>-</w:t>
      </w:r>
      <w:r>
        <w:rPr>
          <w:rFonts w:ascii="Times New Roman" w:eastAsia="宋体" w:hAnsi="Times New Roman" w:cs="Times New Roman" w:hint="eastAsia"/>
          <w:color w:val="auto"/>
        </w:rPr>
        <w:t>“市级集采机构入口”自行查看开标信息。</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十</w:t>
      </w:r>
      <w:r>
        <w:rPr>
          <w:rFonts w:ascii="Times New Roman" w:eastAsia="宋体" w:hAnsi="Times New Roman" w:cs="Times New Roman"/>
          <w:color w:val="auto"/>
        </w:rPr>
        <w:t>、采购代理机构名称、地址</w:t>
      </w:r>
      <w:r>
        <w:rPr>
          <w:rFonts w:ascii="Times New Roman" w:eastAsia="宋体" w:hAnsi="Times New Roman" w:cs="Times New Roman" w:hint="eastAsia"/>
          <w:color w:val="auto"/>
        </w:rPr>
        <w:t>、</w:t>
      </w:r>
      <w:r>
        <w:rPr>
          <w:rFonts w:ascii="Times New Roman" w:eastAsia="宋体" w:hAnsi="Times New Roman" w:cs="Times New Roman"/>
          <w:color w:val="auto"/>
        </w:rPr>
        <w:t>联系人及联系方式</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（一）</w:t>
      </w:r>
      <w:r>
        <w:rPr>
          <w:rFonts w:ascii="Times New Roman" w:eastAsia="宋体" w:hAnsi="Times New Roman" w:cs="Times New Roman" w:hint="eastAsia"/>
          <w:color w:val="auto"/>
        </w:rPr>
        <w:t>采购代理机构名称：天津市政府采购中心</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（二）采购代理机构地址：天津市河东区红星路</w:t>
      </w:r>
      <w:r>
        <w:rPr>
          <w:rFonts w:ascii="Times New Roman" w:eastAsia="宋体" w:hAnsi="Times New Roman" w:cs="Times New Roman"/>
          <w:color w:val="auto"/>
        </w:rPr>
        <w:t>79</w:t>
      </w:r>
      <w:r>
        <w:rPr>
          <w:rFonts w:ascii="Times New Roman" w:eastAsia="宋体" w:hAnsi="Times New Roman" w:cs="Times New Roman"/>
          <w:color w:val="auto"/>
        </w:rPr>
        <w:t>号二楼</w:t>
      </w:r>
      <w:r>
        <w:rPr>
          <w:rFonts w:ascii="Times New Roman" w:eastAsia="宋体" w:hAnsi="Times New Roman" w:cs="Times New Roman" w:hint="eastAsia"/>
          <w:color w:val="auto"/>
        </w:rPr>
        <w:t>（邮编</w:t>
      </w:r>
      <w:r>
        <w:rPr>
          <w:rFonts w:ascii="Times New Roman" w:eastAsia="宋体" w:hAnsi="Times New Roman" w:cs="Times New Roman"/>
          <w:color w:val="auto"/>
        </w:rPr>
        <w:t>：</w:t>
      </w:r>
      <w:r>
        <w:rPr>
          <w:rFonts w:ascii="Times New Roman" w:eastAsia="宋体" w:hAnsi="Times New Roman" w:cs="Times New Roman"/>
          <w:color w:val="auto"/>
        </w:rPr>
        <w:t>300161</w:t>
      </w:r>
      <w:r>
        <w:rPr>
          <w:rFonts w:ascii="Times New Roman" w:eastAsia="宋体" w:hAnsi="Times New Roman" w:cs="Times New Roman" w:hint="eastAsia"/>
          <w:color w:val="auto"/>
        </w:rPr>
        <w:t>）</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（三）</w:t>
      </w:r>
      <w:r>
        <w:rPr>
          <w:rFonts w:ascii="Times New Roman" w:eastAsia="宋体" w:hAnsi="Times New Roman" w:cs="Times New Roman"/>
          <w:color w:val="auto"/>
        </w:rPr>
        <w:t>联系人：范志刚</w:t>
      </w:r>
      <w:r>
        <w:rPr>
          <w:rFonts w:ascii="Times New Roman" w:eastAsia="宋体" w:hAnsi="Times New Roman" w:cs="Times New Roman" w:hint="eastAsia"/>
          <w:color w:val="auto"/>
        </w:rPr>
        <w:t>、</w:t>
      </w:r>
      <w:r>
        <w:rPr>
          <w:rFonts w:ascii="Times New Roman" w:eastAsia="宋体" w:hAnsi="Times New Roman" w:cs="Times New Roman"/>
          <w:color w:val="auto"/>
        </w:rPr>
        <w:t>杨光</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（四）</w:t>
      </w:r>
      <w:r>
        <w:rPr>
          <w:rFonts w:ascii="Times New Roman" w:eastAsia="宋体" w:hAnsi="Times New Roman" w:cs="Times New Roman"/>
          <w:color w:val="auto"/>
        </w:rPr>
        <w:t>网址：</w:t>
      </w:r>
      <w:r>
        <w:rPr>
          <w:rFonts w:ascii="Times New Roman" w:eastAsia="宋体" w:hAnsi="Times New Roman" w:cs="Times New Roman"/>
          <w:color w:val="auto"/>
        </w:rPr>
        <w:t>http://tjgpc.zwfwb.tj.gov.cn</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（五）</w:t>
      </w:r>
      <w:r>
        <w:rPr>
          <w:rFonts w:ascii="Times New Roman" w:eastAsia="宋体" w:hAnsi="Times New Roman" w:cs="Times New Roman"/>
          <w:color w:val="auto"/>
        </w:rPr>
        <w:t>对外办公时间：</w:t>
      </w:r>
      <w:r>
        <w:rPr>
          <w:rFonts w:ascii="Times New Roman" w:eastAsia="宋体" w:hAnsi="Times New Roman" w:cs="Times New Roman" w:hint="eastAsia"/>
          <w:color w:val="auto"/>
        </w:rPr>
        <w:t>法定</w:t>
      </w:r>
      <w:r>
        <w:rPr>
          <w:rFonts w:ascii="Times New Roman" w:eastAsia="宋体" w:hAnsi="Times New Roman" w:cs="Times New Roman"/>
          <w:color w:val="auto"/>
        </w:rPr>
        <w:t>工作日</w:t>
      </w:r>
      <w:r>
        <w:rPr>
          <w:rFonts w:ascii="Times New Roman" w:eastAsia="宋体" w:hAnsi="Times New Roman" w:cs="Times New Roman"/>
          <w:color w:val="auto"/>
        </w:rPr>
        <w:t>9:00</w:t>
      </w:r>
      <w:r>
        <w:rPr>
          <w:rFonts w:ascii="Times New Roman" w:eastAsia="宋体" w:hAnsi="Times New Roman" w:cs="Times New Roman"/>
          <w:color w:val="auto"/>
        </w:rPr>
        <w:t>～</w:t>
      </w:r>
      <w:r>
        <w:rPr>
          <w:rFonts w:ascii="Times New Roman" w:eastAsia="宋体" w:hAnsi="Times New Roman" w:cs="Times New Roman"/>
          <w:color w:val="auto"/>
        </w:rPr>
        <w:t>12:00</w:t>
      </w:r>
      <w:r>
        <w:rPr>
          <w:rFonts w:ascii="Times New Roman" w:eastAsia="宋体" w:hAnsi="Times New Roman" w:cs="Times New Roman"/>
          <w:color w:val="auto"/>
        </w:rPr>
        <w:t>，</w:t>
      </w:r>
      <w:r>
        <w:rPr>
          <w:rFonts w:ascii="Times New Roman" w:eastAsia="宋体" w:hAnsi="Times New Roman" w:cs="Times New Roman"/>
          <w:color w:val="auto"/>
        </w:rPr>
        <w:t>14:00</w:t>
      </w:r>
      <w:r>
        <w:rPr>
          <w:rFonts w:ascii="Times New Roman" w:eastAsia="宋体" w:hAnsi="Times New Roman" w:cs="Times New Roman"/>
          <w:color w:val="auto"/>
        </w:rPr>
        <w:t>～</w:t>
      </w:r>
      <w:r>
        <w:rPr>
          <w:rFonts w:ascii="Times New Roman" w:eastAsia="宋体" w:hAnsi="Times New Roman" w:cs="Times New Roman"/>
          <w:color w:val="auto"/>
        </w:rPr>
        <w:t>1</w:t>
      </w:r>
      <w:r>
        <w:rPr>
          <w:rFonts w:ascii="Times New Roman" w:eastAsia="宋体" w:hAnsi="Times New Roman" w:cs="Times New Roman" w:hint="eastAsia"/>
          <w:color w:val="auto"/>
        </w:rPr>
        <w:t>7</w:t>
      </w:r>
      <w:r>
        <w:rPr>
          <w:rFonts w:ascii="Times New Roman" w:eastAsia="宋体" w:hAnsi="Times New Roman" w:cs="Times New Roman"/>
          <w:color w:val="auto"/>
        </w:rPr>
        <w:t>:00</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lastRenderedPageBreak/>
        <w:t>（六）咨询服务电话</w:t>
      </w:r>
      <w:r>
        <w:rPr>
          <w:rFonts w:ascii="Times New Roman" w:eastAsia="宋体" w:hAnsi="Times New Roman" w:cs="Times New Roman"/>
          <w:color w:val="auto"/>
        </w:rPr>
        <w:t>：</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 xml:space="preserve">1. </w:t>
      </w:r>
      <w:r>
        <w:rPr>
          <w:rFonts w:ascii="Times New Roman" w:eastAsia="宋体" w:hAnsi="Times New Roman" w:cs="Times New Roman"/>
          <w:color w:val="auto"/>
        </w:rPr>
        <w:t>供应商注册咨询</w:t>
      </w:r>
      <w:r>
        <w:rPr>
          <w:rFonts w:ascii="Times New Roman" w:eastAsia="宋体" w:hAnsi="Times New Roman" w:cs="Times New Roman" w:hint="eastAsia"/>
          <w:color w:val="auto"/>
        </w:rPr>
        <w:t>：</w:t>
      </w:r>
      <w:r>
        <w:rPr>
          <w:rFonts w:ascii="Times New Roman" w:eastAsia="宋体" w:hAnsi="Times New Roman" w:cs="Times New Roman"/>
          <w:color w:val="auto"/>
        </w:rPr>
        <w:t>022-24538167</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2. CA</w:t>
      </w:r>
      <w:r>
        <w:rPr>
          <w:rFonts w:ascii="Times New Roman" w:eastAsia="宋体" w:hAnsi="Times New Roman" w:cs="Times New Roman" w:hint="eastAsia"/>
          <w:color w:val="auto"/>
        </w:rPr>
        <w:t>证书和</w:t>
      </w:r>
      <w:r>
        <w:rPr>
          <w:rFonts w:ascii="Times New Roman" w:eastAsia="宋体" w:hAnsi="Times New Roman" w:cs="Times New Roman"/>
          <w:color w:val="auto"/>
        </w:rPr>
        <w:t>电子签章办理咨询：</w:t>
      </w:r>
      <w:r>
        <w:rPr>
          <w:rFonts w:ascii="Times New Roman" w:eastAsia="宋体" w:hAnsi="Times New Roman" w:cs="Times New Roman" w:hint="eastAsia"/>
          <w:color w:val="auto"/>
        </w:rPr>
        <w:t>022-24538059</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3</w:t>
      </w:r>
      <w:r>
        <w:rPr>
          <w:rFonts w:ascii="Times New Roman" w:eastAsia="宋体" w:hAnsi="Times New Roman" w:cs="Times New Roman"/>
          <w:color w:val="auto"/>
        </w:rPr>
        <w:t xml:space="preserve">. </w:t>
      </w:r>
      <w:r>
        <w:rPr>
          <w:rFonts w:ascii="Times New Roman" w:eastAsia="宋体" w:hAnsi="Times New Roman" w:cs="Times New Roman"/>
          <w:color w:val="auto"/>
        </w:rPr>
        <w:t>采购文件咨询：</w:t>
      </w:r>
      <w:r>
        <w:rPr>
          <w:rFonts w:ascii="Times New Roman" w:eastAsia="宋体" w:hAnsi="Times New Roman" w:cs="Times New Roman"/>
          <w:color w:val="auto"/>
        </w:rPr>
        <w:t>022-2453</w:t>
      </w:r>
      <w:r>
        <w:rPr>
          <w:rFonts w:ascii="Times New Roman" w:eastAsia="宋体" w:hAnsi="Times New Roman" w:cs="Times New Roman" w:hint="eastAsia"/>
          <w:color w:val="auto"/>
        </w:rPr>
        <w:t>8217</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4</w:t>
      </w:r>
      <w:r>
        <w:rPr>
          <w:rFonts w:ascii="Times New Roman" w:eastAsia="宋体" w:hAnsi="Times New Roman" w:cs="Times New Roman"/>
          <w:color w:val="auto"/>
        </w:rPr>
        <w:t xml:space="preserve">. </w:t>
      </w:r>
      <w:r>
        <w:rPr>
          <w:rFonts w:ascii="Times New Roman" w:eastAsia="宋体" w:hAnsi="Times New Roman" w:cs="Times New Roman"/>
          <w:color w:val="auto"/>
        </w:rPr>
        <w:t>网上应答</w:t>
      </w:r>
      <w:r>
        <w:rPr>
          <w:rFonts w:ascii="Times New Roman" w:eastAsia="宋体" w:hAnsi="Times New Roman" w:cs="Times New Roman" w:hint="eastAsia"/>
          <w:color w:val="auto"/>
        </w:rPr>
        <w:t>及</w:t>
      </w:r>
      <w:r>
        <w:rPr>
          <w:rFonts w:ascii="Times New Roman" w:eastAsia="宋体" w:hAnsi="Times New Roman" w:cs="Times New Roman"/>
          <w:color w:val="auto"/>
        </w:rPr>
        <w:t>解密操作咨询：</w:t>
      </w:r>
      <w:r>
        <w:rPr>
          <w:rFonts w:ascii="Times New Roman" w:eastAsia="宋体" w:hAnsi="Times New Roman" w:cs="Times New Roman"/>
          <w:color w:val="auto"/>
        </w:rPr>
        <w:t>022-24538309</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十</w:t>
      </w:r>
      <w:r>
        <w:rPr>
          <w:rFonts w:ascii="Times New Roman" w:eastAsia="宋体" w:hAnsi="Times New Roman" w:cs="Times New Roman" w:hint="eastAsia"/>
          <w:color w:val="auto"/>
        </w:rPr>
        <w:t>一</w:t>
      </w:r>
      <w:r>
        <w:rPr>
          <w:rFonts w:ascii="Times New Roman" w:eastAsia="宋体" w:hAnsi="Times New Roman" w:cs="Times New Roman"/>
          <w:color w:val="auto"/>
        </w:rPr>
        <w:t>、采购人的名称、地址和联系方式</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color w:val="auto"/>
        </w:rPr>
        <w:t>（一）采购人名称：</w:t>
      </w:r>
      <w:r>
        <w:rPr>
          <w:rFonts w:ascii="Times New Roman" w:eastAsia="宋体" w:hAnsi="Times New Roman" w:cs="Times New Roman" w:hint="eastAsia"/>
          <w:color w:val="auto"/>
        </w:rPr>
        <w:t>天津市复兴中学</w:t>
      </w:r>
      <w:r>
        <w:rPr>
          <w:rFonts w:ascii="Times New Roman" w:eastAsia="宋体" w:hAnsi="Times New Roman" w:cs="Times New Roman" w:hint="eastAsia"/>
          <w:color w:val="auto"/>
        </w:rPr>
        <w:t xml:space="preserve"> </w:t>
      </w:r>
      <w:r>
        <w:rPr>
          <w:rFonts w:ascii="Times New Roman" w:eastAsia="宋体" w:hAnsi="Times New Roman" w:cs="Times New Roman"/>
          <w:color w:val="auto"/>
        </w:rPr>
        <w:t xml:space="preserve"> </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color w:val="auto"/>
        </w:rPr>
        <w:t>（二）采购人地址：</w:t>
      </w:r>
      <w:r>
        <w:rPr>
          <w:rFonts w:ascii="Times New Roman" w:eastAsia="宋体" w:hAnsi="Times New Roman" w:cs="Times New Roman" w:hint="eastAsia"/>
          <w:color w:val="auto"/>
        </w:rPr>
        <w:t>天津市红桥区春和路</w:t>
      </w:r>
      <w:r>
        <w:rPr>
          <w:rFonts w:ascii="Times New Roman" w:eastAsia="宋体" w:hAnsi="Times New Roman" w:cs="Times New Roman" w:hint="eastAsia"/>
          <w:color w:val="auto"/>
        </w:rPr>
        <w:t>1</w:t>
      </w:r>
      <w:r>
        <w:rPr>
          <w:rFonts w:ascii="Times New Roman" w:eastAsia="宋体" w:hAnsi="Times New Roman" w:cs="Times New Roman" w:hint="eastAsia"/>
          <w:color w:val="auto"/>
        </w:rPr>
        <w:t>号</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color w:val="auto"/>
        </w:rPr>
        <w:t>（三）采购人联系人：</w:t>
      </w:r>
      <w:r>
        <w:rPr>
          <w:rFonts w:ascii="Times New Roman" w:eastAsia="宋体" w:hAnsi="Times New Roman" w:cs="Times New Roman" w:hint="eastAsia"/>
          <w:color w:val="auto"/>
        </w:rPr>
        <w:t>高老师</w:t>
      </w:r>
    </w:p>
    <w:p w:rsidR="003274F7" w:rsidRDefault="00C7430F">
      <w:pPr>
        <w:pStyle w:val="Default"/>
        <w:spacing w:line="360" w:lineRule="auto"/>
        <w:ind w:firstLineChars="200" w:firstLine="480"/>
        <w:jc w:val="both"/>
        <w:rPr>
          <w:rFonts w:ascii="Times New Roman" w:eastAsia="宋体" w:hAnsi="Times New Roman" w:cs="Times New Roman"/>
          <w:color w:val="auto"/>
          <w:shd w:val="clear" w:color="auto" w:fill="FFFF00"/>
        </w:rPr>
      </w:pPr>
      <w:r>
        <w:rPr>
          <w:rFonts w:ascii="Times New Roman" w:eastAsia="宋体" w:hAnsi="Times New Roman" w:cs="Times New Roman"/>
          <w:color w:val="auto"/>
        </w:rPr>
        <w:t>（四）采购人联系电话：</w:t>
      </w:r>
      <w:r>
        <w:rPr>
          <w:rFonts w:ascii="Times New Roman" w:eastAsia="宋体" w:hAnsi="Times New Roman" w:cs="Times New Roman" w:hint="eastAsia"/>
          <w:color w:val="auto"/>
        </w:rPr>
        <w:t>022-</w:t>
      </w:r>
      <w:r>
        <w:rPr>
          <w:rFonts w:ascii="Times New Roman" w:eastAsia="宋体" w:hAnsi="Times New Roman" w:cs="Times New Roman"/>
          <w:color w:val="auto"/>
        </w:rPr>
        <w:t>877260</w:t>
      </w:r>
      <w:r>
        <w:rPr>
          <w:rFonts w:ascii="Times New Roman" w:eastAsia="宋体" w:hAnsi="Times New Roman" w:cs="Times New Roman" w:hint="eastAsia"/>
          <w:color w:val="auto"/>
        </w:rPr>
        <w:t>18</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十</w:t>
      </w:r>
      <w:r>
        <w:rPr>
          <w:rFonts w:ascii="Times New Roman" w:eastAsia="宋体" w:hAnsi="Times New Roman" w:cs="Times New Roman" w:hint="eastAsia"/>
          <w:color w:val="auto"/>
        </w:rPr>
        <w:t>二</w:t>
      </w:r>
      <w:r>
        <w:rPr>
          <w:rFonts w:ascii="Times New Roman" w:eastAsia="宋体" w:hAnsi="Times New Roman" w:cs="Times New Roman"/>
          <w:color w:val="auto"/>
        </w:rPr>
        <w:t>、质疑方式</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（一）供应商认为采购文件、采购过程和采购结果使自己的权益受到损害的，可以在知道或者应知其权益受到损害之日起七个工作日内，按照本项目采购文件第三部分《投标须知》“</w:t>
      </w:r>
      <w:r>
        <w:rPr>
          <w:rFonts w:ascii="Times New Roman" w:eastAsia="宋体" w:hAnsi="Times New Roman" w:cs="Times New Roman" w:hint="eastAsia"/>
          <w:color w:val="auto"/>
        </w:rPr>
        <w:t xml:space="preserve">8. </w:t>
      </w:r>
      <w:r>
        <w:rPr>
          <w:rFonts w:ascii="Times New Roman" w:eastAsia="宋体" w:hAnsi="Times New Roman" w:cs="Times New Roman" w:hint="eastAsia"/>
          <w:color w:val="auto"/>
        </w:rPr>
        <w:t>询问与质疑”的相关规定，以书面原件形式针对同一采购程序环节一次性提出质疑，否则不予受理。</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采购人质疑受理：</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1. </w:t>
      </w:r>
      <w:r>
        <w:rPr>
          <w:rFonts w:ascii="Times New Roman" w:eastAsia="宋体" w:hAnsi="Times New Roman" w:cs="Times New Roman" w:hint="eastAsia"/>
          <w:color w:val="auto"/>
        </w:rPr>
        <w:t>联系部门：天津市复兴中学</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2. </w:t>
      </w:r>
      <w:r>
        <w:rPr>
          <w:rFonts w:ascii="Times New Roman" w:eastAsia="宋体" w:hAnsi="Times New Roman" w:cs="Times New Roman" w:hint="eastAsia"/>
          <w:color w:val="auto"/>
        </w:rPr>
        <w:t>联系地址：天津市红桥区春和路</w:t>
      </w:r>
      <w:r>
        <w:rPr>
          <w:rFonts w:ascii="Times New Roman" w:eastAsia="宋体" w:hAnsi="Times New Roman" w:cs="Times New Roman" w:hint="eastAsia"/>
          <w:color w:val="auto"/>
        </w:rPr>
        <w:t>1</w:t>
      </w:r>
      <w:r>
        <w:rPr>
          <w:rFonts w:ascii="Times New Roman" w:eastAsia="宋体" w:hAnsi="Times New Roman" w:cs="Times New Roman" w:hint="eastAsia"/>
          <w:color w:val="auto"/>
        </w:rPr>
        <w:t>号</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3. </w:t>
      </w:r>
      <w:r>
        <w:rPr>
          <w:rFonts w:ascii="Times New Roman" w:eastAsia="宋体" w:hAnsi="Times New Roman" w:cs="Times New Roman" w:hint="eastAsia"/>
          <w:color w:val="auto"/>
        </w:rPr>
        <w:t>联</w:t>
      </w:r>
      <w:r>
        <w:rPr>
          <w:rFonts w:ascii="Times New Roman" w:eastAsia="宋体" w:hAnsi="Times New Roman" w:cs="Times New Roman" w:hint="eastAsia"/>
          <w:color w:val="auto"/>
        </w:rPr>
        <w:t xml:space="preserve"> </w:t>
      </w:r>
      <w:r>
        <w:rPr>
          <w:rFonts w:ascii="Times New Roman" w:eastAsia="宋体" w:hAnsi="Times New Roman" w:cs="Times New Roman" w:hint="eastAsia"/>
          <w:color w:val="auto"/>
        </w:rPr>
        <w:t>系</w:t>
      </w:r>
      <w:r>
        <w:rPr>
          <w:rFonts w:ascii="Times New Roman" w:eastAsia="宋体" w:hAnsi="Times New Roman" w:cs="Times New Roman" w:hint="eastAsia"/>
          <w:color w:val="auto"/>
        </w:rPr>
        <w:t xml:space="preserve"> </w:t>
      </w:r>
      <w:r>
        <w:rPr>
          <w:rFonts w:ascii="Times New Roman" w:eastAsia="宋体" w:hAnsi="Times New Roman" w:cs="Times New Roman" w:hint="eastAsia"/>
          <w:color w:val="auto"/>
        </w:rPr>
        <w:t>人：高老师</w:t>
      </w:r>
    </w:p>
    <w:p w:rsidR="003274F7" w:rsidRDefault="00C7430F">
      <w:pPr>
        <w:pStyle w:val="Default"/>
        <w:spacing w:line="360" w:lineRule="auto"/>
        <w:ind w:firstLineChars="200" w:firstLine="480"/>
        <w:rPr>
          <w:rFonts w:ascii="Times New Roman" w:eastAsia="宋体" w:hAnsi="Times New Roman" w:cs="Times New Roman"/>
          <w:color w:val="FF0000"/>
          <w:shd w:val="clear" w:color="auto" w:fill="FFFF00"/>
        </w:rPr>
      </w:pPr>
      <w:r>
        <w:rPr>
          <w:rFonts w:ascii="Times New Roman" w:eastAsia="宋体" w:hAnsi="Times New Roman" w:cs="Times New Roman" w:hint="eastAsia"/>
          <w:color w:val="auto"/>
        </w:rPr>
        <w:t xml:space="preserve">4. </w:t>
      </w:r>
      <w:r>
        <w:rPr>
          <w:rFonts w:ascii="Times New Roman" w:eastAsia="宋体" w:hAnsi="Times New Roman" w:cs="Times New Roman" w:hint="eastAsia"/>
          <w:color w:val="auto"/>
        </w:rPr>
        <w:t>联系方式：</w:t>
      </w:r>
      <w:r>
        <w:rPr>
          <w:rFonts w:ascii="Times New Roman" w:eastAsia="宋体" w:hAnsi="Times New Roman" w:cs="Times New Roman" w:hint="eastAsia"/>
          <w:color w:val="auto"/>
        </w:rPr>
        <w:t>022-</w:t>
      </w:r>
      <w:r>
        <w:rPr>
          <w:rFonts w:ascii="Times New Roman" w:eastAsia="宋体" w:hAnsi="Times New Roman" w:cs="Times New Roman"/>
          <w:color w:val="auto"/>
        </w:rPr>
        <w:t>877260</w:t>
      </w:r>
      <w:r>
        <w:rPr>
          <w:rFonts w:ascii="Times New Roman" w:eastAsia="宋体" w:hAnsi="Times New Roman" w:cs="Times New Roman" w:hint="eastAsia"/>
          <w:color w:val="auto"/>
        </w:rPr>
        <w:t>18</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（二）供应商对质疑答复不满意的，或者采购人、天津市政府采购中心未在规定期限内作出答复的，供应商可以在质疑答复期满后</w:t>
      </w:r>
      <w:r>
        <w:rPr>
          <w:rFonts w:ascii="Times New Roman" w:eastAsia="宋体" w:hAnsi="Times New Roman" w:cs="Times New Roman" w:hint="eastAsia"/>
          <w:color w:val="auto"/>
        </w:rPr>
        <w:t>15</w:t>
      </w:r>
      <w:r>
        <w:rPr>
          <w:rFonts w:ascii="Times New Roman" w:eastAsia="宋体" w:hAnsi="Times New Roman" w:cs="Times New Roman" w:hint="eastAsia"/>
          <w:color w:val="auto"/>
        </w:rPr>
        <w:t>个工作日内，向采购人同级财政部门提出投诉，逾期不予受理。</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十</w:t>
      </w:r>
      <w:r>
        <w:rPr>
          <w:rFonts w:ascii="Times New Roman" w:eastAsia="宋体" w:hAnsi="Times New Roman" w:cs="Times New Roman" w:hint="eastAsia"/>
          <w:color w:val="auto"/>
        </w:rPr>
        <w:t>三</w:t>
      </w:r>
      <w:r>
        <w:rPr>
          <w:rFonts w:ascii="Times New Roman" w:eastAsia="宋体" w:hAnsi="Times New Roman" w:cs="Times New Roman"/>
          <w:color w:val="auto"/>
        </w:rPr>
        <w:t>、公告期限</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招标公告的公告期限为</w:t>
      </w:r>
      <w:r>
        <w:rPr>
          <w:rFonts w:ascii="Times New Roman" w:eastAsia="宋体" w:hAnsi="Times New Roman" w:cs="Times New Roman"/>
          <w:color w:val="auto"/>
        </w:rPr>
        <w:t>5</w:t>
      </w:r>
      <w:r>
        <w:rPr>
          <w:rFonts w:ascii="Times New Roman" w:eastAsia="宋体" w:hAnsi="Times New Roman" w:cs="Times New Roman"/>
          <w:color w:val="auto"/>
        </w:rPr>
        <w:t>个工作日。</w:t>
      </w:r>
    </w:p>
    <w:p w:rsidR="003274F7" w:rsidRDefault="00C7430F">
      <w:pPr>
        <w:pStyle w:val="Default"/>
        <w:spacing w:line="360" w:lineRule="auto"/>
        <w:ind w:firstLineChars="200" w:firstLine="480"/>
        <w:jc w:val="both"/>
        <w:rPr>
          <w:rFonts w:asciiTheme="minorEastAsia" w:eastAsiaTheme="minorEastAsia" w:hAnsiTheme="minorEastAsia" w:cs="Times New Roman"/>
          <w:color w:val="auto"/>
        </w:rPr>
      </w:pPr>
      <w:r>
        <w:rPr>
          <w:rFonts w:asciiTheme="minorEastAsia" w:eastAsiaTheme="minorEastAsia" w:hAnsiTheme="minorEastAsia" w:cs="Times New Roman"/>
          <w:color w:val="auto"/>
        </w:rPr>
        <w:t>十</w:t>
      </w:r>
      <w:r>
        <w:rPr>
          <w:rFonts w:asciiTheme="minorEastAsia" w:eastAsiaTheme="minorEastAsia" w:hAnsiTheme="minorEastAsia" w:cs="Times New Roman" w:hint="eastAsia"/>
          <w:color w:val="auto"/>
        </w:rPr>
        <w:t>四</w:t>
      </w:r>
      <w:r>
        <w:rPr>
          <w:rFonts w:asciiTheme="minorEastAsia" w:eastAsiaTheme="minorEastAsia" w:hAnsiTheme="minorEastAsia" w:cs="Times New Roman"/>
          <w:color w:val="auto"/>
        </w:rPr>
        <w:t>、招标代理服务费</w:t>
      </w:r>
    </w:p>
    <w:p w:rsidR="003274F7" w:rsidRDefault="00C7430F">
      <w:pPr>
        <w:pStyle w:val="Default"/>
        <w:spacing w:line="360" w:lineRule="auto"/>
        <w:ind w:firstLineChars="200" w:firstLine="480"/>
        <w:jc w:val="both"/>
        <w:rPr>
          <w:rFonts w:asciiTheme="minorEastAsia" w:eastAsiaTheme="minorEastAsia" w:hAnsiTheme="minorEastAsia" w:cs="Times New Roman"/>
          <w:color w:val="auto"/>
        </w:rPr>
      </w:pPr>
      <w:r>
        <w:rPr>
          <w:rFonts w:asciiTheme="minorEastAsia" w:eastAsiaTheme="minorEastAsia" w:hAnsiTheme="minorEastAsia" w:cs="Times New Roman"/>
          <w:color w:val="auto"/>
        </w:rPr>
        <w:t>本项目针对集中采购目录外产品按以下比例向中标供应商收取招标代理服务费</w:t>
      </w:r>
      <w:r>
        <w:rPr>
          <w:rFonts w:asciiTheme="minorEastAsia" w:eastAsiaTheme="minorEastAsia" w:hAnsiTheme="minorEastAsia" w:cs="Times New Roman" w:hint="eastAsia"/>
          <w:color w:val="auto"/>
        </w:rPr>
        <w:t>：</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190"/>
        <w:gridCol w:w="3657"/>
      </w:tblGrid>
      <w:tr w:rsidR="003274F7">
        <w:trPr>
          <w:trHeight w:val="440"/>
          <w:tblHeader/>
          <w:jc w:val="center"/>
        </w:trPr>
        <w:tc>
          <w:tcPr>
            <w:tcW w:w="4190" w:type="dxa"/>
            <w:vAlign w:val="center"/>
          </w:tcPr>
          <w:p w:rsidR="003274F7" w:rsidRDefault="00C7430F">
            <w:pPr>
              <w:tabs>
                <w:tab w:val="left" w:pos="750"/>
                <w:tab w:val="left" w:pos="840"/>
              </w:tabs>
              <w:adjustRightInd w:val="0"/>
              <w:snapToGrid w:val="0"/>
              <w:jc w:val="center"/>
              <w:rPr>
                <w:rFonts w:asciiTheme="minorEastAsia" w:eastAsiaTheme="minorEastAsia" w:hAnsiTheme="minorEastAsia"/>
                <w:sz w:val="24"/>
              </w:rPr>
            </w:pPr>
            <w:r>
              <w:rPr>
                <w:rFonts w:asciiTheme="minorEastAsia" w:eastAsiaTheme="minorEastAsia" w:hAnsiTheme="minorEastAsia" w:hint="eastAsia"/>
                <w:sz w:val="24"/>
              </w:rPr>
              <w:t>集中采购目录外产品报价合计（万元）</w:t>
            </w:r>
          </w:p>
        </w:tc>
        <w:tc>
          <w:tcPr>
            <w:tcW w:w="3657" w:type="dxa"/>
            <w:vAlign w:val="center"/>
          </w:tcPr>
          <w:p w:rsidR="003274F7" w:rsidRDefault="00C7430F">
            <w:pPr>
              <w:tabs>
                <w:tab w:val="left" w:pos="750"/>
                <w:tab w:val="left" w:pos="840"/>
              </w:tabs>
              <w:adjustRightInd w:val="0"/>
              <w:snapToGrid w:val="0"/>
              <w:jc w:val="center"/>
              <w:rPr>
                <w:rFonts w:asciiTheme="minorEastAsia" w:eastAsiaTheme="minorEastAsia" w:hAnsiTheme="minorEastAsia"/>
                <w:sz w:val="24"/>
              </w:rPr>
            </w:pPr>
            <w:r>
              <w:rPr>
                <w:rFonts w:asciiTheme="minorEastAsia" w:eastAsiaTheme="minorEastAsia" w:hAnsiTheme="minorEastAsia"/>
                <w:sz w:val="24"/>
              </w:rPr>
              <w:t>费率</w:t>
            </w:r>
          </w:p>
        </w:tc>
      </w:tr>
      <w:tr w:rsidR="003274F7">
        <w:trPr>
          <w:trHeight w:val="440"/>
          <w:jc w:val="center"/>
        </w:trPr>
        <w:tc>
          <w:tcPr>
            <w:tcW w:w="4190" w:type="dxa"/>
            <w:vAlign w:val="center"/>
          </w:tcPr>
          <w:p w:rsidR="003274F7" w:rsidRDefault="00C7430F">
            <w:pPr>
              <w:tabs>
                <w:tab w:val="left" w:pos="750"/>
                <w:tab w:val="left" w:pos="840"/>
              </w:tabs>
              <w:adjustRightInd w:val="0"/>
              <w:snapToGrid w:val="0"/>
              <w:jc w:val="center"/>
              <w:rPr>
                <w:rFonts w:asciiTheme="minorEastAsia" w:eastAsiaTheme="minorEastAsia" w:hAnsiTheme="minorEastAsia"/>
                <w:sz w:val="24"/>
              </w:rPr>
            </w:pPr>
            <w:r>
              <w:rPr>
                <w:rFonts w:asciiTheme="minorEastAsia" w:eastAsiaTheme="minorEastAsia" w:hAnsiTheme="minorEastAsia"/>
                <w:sz w:val="24"/>
              </w:rPr>
              <w:lastRenderedPageBreak/>
              <w:t>100以下</w:t>
            </w:r>
          </w:p>
        </w:tc>
        <w:tc>
          <w:tcPr>
            <w:tcW w:w="3657" w:type="dxa"/>
            <w:vAlign w:val="center"/>
          </w:tcPr>
          <w:p w:rsidR="003274F7" w:rsidRDefault="00C7430F">
            <w:pPr>
              <w:tabs>
                <w:tab w:val="left" w:pos="750"/>
                <w:tab w:val="left" w:pos="840"/>
              </w:tabs>
              <w:adjustRightInd w:val="0"/>
              <w:snapToGrid w:val="0"/>
              <w:jc w:val="center"/>
              <w:rPr>
                <w:rFonts w:asciiTheme="minorEastAsia" w:eastAsiaTheme="minorEastAsia" w:hAnsiTheme="minorEastAsia"/>
                <w:sz w:val="24"/>
              </w:rPr>
            </w:pPr>
            <w:r>
              <w:rPr>
                <w:rFonts w:asciiTheme="minorEastAsia" w:eastAsiaTheme="minorEastAsia" w:hAnsiTheme="minorEastAsia"/>
                <w:sz w:val="24"/>
              </w:rPr>
              <w:t>1.</w:t>
            </w:r>
            <w:r>
              <w:rPr>
                <w:rFonts w:asciiTheme="minorEastAsia" w:eastAsiaTheme="minorEastAsia" w:hAnsiTheme="minorEastAsia" w:hint="eastAsia"/>
                <w:sz w:val="24"/>
              </w:rPr>
              <w:t>0</w:t>
            </w:r>
            <w:r>
              <w:rPr>
                <w:rFonts w:asciiTheme="minorEastAsia" w:eastAsiaTheme="minorEastAsia" w:hAnsiTheme="minorEastAsia"/>
                <w:sz w:val="24"/>
              </w:rPr>
              <w:t>%</w:t>
            </w:r>
          </w:p>
        </w:tc>
      </w:tr>
      <w:tr w:rsidR="003274F7">
        <w:trPr>
          <w:trHeight w:val="440"/>
          <w:jc w:val="center"/>
        </w:trPr>
        <w:tc>
          <w:tcPr>
            <w:tcW w:w="4190" w:type="dxa"/>
            <w:vAlign w:val="center"/>
          </w:tcPr>
          <w:p w:rsidR="003274F7" w:rsidRDefault="00C7430F">
            <w:pPr>
              <w:tabs>
                <w:tab w:val="left" w:pos="750"/>
                <w:tab w:val="left" w:pos="840"/>
              </w:tabs>
              <w:adjustRightInd w:val="0"/>
              <w:snapToGrid w:val="0"/>
              <w:jc w:val="center"/>
              <w:rPr>
                <w:rFonts w:asciiTheme="minorEastAsia" w:eastAsiaTheme="minorEastAsia" w:hAnsiTheme="minorEastAsia"/>
                <w:sz w:val="24"/>
              </w:rPr>
            </w:pPr>
            <w:r>
              <w:rPr>
                <w:rFonts w:asciiTheme="minorEastAsia" w:eastAsiaTheme="minorEastAsia" w:hAnsiTheme="minorEastAsia"/>
                <w:sz w:val="24"/>
              </w:rPr>
              <w:t>100-500</w:t>
            </w:r>
          </w:p>
        </w:tc>
        <w:tc>
          <w:tcPr>
            <w:tcW w:w="3657" w:type="dxa"/>
            <w:vAlign w:val="center"/>
          </w:tcPr>
          <w:p w:rsidR="003274F7" w:rsidRDefault="00C7430F">
            <w:pPr>
              <w:tabs>
                <w:tab w:val="left" w:pos="750"/>
                <w:tab w:val="left" w:pos="840"/>
              </w:tabs>
              <w:adjustRightInd w:val="0"/>
              <w:snapToGrid w:val="0"/>
              <w:jc w:val="center"/>
              <w:rPr>
                <w:rFonts w:asciiTheme="minorEastAsia" w:eastAsiaTheme="minorEastAsia" w:hAnsiTheme="minorEastAsia"/>
                <w:sz w:val="24"/>
              </w:rPr>
            </w:pPr>
            <w:r>
              <w:rPr>
                <w:rFonts w:asciiTheme="minorEastAsia" w:eastAsiaTheme="minorEastAsia" w:hAnsiTheme="minorEastAsia" w:hint="eastAsia"/>
                <w:sz w:val="24"/>
              </w:rPr>
              <w:t>0</w:t>
            </w:r>
            <w:r>
              <w:rPr>
                <w:rFonts w:asciiTheme="minorEastAsia" w:eastAsiaTheme="minorEastAsia" w:hAnsiTheme="minorEastAsia"/>
                <w:sz w:val="24"/>
              </w:rPr>
              <w:t>.</w:t>
            </w:r>
            <w:r>
              <w:rPr>
                <w:rFonts w:asciiTheme="minorEastAsia" w:eastAsiaTheme="minorEastAsia" w:hAnsiTheme="minorEastAsia" w:hint="eastAsia"/>
                <w:sz w:val="24"/>
              </w:rPr>
              <w:t>8</w:t>
            </w:r>
            <w:r>
              <w:rPr>
                <w:rFonts w:asciiTheme="minorEastAsia" w:eastAsiaTheme="minorEastAsia" w:hAnsiTheme="minorEastAsia"/>
                <w:sz w:val="24"/>
              </w:rPr>
              <w:t>%</w:t>
            </w:r>
          </w:p>
        </w:tc>
      </w:tr>
      <w:tr w:rsidR="003274F7">
        <w:trPr>
          <w:trHeight w:val="440"/>
          <w:jc w:val="center"/>
        </w:trPr>
        <w:tc>
          <w:tcPr>
            <w:tcW w:w="4190" w:type="dxa"/>
            <w:vAlign w:val="center"/>
          </w:tcPr>
          <w:p w:rsidR="003274F7" w:rsidRDefault="00C7430F">
            <w:pPr>
              <w:tabs>
                <w:tab w:val="left" w:pos="750"/>
                <w:tab w:val="left" w:pos="840"/>
              </w:tabs>
              <w:adjustRightInd w:val="0"/>
              <w:snapToGrid w:val="0"/>
              <w:jc w:val="center"/>
              <w:rPr>
                <w:rFonts w:asciiTheme="minorEastAsia" w:eastAsiaTheme="minorEastAsia" w:hAnsiTheme="minorEastAsia"/>
                <w:sz w:val="24"/>
              </w:rPr>
            </w:pPr>
            <w:r>
              <w:rPr>
                <w:rFonts w:asciiTheme="minorEastAsia" w:eastAsiaTheme="minorEastAsia" w:hAnsiTheme="minorEastAsia"/>
                <w:sz w:val="24"/>
              </w:rPr>
              <w:t>500-1000</w:t>
            </w:r>
          </w:p>
        </w:tc>
        <w:tc>
          <w:tcPr>
            <w:tcW w:w="3657" w:type="dxa"/>
            <w:vAlign w:val="center"/>
          </w:tcPr>
          <w:p w:rsidR="003274F7" w:rsidRDefault="00C7430F">
            <w:pPr>
              <w:tabs>
                <w:tab w:val="left" w:pos="750"/>
                <w:tab w:val="left" w:pos="840"/>
              </w:tabs>
              <w:adjustRightInd w:val="0"/>
              <w:snapToGrid w:val="0"/>
              <w:jc w:val="center"/>
              <w:rPr>
                <w:rFonts w:asciiTheme="minorEastAsia" w:eastAsiaTheme="minorEastAsia" w:hAnsiTheme="minorEastAsia"/>
                <w:sz w:val="24"/>
              </w:rPr>
            </w:pPr>
            <w:r>
              <w:rPr>
                <w:rFonts w:asciiTheme="minorEastAsia" w:eastAsiaTheme="minorEastAsia" w:hAnsiTheme="minorEastAsia"/>
                <w:sz w:val="24"/>
              </w:rPr>
              <w:t>0.</w:t>
            </w:r>
            <w:r>
              <w:rPr>
                <w:rFonts w:asciiTheme="minorEastAsia" w:eastAsiaTheme="minorEastAsia" w:hAnsiTheme="minorEastAsia" w:hint="eastAsia"/>
                <w:sz w:val="24"/>
              </w:rPr>
              <w:t>65</w:t>
            </w:r>
            <w:r>
              <w:rPr>
                <w:rFonts w:asciiTheme="minorEastAsia" w:eastAsiaTheme="minorEastAsia" w:hAnsiTheme="minorEastAsia"/>
                <w:sz w:val="24"/>
              </w:rPr>
              <w:t>%</w:t>
            </w:r>
          </w:p>
        </w:tc>
      </w:tr>
      <w:tr w:rsidR="003274F7">
        <w:trPr>
          <w:trHeight w:val="440"/>
          <w:jc w:val="center"/>
        </w:trPr>
        <w:tc>
          <w:tcPr>
            <w:tcW w:w="4190" w:type="dxa"/>
            <w:vAlign w:val="center"/>
          </w:tcPr>
          <w:p w:rsidR="003274F7" w:rsidRDefault="00C7430F">
            <w:pPr>
              <w:tabs>
                <w:tab w:val="left" w:pos="750"/>
                <w:tab w:val="left" w:pos="840"/>
              </w:tabs>
              <w:adjustRightInd w:val="0"/>
              <w:snapToGrid w:val="0"/>
              <w:jc w:val="center"/>
              <w:rPr>
                <w:rFonts w:asciiTheme="minorEastAsia" w:eastAsiaTheme="minorEastAsia" w:hAnsiTheme="minorEastAsia"/>
                <w:sz w:val="24"/>
              </w:rPr>
            </w:pPr>
            <w:r>
              <w:rPr>
                <w:rFonts w:asciiTheme="minorEastAsia" w:eastAsiaTheme="minorEastAsia" w:hAnsiTheme="minorEastAsia"/>
                <w:sz w:val="24"/>
              </w:rPr>
              <w:t>1000</w:t>
            </w:r>
            <w:r>
              <w:rPr>
                <w:rFonts w:asciiTheme="minorEastAsia" w:eastAsiaTheme="minorEastAsia" w:hAnsiTheme="minorEastAsia" w:hint="eastAsia"/>
                <w:sz w:val="24"/>
              </w:rPr>
              <w:t>-5000</w:t>
            </w:r>
          </w:p>
        </w:tc>
        <w:tc>
          <w:tcPr>
            <w:tcW w:w="3657" w:type="dxa"/>
            <w:vAlign w:val="center"/>
          </w:tcPr>
          <w:p w:rsidR="003274F7" w:rsidRDefault="00C7430F">
            <w:pPr>
              <w:tabs>
                <w:tab w:val="left" w:pos="750"/>
                <w:tab w:val="left" w:pos="840"/>
              </w:tabs>
              <w:adjustRightInd w:val="0"/>
              <w:snapToGrid w:val="0"/>
              <w:jc w:val="center"/>
              <w:rPr>
                <w:rFonts w:asciiTheme="minorEastAsia" w:eastAsiaTheme="minorEastAsia" w:hAnsiTheme="minorEastAsia"/>
                <w:sz w:val="24"/>
              </w:rPr>
            </w:pPr>
            <w:r>
              <w:rPr>
                <w:rFonts w:asciiTheme="minorEastAsia" w:eastAsiaTheme="minorEastAsia" w:hAnsiTheme="minorEastAsia"/>
                <w:sz w:val="24"/>
              </w:rPr>
              <w:t>0.5%</w:t>
            </w:r>
          </w:p>
        </w:tc>
      </w:tr>
      <w:tr w:rsidR="003274F7">
        <w:trPr>
          <w:trHeight w:val="440"/>
          <w:jc w:val="center"/>
        </w:trPr>
        <w:tc>
          <w:tcPr>
            <w:tcW w:w="4190" w:type="dxa"/>
            <w:vAlign w:val="center"/>
          </w:tcPr>
          <w:p w:rsidR="003274F7" w:rsidRDefault="00C7430F">
            <w:pPr>
              <w:tabs>
                <w:tab w:val="left" w:pos="750"/>
                <w:tab w:val="left" w:pos="840"/>
              </w:tabs>
              <w:adjustRightInd w:val="0"/>
              <w:snapToGrid w:val="0"/>
              <w:jc w:val="center"/>
              <w:rPr>
                <w:rFonts w:asciiTheme="minorEastAsia" w:eastAsiaTheme="minorEastAsia" w:hAnsiTheme="minorEastAsia"/>
                <w:sz w:val="24"/>
              </w:rPr>
            </w:pPr>
            <w:r>
              <w:rPr>
                <w:rFonts w:asciiTheme="minorEastAsia" w:eastAsiaTheme="minorEastAsia" w:hAnsiTheme="minorEastAsia" w:hint="eastAsia"/>
                <w:sz w:val="24"/>
              </w:rPr>
              <w:t>5000-10000</w:t>
            </w:r>
          </w:p>
        </w:tc>
        <w:tc>
          <w:tcPr>
            <w:tcW w:w="3657" w:type="dxa"/>
            <w:vAlign w:val="center"/>
          </w:tcPr>
          <w:p w:rsidR="003274F7" w:rsidRDefault="00C7430F">
            <w:pPr>
              <w:tabs>
                <w:tab w:val="left" w:pos="750"/>
                <w:tab w:val="left" w:pos="840"/>
              </w:tabs>
              <w:adjustRightInd w:val="0"/>
              <w:snapToGrid w:val="0"/>
              <w:jc w:val="center"/>
              <w:rPr>
                <w:rFonts w:asciiTheme="minorEastAsia" w:eastAsiaTheme="minorEastAsia" w:hAnsiTheme="minorEastAsia"/>
                <w:sz w:val="24"/>
              </w:rPr>
            </w:pPr>
            <w:r>
              <w:rPr>
                <w:rFonts w:asciiTheme="minorEastAsia" w:eastAsiaTheme="minorEastAsia" w:hAnsiTheme="minorEastAsia"/>
                <w:sz w:val="24"/>
              </w:rPr>
              <w:t>0.25%</w:t>
            </w:r>
          </w:p>
        </w:tc>
      </w:tr>
      <w:tr w:rsidR="003274F7">
        <w:trPr>
          <w:trHeight w:val="440"/>
          <w:jc w:val="center"/>
        </w:trPr>
        <w:tc>
          <w:tcPr>
            <w:tcW w:w="4190" w:type="dxa"/>
            <w:vAlign w:val="center"/>
          </w:tcPr>
          <w:p w:rsidR="003274F7" w:rsidRDefault="00C7430F">
            <w:pPr>
              <w:tabs>
                <w:tab w:val="left" w:pos="750"/>
                <w:tab w:val="left" w:pos="840"/>
              </w:tabs>
              <w:adjustRightInd w:val="0"/>
              <w:snapToGrid w:val="0"/>
              <w:jc w:val="center"/>
              <w:rPr>
                <w:rFonts w:asciiTheme="minorEastAsia" w:eastAsiaTheme="minorEastAsia" w:hAnsiTheme="minorEastAsia"/>
                <w:sz w:val="24"/>
              </w:rPr>
            </w:pPr>
            <w:r>
              <w:rPr>
                <w:rFonts w:asciiTheme="minorEastAsia" w:eastAsiaTheme="minorEastAsia" w:hAnsiTheme="minorEastAsia" w:hint="eastAsia"/>
                <w:sz w:val="24"/>
              </w:rPr>
              <w:t>10000-100000</w:t>
            </w:r>
          </w:p>
        </w:tc>
        <w:tc>
          <w:tcPr>
            <w:tcW w:w="3657" w:type="dxa"/>
            <w:vAlign w:val="center"/>
          </w:tcPr>
          <w:p w:rsidR="003274F7" w:rsidRDefault="00C7430F">
            <w:pPr>
              <w:tabs>
                <w:tab w:val="left" w:pos="750"/>
                <w:tab w:val="left" w:pos="840"/>
              </w:tabs>
              <w:adjustRightInd w:val="0"/>
              <w:snapToGrid w:val="0"/>
              <w:jc w:val="center"/>
              <w:rPr>
                <w:rFonts w:asciiTheme="minorEastAsia" w:eastAsiaTheme="minorEastAsia" w:hAnsiTheme="minorEastAsia"/>
                <w:sz w:val="24"/>
              </w:rPr>
            </w:pPr>
            <w:r>
              <w:rPr>
                <w:rFonts w:asciiTheme="minorEastAsia" w:eastAsiaTheme="minorEastAsia" w:hAnsiTheme="minorEastAsia"/>
                <w:sz w:val="24"/>
              </w:rPr>
              <w:t>0.05%</w:t>
            </w:r>
          </w:p>
        </w:tc>
      </w:tr>
    </w:tbl>
    <w:p w:rsidR="003274F7" w:rsidRDefault="00C7430F">
      <w:pPr>
        <w:tabs>
          <w:tab w:val="left" w:pos="700"/>
        </w:tabs>
        <w:autoSpaceDE w:val="0"/>
        <w:autoSpaceDN w:val="0"/>
        <w:adjustRightInd w:val="0"/>
        <w:spacing w:line="360" w:lineRule="auto"/>
        <w:ind w:firstLineChars="200" w:firstLine="480"/>
        <w:rPr>
          <w:rFonts w:asciiTheme="minorEastAsia" w:eastAsiaTheme="minorEastAsia" w:hAnsiTheme="minorEastAsia"/>
          <w:sz w:val="24"/>
          <w:lang w:val="zh-CN"/>
        </w:rPr>
      </w:pPr>
      <w:r>
        <w:rPr>
          <w:rFonts w:asciiTheme="minorEastAsia" w:eastAsiaTheme="minorEastAsia" w:hAnsiTheme="minorEastAsia"/>
          <w:sz w:val="24"/>
          <w:lang w:val="zh-CN"/>
        </w:rPr>
        <w:t>服务费按差额定率累进法计算</w:t>
      </w:r>
      <w:r>
        <w:rPr>
          <w:rFonts w:asciiTheme="minorEastAsia" w:eastAsiaTheme="minorEastAsia" w:hAnsiTheme="minorEastAsia" w:hint="eastAsia"/>
          <w:sz w:val="24"/>
          <w:lang w:val="zh-CN"/>
        </w:rPr>
        <w:t>，向下取整，精确到元。</w:t>
      </w:r>
      <w:r>
        <w:rPr>
          <w:rFonts w:asciiTheme="minorEastAsia" w:eastAsiaTheme="minorEastAsia" w:hAnsiTheme="minorEastAsia"/>
          <w:sz w:val="24"/>
          <w:lang w:val="zh-CN"/>
        </w:rPr>
        <w:t>例如</w:t>
      </w:r>
      <w:r>
        <w:rPr>
          <w:rFonts w:asciiTheme="minorEastAsia" w:eastAsiaTheme="minorEastAsia" w:hAnsiTheme="minorEastAsia" w:hint="eastAsia"/>
          <w:sz w:val="24"/>
        </w:rPr>
        <w:t>集中采购目录外产品报价合计</w:t>
      </w:r>
      <w:r>
        <w:rPr>
          <w:rFonts w:asciiTheme="minorEastAsia" w:eastAsiaTheme="minorEastAsia" w:hAnsiTheme="minorEastAsia"/>
          <w:sz w:val="24"/>
          <w:lang w:val="zh-CN"/>
        </w:rPr>
        <w:t>为680</w:t>
      </w:r>
      <w:r>
        <w:rPr>
          <w:rFonts w:asciiTheme="minorEastAsia" w:eastAsiaTheme="minorEastAsia" w:hAnsiTheme="minorEastAsia" w:hint="eastAsia"/>
          <w:sz w:val="24"/>
          <w:lang w:val="zh-CN"/>
        </w:rPr>
        <w:t>5000</w:t>
      </w:r>
      <w:r>
        <w:rPr>
          <w:rFonts w:asciiTheme="minorEastAsia" w:eastAsiaTheme="minorEastAsia" w:hAnsiTheme="minorEastAsia"/>
          <w:sz w:val="24"/>
          <w:lang w:val="zh-CN"/>
        </w:rPr>
        <w:t>元，服务费</w:t>
      </w:r>
      <w:r>
        <w:rPr>
          <w:rFonts w:asciiTheme="minorEastAsia" w:eastAsiaTheme="minorEastAsia" w:hAnsiTheme="minorEastAsia" w:hint="eastAsia"/>
          <w:sz w:val="24"/>
          <w:lang w:val="zh-CN"/>
        </w:rPr>
        <w:t>=</w:t>
      </w:r>
      <w:r>
        <w:rPr>
          <w:rFonts w:asciiTheme="minorEastAsia" w:eastAsiaTheme="minorEastAsia" w:hAnsiTheme="minorEastAsia"/>
          <w:sz w:val="24"/>
          <w:lang w:val="zh-CN"/>
        </w:rPr>
        <w:t>100</w:t>
      </w:r>
      <w:r>
        <w:rPr>
          <w:rFonts w:asciiTheme="minorEastAsia" w:eastAsiaTheme="minorEastAsia" w:hAnsiTheme="minorEastAsia" w:hint="eastAsia"/>
          <w:sz w:val="24"/>
          <w:lang w:val="zh-CN"/>
        </w:rPr>
        <w:t>0000</w:t>
      </w:r>
      <w:r>
        <w:rPr>
          <w:rFonts w:asciiTheme="minorEastAsia" w:eastAsiaTheme="minorEastAsia" w:hAnsiTheme="minorEastAsia"/>
          <w:sz w:val="24"/>
          <w:lang w:val="zh-CN"/>
        </w:rPr>
        <w:t>×1%+</w:t>
      </w:r>
      <w:r>
        <w:rPr>
          <w:rFonts w:asciiTheme="minorEastAsia" w:eastAsiaTheme="minorEastAsia" w:hAnsiTheme="minorEastAsia" w:hint="eastAsia"/>
          <w:sz w:val="24"/>
          <w:lang w:val="zh-CN"/>
        </w:rPr>
        <w:t>（</w:t>
      </w:r>
      <w:r>
        <w:rPr>
          <w:rFonts w:asciiTheme="minorEastAsia" w:eastAsiaTheme="minorEastAsia" w:hAnsiTheme="minorEastAsia"/>
          <w:sz w:val="24"/>
          <w:lang w:val="zh-CN"/>
        </w:rPr>
        <w:t>500</w:t>
      </w:r>
      <w:r>
        <w:rPr>
          <w:rFonts w:asciiTheme="minorEastAsia" w:eastAsiaTheme="minorEastAsia" w:hAnsiTheme="minorEastAsia" w:hint="eastAsia"/>
          <w:sz w:val="24"/>
          <w:lang w:val="zh-CN"/>
        </w:rPr>
        <w:t>0000</w:t>
      </w:r>
      <w:r>
        <w:rPr>
          <w:rFonts w:asciiTheme="minorEastAsia" w:eastAsiaTheme="minorEastAsia" w:hAnsiTheme="minorEastAsia"/>
          <w:sz w:val="24"/>
          <w:lang w:val="zh-CN"/>
        </w:rPr>
        <w:t>-100</w:t>
      </w:r>
      <w:r>
        <w:rPr>
          <w:rFonts w:asciiTheme="minorEastAsia" w:eastAsiaTheme="minorEastAsia" w:hAnsiTheme="minorEastAsia" w:hint="eastAsia"/>
          <w:sz w:val="24"/>
          <w:lang w:val="zh-CN"/>
        </w:rPr>
        <w:t>0000）</w:t>
      </w:r>
      <w:r>
        <w:rPr>
          <w:rFonts w:asciiTheme="minorEastAsia" w:eastAsiaTheme="minorEastAsia" w:hAnsiTheme="minorEastAsia"/>
          <w:sz w:val="24"/>
          <w:lang w:val="zh-CN"/>
        </w:rPr>
        <w:t>×</w:t>
      </w:r>
      <w:r>
        <w:rPr>
          <w:rFonts w:asciiTheme="minorEastAsia" w:eastAsiaTheme="minorEastAsia" w:hAnsiTheme="minorEastAsia" w:hint="eastAsia"/>
          <w:sz w:val="24"/>
          <w:lang w:val="zh-CN"/>
        </w:rPr>
        <w:t>0.8</w:t>
      </w:r>
      <w:r>
        <w:rPr>
          <w:rFonts w:asciiTheme="minorEastAsia" w:eastAsiaTheme="minorEastAsia" w:hAnsiTheme="minorEastAsia"/>
          <w:sz w:val="24"/>
          <w:lang w:val="zh-CN"/>
        </w:rPr>
        <w:t>%+</w:t>
      </w:r>
      <w:r>
        <w:rPr>
          <w:rFonts w:asciiTheme="minorEastAsia" w:eastAsiaTheme="minorEastAsia" w:hAnsiTheme="minorEastAsia" w:hint="eastAsia"/>
          <w:sz w:val="24"/>
          <w:lang w:val="zh-CN"/>
        </w:rPr>
        <w:t>（</w:t>
      </w:r>
      <w:r>
        <w:rPr>
          <w:rFonts w:asciiTheme="minorEastAsia" w:eastAsiaTheme="minorEastAsia" w:hAnsiTheme="minorEastAsia"/>
          <w:sz w:val="24"/>
          <w:lang w:val="zh-CN"/>
        </w:rPr>
        <w:t>680</w:t>
      </w:r>
      <w:r>
        <w:rPr>
          <w:rFonts w:asciiTheme="minorEastAsia" w:eastAsiaTheme="minorEastAsia" w:hAnsiTheme="minorEastAsia" w:hint="eastAsia"/>
          <w:sz w:val="24"/>
          <w:lang w:val="zh-CN"/>
        </w:rPr>
        <w:t>5000</w:t>
      </w:r>
      <w:r>
        <w:rPr>
          <w:rFonts w:asciiTheme="minorEastAsia" w:eastAsiaTheme="minorEastAsia" w:hAnsiTheme="minorEastAsia"/>
          <w:sz w:val="24"/>
          <w:lang w:val="zh-CN"/>
        </w:rPr>
        <w:t>-500</w:t>
      </w:r>
      <w:r>
        <w:rPr>
          <w:rFonts w:asciiTheme="minorEastAsia" w:eastAsiaTheme="minorEastAsia" w:hAnsiTheme="minorEastAsia" w:hint="eastAsia"/>
          <w:sz w:val="24"/>
          <w:lang w:val="zh-CN"/>
        </w:rPr>
        <w:t>0000）</w:t>
      </w:r>
      <w:r>
        <w:rPr>
          <w:rFonts w:asciiTheme="minorEastAsia" w:eastAsiaTheme="minorEastAsia" w:hAnsiTheme="minorEastAsia"/>
          <w:sz w:val="24"/>
          <w:lang w:val="zh-CN"/>
        </w:rPr>
        <w:t>×0.</w:t>
      </w:r>
      <w:r>
        <w:rPr>
          <w:rFonts w:asciiTheme="minorEastAsia" w:eastAsiaTheme="minorEastAsia" w:hAnsiTheme="minorEastAsia" w:hint="eastAsia"/>
          <w:sz w:val="24"/>
          <w:lang w:val="zh-CN"/>
        </w:rPr>
        <w:t>65</w:t>
      </w:r>
      <w:r>
        <w:rPr>
          <w:rFonts w:asciiTheme="minorEastAsia" w:eastAsiaTheme="minorEastAsia" w:hAnsiTheme="minorEastAsia"/>
          <w:sz w:val="24"/>
          <w:lang w:val="zh-CN"/>
        </w:rPr>
        <w:t>%=</w:t>
      </w:r>
      <w:r>
        <w:rPr>
          <w:rFonts w:asciiTheme="minorEastAsia" w:eastAsiaTheme="minorEastAsia" w:hAnsiTheme="minorEastAsia" w:hint="eastAsia"/>
          <w:sz w:val="24"/>
          <w:lang w:val="zh-CN"/>
        </w:rPr>
        <w:t>53732.5</w:t>
      </w:r>
      <w:r>
        <w:rPr>
          <w:rFonts w:asciiTheme="minorEastAsia" w:eastAsiaTheme="minorEastAsia" w:hAnsiTheme="minorEastAsia"/>
          <w:sz w:val="24"/>
          <w:lang w:val="zh-CN"/>
        </w:rPr>
        <w:t>元，服务费</w:t>
      </w:r>
      <w:r>
        <w:rPr>
          <w:rFonts w:asciiTheme="minorEastAsia" w:eastAsiaTheme="minorEastAsia" w:hAnsiTheme="minorEastAsia" w:hint="eastAsia"/>
          <w:sz w:val="24"/>
          <w:lang w:val="zh-CN"/>
        </w:rPr>
        <w:t>缴纳53732元。</w:t>
      </w:r>
    </w:p>
    <w:p w:rsidR="003274F7" w:rsidRDefault="00C7430F">
      <w:pPr>
        <w:tabs>
          <w:tab w:val="left" w:pos="700"/>
        </w:tabs>
        <w:autoSpaceDE w:val="0"/>
        <w:autoSpaceDN w:val="0"/>
        <w:adjustRightInd w:val="0"/>
        <w:spacing w:line="360" w:lineRule="auto"/>
        <w:ind w:firstLineChars="200" w:firstLine="480"/>
        <w:rPr>
          <w:rFonts w:asciiTheme="minorEastAsia" w:eastAsiaTheme="minorEastAsia" w:hAnsiTheme="minorEastAsia"/>
          <w:sz w:val="24"/>
          <w:szCs w:val="24"/>
          <w:lang w:val="zh-CN"/>
        </w:rPr>
      </w:pPr>
      <w:r>
        <w:rPr>
          <w:rFonts w:asciiTheme="minorEastAsia" w:eastAsiaTheme="minorEastAsia" w:hAnsiTheme="minorEastAsia" w:hint="eastAsia"/>
          <w:sz w:val="24"/>
          <w:szCs w:val="24"/>
        </w:rPr>
        <w:t>中标供应商应于中标公告发布之日起5个工作日内缴纳</w:t>
      </w:r>
      <w:r>
        <w:rPr>
          <w:rFonts w:asciiTheme="minorEastAsia" w:eastAsiaTheme="minorEastAsia" w:hAnsiTheme="minorEastAsia" w:hint="eastAsia"/>
          <w:sz w:val="24"/>
          <w:szCs w:val="24"/>
          <w:lang w:val="zh-CN"/>
        </w:rPr>
        <w:t>招标代理服务费，缴费单位名称须与投标单位名称一致，缴费时请注明项目编号及中标包号。</w:t>
      </w:r>
    </w:p>
    <w:p w:rsidR="003274F7" w:rsidRDefault="00C7430F">
      <w:pPr>
        <w:pStyle w:val="Default"/>
        <w:spacing w:line="360" w:lineRule="auto"/>
        <w:ind w:firstLineChars="200" w:firstLine="480"/>
        <w:rPr>
          <w:rFonts w:asciiTheme="minorEastAsia" w:eastAsiaTheme="minorEastAsia" w:hAnsiTheme="minorEastAsia" w:cs="Times New Roman"/>
          <w:color w:val="auto"/>
        </w:rPr>
      </w:pPr>
      <w:r>
        <w:rPr>
          <w:rFonts w:asciiTheme="minorEastAsia" w:eastAsiaTheme="minorEastAsia" w:hAnsiTheme="minorEastAsia" w:cs="Times New Roman" w:hint="eastAsia"/>
          <w:color w:val="auto"/>
        </w:rPr>
        <w:t>名        称：天津市公共资源交易中心</w:t>
      </w:r>
    </w:p>
    <w:p w:rsidR="003274F7" w:rsidRDefault="00C7430F">
      <w:pPr>
        <w:pStyle w:val="Default"/>
        <w:spacing w:line="360" w:lineRule="auto"/>
        <w:ind w:firstLineChars="200" w:firstLine="480"/>
        <w:rPr>
          <w:rFonts w:asciiTheme="minorEastAsia" w:eastAsiaTheme="minorEastAsia" w:hAnsiTheme="minorEastAsia" w:cs="Times New Roman"/>
          <w:color w:val="auto"/>
        </w:rPr>
      </w:pPr>
      <w:r>
        <w:rPr>
          <w:rFonts w:asciiTheme="minorEastAsia" w:eastAsiaTheme="minorEastAsia" w:hAnsiTheme="minorEastAsia" w:cs="Times New Roman" w:hint="eastAsia"/>
          <w:color w:val="auto"/>
        </w:rPr>
        <w:t xml:space="preserve">开户行及账号：中国建设银行股份有限公司天津明华支行 </w:t>
      </w:r>
    </w:p>
    <w:p w:rsidR="003274F7" w:rsidRDefault="00C7430F" w:rsidP="00C7430F">
      <w:pPr>
        <w:pStyle w:val="Default"/>
        <w:spacing w:line="360" w:lineRule="auto"/>
        <w:ind w:firstLineChars="897" w:firstLine="2153"/>
        <w:rPr>
          <w:rFonts w:asciiTheme="minorEastAsia" w:eastAsiaTheme="minorEastAsia" w:hAnsiTheme="minorEastAsia" w:cs="Times New Roman"/>
          <w:color w:val="auto"/>
        </w:rPr>
      </w:pPr>
      <w:r>
        <w:rPr>
          <w:rFonts w:asciiTheme="minorEastAsia" w:eastAsiaTheme="minorEastAsia" w:hAnsiTheme="minorEastAsia" w:cs="Times New Roman"/>
          <w:color w:val="auto"/>
        </w:rPr>
        <w:t>1205 0162 4900 0000 0675</w:t>
      </w:r>
    </w:p>
    <w:p w:rsidR="003274F7" w:rsidRDefault="00C7430F">
      <w:pPr>
        <w:pStyle w:val="Default"/>
        <w:spacing w:line="360" w:lineRule="auto"/>
        <w:ind w:firstLineChars="200" w:firstLine="480"/>
        <w:rPr>
          <w:rFonts w:asciiTheme="minorEastAsia" w:eastAsiaTheme="minorEastAsia" w:hAnsiTheme="minorEastAsia" w:cs="Times New Roman"/>
          <w:color w:val="auto"/>
        </w:rPr>
      </w:pPr>
      <w:r>
        <w:rPr>
          <w:rFonts w:asciiTheme="minorEastAsia" w:eastAsiaTheme="minorEastAsia" w:hAnsiTheme="minorEastAsia" w:cs="Times New Roman" w:hint="eastAsia"/>
          <w:color w:val="auto"/>
        </w:rPr>
        <w:t>银行联行号：105110039436</w:t>
      </w:r>
    </w:p>
    <w:p w:rsidR="003274F7" w:rsidRDefault="00C7430F">
      <w:pPr>
        <w:pStyle w:val="Default"/>
        <w:spacing w:line="360" w:lineRule="auto"/>
        <w:ind w:firstLineChars="200" w:firstLine="480"/>
        <w:rPr>
          <w:rFonts w:asciiTheme="minorEastAsia" w:eastAsiaTheme="minorEastAsia" w:hAnsiTheme="minorEastAsia" w:cs="Times New Roman"/>
          <w:color w:val="auto"/>
        </w:rPr>
      </w:pPr>
      <w:r>
        <w:rPr>
          <w:rFonts w:asciiTheme="minorEastAsia" w:eastAsiaTheme="minorEastAsia" w:hAnsiTheme="minorEastAsia" w:cs="Times New Roman" w:hint="eastAsia"/>
          <w:color w:val="auto"/>
        </w:rPr>
        <w:t>纳税人识别号：1212 0000 MB1E 44809C</w:t>
      </w:r>
    </w:p>
    <w:p w:rsidR="003274F7" w:rsidRDefault="00C7430F">
      <w:pPr>
        <w:pStyle w:val="Default"/>
        <w:spacing w:line="360" w:lineRule="auto"/>
        <w:ind w:firstLineChars="200" w:firstLine="480"/>
        <w:jc w:val="both"/>
        <w:rPr>
          <w:rFonts w:asciiTheme="minorEastAsia" w:eastAsiaTheme="minorEastAsia" w:hAnsiTheme="minorEastAsia" w:cs="Times New Roman"/>
          <w:color w:val="auto"/>
        </w:rPr>
      </w:pPr>
      <w:r>
        <w:rPr>
          <w:rFonts w:asciiTheme="minorEastAsia" w:eastAsiaTheme="minorEastAsia" w:hAnsiTheme="minorEastAsia" w:cs="Times New Roman" w:hint="eastAsia"/>
          <w:color w:val="auto"/>
        </w:rPr>
        <w:t>地址：天津市河东区红星路79号</w:t>
      </w:r>
    </w:p>
    <w:p w:rsidR="003274F7" w:rsidRDefault="00C7430F">
      <w:pPr>
        <w:pStyle w:val="Default"/>
        <w:spacing w:line="360" w:lineRule="auto"/>
        <w:ind w:firstLineChars="200" w:firstLine="480"/>
        <w:jc w:val="both"/>
        <w:rPr>
          <w:rFonts w:asciiTheme="minorEastAsia" w:eastAsiaTheme="minorEastAsia" w:hAnsiTheme="minorEastAsia" w:cs="Times New Roman"/>
          <w:color w:val="auto"/>
        </w:rPr>
      </w:pPr>
      <w:r>
        <w:rPr>
          <w:rFonts w:asciiTheme="minorEastAsia" w:eastAsiaTheme="minorEastAsia" w:hAnsiTheme="minorEastAsia" w:cs="Times New Roman" w:hint="eastAsia"/>
          <w:color w:val="auto"/>
        </w:rPr>
        <w:t>缴费及申请开票系统：http://pay.tjggzy.cn/</w:t>
      </w:r>
    </w:p>
    <w:p w:rsidR="003274F7" w:rsidRDefault="00C7430F">
      <w:pPr>
        <w:pStyle w:val="Default"/>
        <w:spacing w:line="360" w:lineRule="auto"/>
        <w:ind w:firstLineChars="200" w:firstLine="480"/>
        <w:jc w:val="both"/>
        <w:rPr>
          <w:rFonts w:asciiTheme="minorEastAsia" w:eastAsiaTheme="minorEastAsia" w:hAnsiTheme="minorEastAsia" w:cs="Times New Roman"/>
          <w:color w:val="auto"/>
          <w:kern w:val="2"/>
          <w:lang w:val="zh-CN"/>
        </w:rPr>
      </w:pPr>
      <w:r>
        <w:rPr>
          <w:rFonts w:asciiTheme="minorEastAsia" w:eastAsiaTheme="minorEastAsia" w:hAnsiTheme="minorEastAsia" w:cs="Times New Roman" w:hint="eastAsia"/>
          <w:color w:val="auto"/>
          <w:kern w:val="2"/>
          <w:lang w:val="zh-CN"/>
        </w:rPr>
        <w:t>缴费及开票咨询电话：022-24532012</w:t>
      </w:r>
    </w:p>
    <w:p w:rsidR="003274F7" w:rsidRDefault="00C7430F">
      <w:pPr>
        <w:pStyle w:val="Default"/>
        <w:spacing w:line="360" w:lineRule="auto"/>
        <w:ind w:firstLineChars="200" w:firstLine="480"/>
        <w:jc w:val="both"/>
        <w:rPr>
          <w:rFonts w:asciiTheme="minorEastAsia" w:eastAsiaTheme="minorEastAsia" w:hAnsiTheme="minorEastAsia"/>
          <w:color w:val="auto"/>
          <w:lang w:val="zh-CN"/>
        </w:rPr>
      </w:pPr>
      <w:r>
        <w:rPr>
          <w:rFonts w:asciiTheme="minorEastAsia" w:eastAsiaTheme="minorEastAsia" w:hAnsiTheme="minorEastAsia" w:hint="eastAsia"/>
          <w:color w:val="auto"/>
          <w:lang w:val="zh-CN"/>
        </w:rPr>
        <w:t>十五、《</w:t>
      </w:r>
      <w:r>
        <w:rPr>
          <w:rFonts w:asciiTheme="minorEastAsia" w:eastAsiaTheme="minorEastAsia" w:hAnsiTheme="minorEastAsia" w:cs="Times New Roman"/>
          <w:bCs/>
          <w:color w:val="auto"/>
        </w:rPr>
        <w:t>“政采贷”业务提示函</w:t>
      </w:r>
      <w:r>
        <w:rPr>
          <w:rFonts w:asciiTheme="minorEastAsia" w:eastAsiaTheme="minorEastAsia" w:hAnsiTheme="minorEastAsia" w:hint="eastAsia"/>
          <w:color w:val="auto"/>
          <w:lang w:val="zh-CN"/>
        </w:rPr>
        <w:t>》</w:t>
      </w:r>
      <w:r>
        <w:rPr>
          <w:rFonts w:asciiTheme="minorEastAsia" w:eastAsiaTheme="minorEastAsia" w:hAnsiTheme="minorEastAsia" w:hint="eastAsia"/>
          <w:bCs/>
          <w:color w:val="auto"/>
        </w:rPr>
        <w:t>、《</w:t>
      </w:r>
      <w:r>
        <w:rPr>
          <w:rFonts w:asciiTheme="minorEastAsia" w:eastAsiaTheme="minorEastAsia" w:hAnsiTheme="minorEastAsia" w:cs="Times New Roman"/>
          <w:bCs/>
          <w:color w:val="auto"/>
        </w:rPr>
        <w:t>政府采购支持中小企业政策提示函</w:t>
      </w:r>
      <w:r>
        <w:rPr>
          <w:rFonts w:asciiTheme="minorEastAsia" w:eastAsiaTheme="minorEastAsia" w:hAnsiTheme="minorEastAsia" w:hint="eastAsia"/>
          <w:bCs/>
          <w:color w:val="auto"/>
        </w:rPr>
        <w:t>》和《诚信参与政府采购活动提示函》</w:t>
      </w:r>
      <w:r w:rsidR="002A6B7E">
        <w:rPr>
          <w:rFonts w:asciiTheme="minorEastAsia" w:eastAsiaTheme="minorEastAsia" w:hAnsiTheme="minorEastAsia" w:hint="eastAsia"/>
          <w:bCs/>
          <w:color w:val="auto"/>
        </w:rPr>
        <w:t>。</w:t>
      </w:r>
    </w:p>
    <w:p w:rsidR="003274F7" w:rsidRDefault="003274F7">
      <w:pPr>
        <w:pStyle w:val="Default"/>
        <w:spacing w:line="360" w:lineRule="auto"/>
        <w:jc w:val="both"/>
        <w:rPr>
          <w:rFonts w:ascii="Times New Roman" w:eastAsia="宋体" w:hAnsi="Times New Roman" w:cs="Times New Roman"/>
          <w:color w:val="auto"/>
        </w:rPr>
      </w:pPr>
    </w:p>
    <w:p w:rsidR="003274F7" w:rsidRPr="002A6B7E" w:rsidRDefault="003274F7">
      <w:pPr>
        <w:pStyle w:val="Default"/>
        <w:spacing w:line="360" w:lineRule="auto"/>
        <w:jc w:val="both"/>
        <w:rPr>
          <w:rFonts w:ascii="Times New Roman" w:eastAsia="宋体" w:hAnsi="Times New Roman" w:cs="Times New Roman"/>
          <w:color w:val="auto"/>
        </w:rPr>
      </w:pPr>
    </w:p>
    <w:p w:rsidR="003274F7" w:rsidRPr="002A6B7E" w:rsidRDefault="00C7430F">
      <w:pPr>
        <w:pStyle w:val="Default"/>
        <w:spacing w:line="360" w:lineRule="auto"/>
        <w:jc w:val="right"/>
        <w:rPr>
          <w:rFonts w:ascii="Times New Roman" w:eastAsia="宋体" w:hAnsi="Times New Roman" w:cs="Times New Roman"/>
          <w:color w:val="auto"/>
        </w:rPr>
      </w:pPr>
      <w:r w:rsidRPr="002A6B7E">
        <w:rPr>
          <w:rFonts w:ascii="Times New Roman" w:eastAsia="宋体" w:hAnsi="Times New Roman" w:cs="Times New Roman"/>
          <w:color w:val="auto"/>
        </w:rPr>
        <w:t>2025</w:t>
      </w:r>
      <w:r w:rsidRPr="002A6B7E">
        <w:rPr>
          <w:rFonts w:ascii="Times New Roman" w:eastAsia="宋体" w:hAnsi="Times New Roman" w:cs="Times New Roman"/>
          <w:color w:val="auto"/>
        </w:rPr>
        <w:t>年</w:t>
      </w:r>
      <w:r w:rsidR="002A6B7E" w:rsidRPr="002A6B7E">
        <w:rPr>
          <w:rFonts w:ascii="Times New Roman" w:eastAsia="宋体" w:hAnsi="Times New Roman" w:cs="Times New Roman" w:hint="eastAsia"/>
          <w:color w:val="auto"/>
        </w:rPr>
        <w:t>10</w:t>
      </w:r>
      <w:r w:rsidRPr="002A6B7E">
        <w:rPr>
          <w:rFonts w:ascii="Times New Roman" w:eastAsia="宋体" w:hAnsi="Times New Roman" w:cs="Times New Roman"/>
          <w:color w:val="auto"/>
        </w:rPr>
        <w:t>月</w:t>
      </w:r>
      <w:r w:rsidR="002A6B7E" w:rsidRPr="002A6B7E">
        <w:rPr>
          <w:rFonts w:ascii="Times New Roman" w:eastAsia="宋体" w:hAnsi="Times New Roman" w:cs="Times New Roman" w:hint="eastAsia"/>
          <w:color w:val="auto"/>
        </w:rPr>
        <w:t>22</w:t>
      </w:r>
      <w:r w:rsidRPr="002A6B7E">
        <w:rPr>
          <w:rFonts w:ascii="Times New Roman" w:eastAsia="宋体" w:hAnsi="Times New Roman" w:cs="Times New Roman"/>
          <w:color w:val="auto"/>
        </w:rPr>
        <w:t>日</w:t>
      </w:r>
    </w:p>
    <w:p w:rsidR="003274F7" w:rsidRDefault="003274F7">
      <w:pPr>
        <w:pStyle w:val="Default"/>
        <w:spacing w:line="360" w:lineRule="auto"/>
        <w:ind w:right="892"/>
        <w:rPr>
          <w:rFonts w:ascii="Times New Roman" w:eastAsia="宋体" w:hAnsi="Times New Roman" w:cs="Times New Roman"/>
          <w:color w:val="auto"/>
        </w:rPr>
      </w:pPr>
    </w:p>
    <w:p w:rsidR="003274F7" w:rsidRDefault="003274F7">
      <w:pPr>
        <w:pStyle w:val="Default"/>
        <w:spacing w:line="360" w:lineRule="auto"/>
        <w:ind w:right="892"/>
        <w:rPr>
          <w:rFonts w:ascii="Times New Roman" w:eastAsia="宋体" w:hAnsi="Times New Roman" w:cs="Times New Roman"/>
          <w:color w:val="auto"/>
        </w:rPr>
      </w:pPr>
    </w:p>
    <w:p w:rsidR="003274F7" w:rsidRDefault="00C7430F">
      <w:pPr>
        <w:widowControl/>
        <w:jc w:val="left"/>
        <w:rPr>
          <w:kern w:val="0"/>
          <w:sz w:val="24"/>
          <w:szCs w:val="24"/>
        </w:rPr>
      </w:pPr>
      <w:r>
        <w:br w:type="page"/>
      </w:r>
    </w:p>
    <w:p w:rsidR="003274F7" w:rsidRDefault="00C7430F">
      <w:pPr>
        <w:spacing w:line="360" w:lineRule="auto"/>
        <w:jc w:val="center"/>
        <w:rPr>
          <w:rFonts w:asciiTheme="minorEastAsia" w:eastAsiaTheme="minorEastAsia" w:hAnsiTheme="minorEastAsia"/>
          <w:b/>
          <w:bCs/>
          <w:kern w:val="0"/>
          <w:sz w:val="24"/>
          <w:szCs w:val="24"/>
        </w:rPr>
      </w:pPr>
      <w:r>
        <w:rPr>
          <w:rFonts w:asciiTheme="minorEastAsia" w:eastAsiaTheme="minorEastAsia" w:hAnsiTheme="minorEastAsia"/>
          <w:b/>
          <w:bCs/>
          <w:kern w:val="0"/>
          <w:sz w:val="24"/>
          <w:szCs w:val="24"/>
        </w:rPr>
        <w:lastRenderedPageBreak/>
        <w:t>“政采贷”业务提示函</w:t>
      </w:r>
    </w:p>
    <w:p w:rsidR="003274F7" w:rsidRDefault="003274F7">
      <w:pPr>
        <w:spacing w:line="360" w:lineRule="auto"/>
        <w:jc w:val="center"/>
        <w:rPr>
          <w:rFonts w:eastAsia="方正小标宋简体"/>
          <w:bCs/>
          <w:kern w:val="0"/>
          <w:sz w:val="24"/>
          <w:szCs w:val="24"/>
        </w:rPr>
      </w:pPr>
    </w:p>
    <w:p w:rsidR="003274F7" w:rsidRDefault="00C7430F">
      <w:pPr>
        <w:spacing w:line="360" w:lineRule="auto"/>
        <w:ind w:firstLineChars="200" w:firstLine="480"/>
        <w:rPr>
          <w:bCs/>
          <w:kern w:val="0"/>
          <w:sz w:val="24"/>
          <w:szCs w:val="24"/>
        </w:rPr>
      </w:pPr>
      <w:r>
        <w:rPr>
          <w:bCs/>
          <w:kern w:val="0"/>
          <w:sz w:val="24"/>
          <w:szCs w:val="24"/>
        </w:rPr>
        <w:t>【政策简介】</w:t>
      </w:r>
      <w:r>
        <w:rPr>
          <w:bCs/>
          <w:kern w:val="0"/>
          <w:sz w:val="24"/>
          <w:szCs w:val="24"/>
        </w:rPr>
        <w:t>“</w:t>
      </w:r>
      <w:r>
        <w:rPr>
          <w:bCs/>
          <w:kern w:val="0"/>
          <w:sz w:val="24"/>
          <w:szCs w:val="24"/>
        </w:rPr>
        <w:t>政采贷</w:t>
      </w:r>
      <w:r>
        <w:rPr>
          <w:bCs/>
          <w:kern w:val="0"/>
          <w:sz w:val="24"/>
          <w:szCs w:val="24"/>
        </w:rPr>
        <w:t>”</w:t>
      </w:r>
      <w:r>
        <w:rPr>
          <w:bCs/>
          <w:kern w:val="0"/>
          <w:sz w:val="24"/>
          <w:szCs w:val="24"/>
        </w:rPr>
        <w:t>业务，即政府采购合同融资，具有流程简便、放款迅速、免实物质押、贷款利率低等特点。政府采购中标（成交）供应商如有融资需求，可以凭借包括中标（成交）通知书和政府采购合同等在内的相关材料向各商业银行申请融资，</w:t>
      </w:r>
      <w:r>
        <w:rPr>
          <w:sz w:val="24"/>
          <w:szCs w:val="24"/>
        </w:rPr>
        <w:t>并享受商业银行优惠利率以及人民银行支小再贷款政策等。</w:t>
      </w:r>
    </w:p>
    <w:p w:rsidR="003274F7" w:rsidRDefault="00C7430F">
      <w:pPr>
        <w:spacing w:line="360" w:lineRule="auto"/>
        <w:ind w:firstLineChars="200" w:firstLine="480"/>
        <w:rPr>
          <w:sz w:val="24"/>
          <w:szCs w:val="24"/>
        </w:rPr>
      </w:pPr>
      <w:r>
        <w:rPr>
          <w:bCs/>
          <w:kern w:val="0"/>
          <w:sz w:val="24"/>
          <w:szCs w:val="24"/>
        </w:rPr>
        <w:t>【贷款途径】截止目前，我市已有农业银行、光大银行、渤海银行、中信银行、浦发银行等</w:t>
      </w:r>
      <w:r>
        <w:rPr>
          <w:bCs/>
          <w:kern w:val="0"/>
          <w:sz w:val="24"/>
          <w:szCs w:val="24"/>
        </w:rPr>
        <w:t>18</w:t>
      </w:r>
      <w:r>
        <w:rPr>
          <w:bCs/>
          <w:kern w:val="0"/>
          <w:sz w:val="24"/>
          <w:szCs w:val="24"/>
        </w:rPr>
        <w:t>家商业银行相继推出了</w:t>
      </w:r>
      <w:r>
        <w:rPr>
          <w:bCs/>
          <w:kern w:val="0"/>
          <w:sz w:val="24"/>
          <w:szCs w:val="24"/>
        </w:rPr>
        <w:t>“</w:t>
      </w:r>
      <w:r>
        <w:rPr>
          <w:bCs/>
          <w:kern w:val="0"/>
          <w:sz w:val="24"/>
          <w:szCs w:val="24"/>
        </w:rPr>
        <w:t>政采贷</w:t>
      </w:r>
      <w:r>
        <w:rPr>
          <w:bCs/>
          <w:kern w:val="0"/>
          <w:sz w:val="24"/>
          <w:szCs w:val="24"/>
        </w:rPr>
        <w:t>”</w:t>
      </w:r>
      <w:r>
        <w:rPr>
          <w:bCs/>
          <w:kern w:val="0"/>
          <w:sz w:val="24"/>
          <w:szCs w:val="24"/>
        </w:rPr>
        <w:t>产品，并在天津市政府采购网</w:t>
      </w:r>
      <w:r>
        <w:rPr>
          <w:bCs/>
          <w:kern w:val="0"/>
          <w:sz w:val="24"/>
          <w:szCs w:val="24"/>
        </w:rPr>
        <w:t>“</w:t>
      </w:r>
      <w:r>
        <w:rPr>
          <w:bCs/>
          <w:kern w:val="0"/>
          <w:sz w:val="24"/>
          <w:szCs w:val="24"/>
        </w:rPr>
        <w:t>政采贷</w:t>
      </w:r>
      <w:r>
        <w:rPr>
          <w:bCs/>
          <w:kern w:val="0"/>
          <w:sz w:val="24"/>
          <w:szCs w:val="24"/>
        </w:rPr>
        <w:t>”</w:t>
      </w:r>
      <w:r>
        <w:rPr>
          <w:bCs/>
          <w:kern w:val="0"/>
          <w:sz w:val="24"/>
          <w:szCs w:val="24"/>
        </w:rPr>
        <w:t>产品介绍专栏（</w:t>
      </w:r>
      <w:r>
        <w:rPr>
          <w:bCs/>
          <w:kern w:val="0"/>
          <w:sz w:val="24"/>
          <w:szCs w:val="24"/>
        </w:rPr>
        <w:t>http://ccgp-tianjin.gov.cn/zcd/zcdList.jsp</w:t>
      </w:r>
      <w:r>
        <w:rPr>
          <w:bCs/>
          <w:kern w:val="0"/>
          <w:sz w:val="24"/>
          <w:szCs w:val="24"/>
        </w:rPr>
        <w:t>）公开了产品详情、产品特色、服务电话等信息，后续如有其它银行推出此类产品，</w:t>
      </w:r>
      <w:r>
        <w:rPr>
          <w:bCs/>
          <w:kern w:val="0"/>
          <w:sz w:val="24"/>
          <w:szCs w:val="24"/>
        </w:rPr>
        <w:t>“</w:t>
      </w:r>
      <w:r>
        <w:rPr>
          <w:bCs/>
          <w:kern w:val="0"/>
          <w:sz w:val="24"/>
          <w:szCs w:val="24"/>
        </w:rPr>
        <w:t>政采贷</w:t>
      </w:r>
      <w:r>
        <w:rPr>
          <w:bCs/>
          <w:kern w:val="0"/>
          <w:sz w:val="24"/>
          <w:szCs w:val="24"/>
        </w:rPr>
        <w:t>”</w:t>
      </w:r>
      <w:r>
        <w:rPr>
          <w:bCs/>
          <w:kern w:val="0"/>
          <w:sz w:val="24"/>
          <w:szCs w:val="24"/>
        </w:rPr>
        <w:t>产品介绍专栏也将及时更新。政府采购中标（成交）供应商如有融资需求，可以自行对比或咨询，并可以通过天津市政府采购网中公示的</w:t>
      </w:r>
      <w:r>
        <w:rPr>
          <w:bCs/>
          <w:kern w:val="0"/>
          <w:sz w:val="24"/>
          <w:szCs w:val="24"/>
        </w:rPr>
        <w:t>“</w:t>
      </w:r>
      <w:r>
        <w:rPr>
          <w:bCs/>
          <w:kern w:val="0"/>
          <w:sz w:val="24"/>
          <w:szCs w:val="24"/>
        </w:rPr>
        <w:t>中征应收账款融资服务平台</w:t>
      </w:r>
      <w:r>
        <w:rPr>
          <w:bCs/>
          <w:kern w:val="0"/>
          <w:sz w:val="24"/>
          <w:szCs w:val="24"/>
        </w:rPr>
        <w:t>”</w:t>
      </w:r>
      <w:r>
        <w:rPr>
          <w:bCs/>
          <w:kern w:val="0"/>
          <w:sz w:val="24"/>
          <w:szCs w:val="24"/>
        </w:rPr>
        <w:t>链接或中征平台官方网址（</w:t>
      </w:r>
      <w:r>
        <w:rPr>
          <w:bCs/>
          <w:kern w:val="0"/>
          <w:sz w:val="24"/>
          <w:szCs w:val="24"/>
        </w:rPr>
        <w:t>https://www.crcrfsp.com/index.do</w:t>
      </w:r>
      <w:r>
        <w:rPr>
          <w:bCs/>
          <w:kern w:val="0"/>
          <w:sz w:val="24"/>
          <w:szCs w:val="24"/>
        </w:rPr>
        <w:t>）向银行提交融资申请。</w:t>
      </w:r>
    </w:p>
    <w:p w:rsidR="003274F7" w:rsidRDefault="00C7430F">
      <w:pPr>
        <w:spacing w:line="360" w:lineRule="auto"/>
        <w:ind w:firstLineChars="200" w:firstLine="480"/>
        <w:rPr>
          <w:sz w:val="24"/>
          <w:szCs w:val="24"/>
        </w:rPr>
      </w:pPr>
      <w:r>
        <w:rPr>
          <w:bCs/>
          <w:kern w:val="0"/>
          <w:sz w:val="24"/>
          <w:szCs w:val="24"/>
        </w:rPr>
        <w:t>【</w:t>
      </w:r>
      <w:r>
        <w:rPr>
          <w:sz w:val="24"/>
          <w:szCs w:val="24"/>
        </w:rPr>
        <w:t>特别提示</w:t>
      </w:r>
      <w:r>
        <w:rPr>
          <w:bCs/>
          <w:kern w:val="0"/>
          <w:sz w:val="24"/>
          <w:szCs w:val="24"/>
        </w:rPr>
        <w:t>】</w:t>
      </w:r>
      <w:r>
        <w:rPr>
          <w:bCs/>
          <w:kern w:val="0"/>
          <w:sz w:val="24"/>
          <w:szCs w:val="24"/>
        </w:rPr>
        <w:t>“</w:t>
      </w:r>
      <w:r>
        <w:rPr>
          <w:bCs/>
          <w:kern w:val="0"/>
          <w:sz w:val="24"/>
          <w:szCs w:val="24"/>
        </w:rPr>
        <w:t>政采贷</w:t>
      </w:r>
      <w:r>
        <w:rPr>
          <w:bCs/>
          <w:kern w:val="0"/>
          <w:sz w:val="24"/>
          <w:szCs w:val="24"/>
        </w:rPr>
        <w:t>”</w:t>
      </w:r>
      <w:r>
        <w:rPr>
          <w:bCs/>
          <w:kern w:val="0"/>
          <w:sz w:val="24"/>
          <w:szCs w:val="24"/>
        </w:rPr>
        <w:t>业务坚持</w:t>
      </w:r>
      <w:r>
        <w:rPr>
          <w:bCs/>
          <w:kern w:val="0"/>
          <w:sz w:val="24"/>
          <w:szCs w:val="24"/>
        </w:rPr>
        <w:t>“</w:t>
      </w:r>
      <w:r>
        <w:rPr>
          <w:bCs/>
          <w:kern w:val="0"/>
          <w:sz w:val="24"/>
          <w:szCs w:val="24"/>
        </w:rPr>
        <w:t>政府引导、市场运作、企业自愿、风险自担</w:t>
      </w:r>
      <w:r>
        <w:rPr>
          <w:bCs/>
          <w:kern w:val="0"/>
          <w:sz w:val="24"/>
          <w:szCs w:val="24"/>
        </w:rPr>
        <w:t>”</w:t>
      </w:r>
      <w:r>
        <w:rPr>
          <w:bCs/>
          <w:kern w:val="0"/>
          <w:sz w:val="24"/>
          <w:szCs w:val="24"/>
        </w:rPr>
        <w:t>的原则，</w:t>
      </w:r>
      <w:r>
        <w:rPr>
          <w:sz w:val="24"/>
          <w:szCs w:val="24"/>
        </w:rPr>
        <w:t>供应商自愿申请</w:t>
      </w:r>
      <w:r>
        <w:rPr>
          <w:sz w:val="24"/>
          <w:szCs w:val="24"/>
        </w:rPr>
        <w:t>“</w:t>
      </w:r>
      <w:r>
        <w:rPr>
          <w:sz w:val="24"/>
          <w:szCs w:val="24"/>
        </w:rPr>
        <w:t>政采贷</w:t>
      </w:r>
      <w:r>
        <w:rPr>
          <w:sz w:val="24"/>
          <w:szCs w:val="24"/>
        </w:rPr>
        <w:t>”</w:t>
      </w:r>
      <w:r>
        <w:rPr>
          <w:sz w:val="24"/>
          <w:szCs w:val="24"/>
        </w:rPr>
        <w:t>业务并自由选择商业银行，任何单位和个人不得干预或限制。</w:t>
      </w:r>
    </w:p>
    <w:p w:rsidR="003274F7" w:rsidRDefault="003274F7">
      <w:pPr>
        <w:spacing w:line="360" w:lineRule="auto"/>
        <w:jc w:val="center"/>
        <w:rPr>
          <w:rFonts w:eastAsia="方正小标宋简体"/>
          <w:spacing w:val="-10"/>
          <w:sz w:val="24"/>
          <w:szCs w:val="24"/>
        </w:rPr>
      </w:pPr>
    </w:p>
    <w:p w:rsidR="003274F7" w:rsidRDefault="003274F7">
      <w:pPr>
        <w:spacing w:line="360" w:lineRule="auto"/>
        <w:jc w:val="center"/>
        <w:rPr>
          <w:rFonts w:eastAsia="方正小标宋简体"/>
          <w:spacing w:val="-10"/>
          <w:sz w:val="24"/>
          <w:szCs w:val="24"/>
        </w:rPr>
      </w:pPr>
    </w:p>
    <w:p w:rsidR="003274F7" w:rsidRDefault="00C7430F">
      <w:pPr>
        <w:widowControl/>
        <w:jc w:val="left"/>
        <w:rPr>
          <w:rFonts w:asciiTheme="minorEastAsia" w:eastAsiaTheme="minorEastAsia" w:hAnsiTheme="minorEastAsia"/>
          <w:b/>
          <w:bCs/>
          <w:kern w:val="0"/>
          <w:sz w:val="24"/>
          <w:szCs w:val="24"/>
        </w:rPr>
      </w:pPr>
      <w:r>
        <w:rPr>
          <w:rFonts w:asciiTheme="minorEastAsia" w:eastAsiaTheme="minorEastAsia" w:hAnsiTheme="minorEastAsia"/>
          <w:b/>
          <w:bCs/>
          <w:kern w:val="0"/>
          <w:sz w:val="24"/>
          <w:szCs w:val="24"/>
        </w:rPr>
        <w:br w:type="page"/>
      </w:r>
    </w:p>
    <w:p w:rsidR="003274F7" w:rsidRDefault="00C7430F">
      <w:pPr>
        <w:spacing w:line="360" w:lineRule="auto"/>
        <w:jc w:val="center"/>
        <w:rPr>
          <w:rFonts w:asciiTheme="minorEastAsia" w:eastAsiaTheme="minorEastAsia" w:hAnsiTheme="minorEastAsia"/>
          <w:b/>
          <w:bCs/>
          <w:kern w:val="0"/>
          <w:sz w:val="24"/>
          <w:szCs w:val="24"/>
        </w:rPr>
      </w:pPr>
      <w:r>
        <w:rPr>
          <w:rFonts w:asciiTheme="minorEastAsia" w:eastAsiaTheme="minorEastAsia" w:hAnsiTheme="minorEastAsia"/>
          <w:b/>
          <w:bCs/>
          <w:kern w:val="0"/>
          <w:sz w:val="24"/>
          <w:szCs w:val="24"/>
        </w:rPr>
        <w:lastRenderedPageBreak/>
        <w:t>政府采购支持中小企业政策提示函</w:t>
      </w:r>
    </w:p>
    <w:p w:rsidR="003274F7" w:rsidRDefault="00C7430F">
      <w:pPr>
        <w:spacing w:line="340" w:lineRule="exact"/>
        <w:ind w:firstLineChars="200" w:firstLine="480"/>
        <w:rPr>
          <w:rFonts w:eastAsiaTheme="minorEastAsia"/>
          <w:sz w:val="24"/>
          <w:szCs w:val="24"/>
        </w:rPr>
      </w:pPr>
      <w:r>
        <w:rPr>
          <w:rFonts w:eastAsiaTheme="minorEastAsia" w:hint="eastAsia"/>
          <w:sz w:val="24"/>
          <w:szCs w:val="24"/>
        </w:rPr>
        <w:t>【政策概述】促进中小企业发展是政府采购法定的政策功能。在政府采购活动中，应当通过</w:t>
      </w:r>
      <w:r>
        <w:rPr>
          <w:rFonts w:eastAsiaTheme="minorEastAsia" w:hint="eastAsia"/>
          <w:snapToGrid w:val="0"/>
          <w:sz w:val="24"/>
          <w:szCs w:val="24"/>
        </w:rPr>
        <w:t>加强采购需求管理，落实预留采购份额、价格评审优惠、优先采购等措施，提高中小企业在政府采购中的份额，支持中小企业发展。</w:t>
      </w:r>
    </w:p>
    <w:p w:rsidR="003274F7" w:rsidRDefault="00C7430F">
      <w:pPr>
        <w:spacing w:line="340" w:lineRule="exact"/>
        <w:ind w:firstLineChars="200" w:firstLine="480"/>
        <w:rPr>
          <w:rFonts w:eastAsiaTheme="minorEastAsia"/>
          <w:sz w:val="24"/>
          <w:szCs w:val="24"/>
        </w:rPr>
      </w:pPr>
      <w:r>
        <w:rPr>
          <w:rFonts w:eastAsiaTheme="minorEastAsia" w:hint="eastAsia"/>
          <w:sz w:val="24"/>
          <w:szCs w:val="24"/>
        </w:rPr>
        <w:t>【支持对象】以下对象可享受支持政策：</w:t>
      </w:r>
      <w:r>
        <w:rPr>
          <w:rFonts w:eastAsiaTheme="minorEastAsia"/>
          <w:sz w:val="24"/>
          <w:szCs w:val="24"/>
        </w:rPr>
        <w:t>1.</w:t>
      </w:r>
      <w:r>
        <w:rPr>
          <w:rFonts w:eastAsiaTheme="minorEastAsia" w:hint="eastAsia"/>
          <w:sz w:val="24"/>
          <w:szCs w:val="24"/>
        </w:rPr>
        <w:t>在境内依法设立，依据国务院批准的中小企业划分标准确定的</w:t>
      </w:r>
      <w:r>
        <w:rPr>
          <w:rFonts w:eastAsiaTheme="minorEastAsia" w:hint="eastAsia"/>
          <w:b/>
          <w:sz w:val="24"/>
          <w:szCs w:val="24"/>
        </w:rPr>
        <w:t>中型企业、小型企业和微型企业</w:t>
      </w:r>
      <w:r>
        <w:rPr>
          <w:rFonts w:eastAsiaTheme="minorEastAsia" w:hint="eastAsia"/>
          <w:sz w:val="24"/>
          <w:szCs w:val="24"/>
        </w:rPr>
        <w:t>，但与大企业的负责人为同一人，或者与大企业存在直接控股、管理关系的除外；</w:t>
      </w:r>
      <w:r>
        <w:rPr>
          <w:rFonts w:eastAsiaTheme="minorEastAsia"/>
          <w:sz w:val="24"/>
          <w:szCs w:val="24"/>
        </w:rPr>
        <w:t>2.</w:t>
      </w:r>
      <w:r>
        <w:rPr>
          <w:rFonts w:eastAsiaTheme="minorEastAsia" w:hint="eastAsia"/>
          <w:sz w:val="24"/>
          <w:szCs w:val="24"/>
        </w:rPr>
        <w:t>符合中小企业划分标准的</w:t>
      </w:r>
      <w:r>
        <w:rPr>
          <w:rFonts w:eastAsiaTheme="minorEastAsia" w:hint="eastAsia"/>
          <w:b/>
          <w:sz w:val="24"/>
          <w:szCs w:val="24"/>
        </w:rPr>
        <w:t>个体工商户</w:t>
      </w:r>
      <w:r>
        <w:rPr>
          <w:rFonts w:eastAsiaTheme="minorEastAsia" w:hint="eastAsia"/>
          <w:sz w:val="24"/>
          <w:szCs w:val="24"/>
        </w:rPr>
        <w:t>。</w:t>
      </w:r>
    </w:p>
    <w:p w:rsidR="003274F7" w:rsidRDefault="00C7430F">
      <w:pPr>
        <w:spacing w:line="340" w:lineRule="exact"/>
        <w:ind w:firstLineChars="200" w:firstLine="480"/>
        <w:rPr>
          <w:rFonts w:eastAsiaTheme="minorEastAsia"/>
          <w:snapToGrid w:val="0"/>
          <w:sz w:val="24"/>
          <w:szCs w:val="24"/>
        </w:rPr>
      </w:pPr>
      <w:r>
        <w:rPr>
          <w:rFonts w:eastAsiaTheme="minorEastAsia" w:hint="eastAsia"/>
          <w:snapToGrid w:val="0"/>
          <w:sz w:val="24"/>
          <w:szCs w:val="24"/>
        </w:rPr>
        <w:t>【支持情形】在政府采购活动中，供应商提供的货物、工程或者服务符合下列情形的，享受支持政策：</w:t>
      </w:r>
    </w:p>
    <w:p w:rsidR="003274F7" w:rsidRDefault="00C7430F">
      <w:pPr>
        <w:spacing w:line="340" w:lineRule="exact"/>
        <w:ind w:firstLineChars="200" w:firstLine="480"/>
        <w:rPr>
          <w:rFonts w:eastAsiaTheme="minorEastAsia"/>
          <w:snapToGrid w:val="0"/>
          <w:sz w:val="24"/>
          <w:szCs w:val="24"/>
        </w:rPr>
      </w:pPr>
      <w:r>
        <w:rPr>
          <w:rFonts w:eastAsiaTheme="minorEastAsia" w:hint="eastAsia"/>
          <w:snapToGrid w:val="0"/>
          <w:sz w:val="24"/>
          <w:szCs w:val="24"/>
        </w:rPr>
        <w:t>（一）在货物采购项目中，货物由中小企业制造，即货物由</w:t>
      </w:r>
      <w:r>
        <w:rPr>
          <w:rFonts w:eastAsiaTheme="minorEastAsia" w:hint="eastAsia"/>
          <w:b/>
          <w:snapToGrid w:val="0"/>
          <w:sz w:val="24"/>
          <w:szCs w:val="24"/>
        </w:rPr>
        <w:t>中小企业生产且使用该中小企业商号或者注册商标</w:t>
      </w:r>
      <w:r>
        <w:rPr>
          <w:rFonts w:eastAsiaTheme="minorEastAsia" w:hint="eastAsia"/>
          <w:snapToGrid w:val="0"/>
          <w:sz w:val="24"/>
          <w:szCs w:val="24"/>
        </w:rPr>
        <w:t>；</w:t>
      </w:r>
    </w:p>
    <w:p w:rsidR="003274F7" w:rsidRDefault="00C7430F">
      <w:pPr>
        <w:spacing w:line="340" w:lineRule="exact"/>
        <w:ind w:firstLineChars="200" w:firstLine="480"/>
        <w:rPr>
          <w:rFonts w:eastAsiaTheme="minorEastAsia"/>
          <w:snapToGrid w:val="0"/>
          <w:sz w:val="24"/>
          <w:szCs w:val="24"/>
        </w:rPr>
      </w:pPr>
      <w:r>
        <w:rPr>
          <w:rFonts w:eastAsiaTheme="minorEastAsia" w:hint="eastAsia"/>
          <w:snapToGrid w:val="0"/>
          <w:sz w:val="24"/>
          <w:szCs w:val="24"/>
        </w:rPr>
        <w:t>（二）在工程采购项目中，工程由中小企业承建，即工程施工单位为中小企业；</w:t>
      </w:r>
    </w:p>
    <w:p w:rsidR="003274F7" w:rsidRDefault="00C7430F">
      <w:pPr>
        <w:spacing w:line="340" w:lineRule="exact"/>
        <w:ind w:firstLineChars="200" w:firstLine="480"/>
        <w:rPr>
          <w:rFonts w:eastAsiaTheme="minorEastAsia"/>
          <w:snapToGrid w:val="0"/>
          <w:sz w:val="24"/>
          <w:szCs w:val="24"/>
        </w:rPr>
      </w:pPr>
      <w:r>
        <w:rPr>
          <w:rFonts w:eastAsiaTheme="minorEastAsia" w:hint="eastAsia"/>
          <w:snapToGrid w:val="0"/>
          <w:sz w:val="24"/>
          <w:szCs w:val="24"/>
        </w:rPr>
        <w:t>（三）在服务采购项目中，服务由中小企业承接，即提供服务的人员为中小企业依照《中华人民共和国劳动合同法》</w:t>
      </w:r>
      <w:r>
        <w:rPr>
          <w:rFonts w:eastAsiaTheme="minorEastAsia" w:hint="eastAsia"/>
          <w:b/>
          <w:snapToGrid w:val="0"/>
          <w:sz w:val="24"/>
          <w:szCs w:val="24"/>
        </w:rPr>
        <w:t>订立劳动合同</w:t>
      </w:r>
      <w:r>
        <w:rPr>
          <w:rFonts w:eastAsiaTheme="minorEastAsia" w:hint="eastAsia"/>
          <w:snapToGrid w:val="0"/>
          <w:sz w:val="24"/>
          <w:szCs w:val="24"/>
        </w:rPr>
        <w:t>的从业人员。</w:t>
      </w:r>
    </w:p>
    <w:p w:rsidR="003274F7" w:rsidRDefault="00C7430F">
      <w:pPr>
        <w:spacing w:line="340" w:lineRule="exact"/>
        <w:ind w:firstLineChars="200" w:firstLine="480"/>
        <w:rPr>
          <w:rFonts w:eastAsiaTheme="minorEastAsia"/>
          <w:sz w:val="24"/>
          <w:szCs w:val="24"/>
        </w:rPr>
      </w:pPr>
      <w:r>
        <w:rPr>
          <w:rFonts w:eastAsiaTheme="minorEastAsia" w:hint="eastAsia"/>
          <w:snapToGrid w:val="0"/>
          <w:sz w:val="24"/>
          <w:szCs w:val="24"/>
        </w:rPr>
        <w:t>以联合体形式参加政府采购活动，联合体各方</w:t>
      </w:r>
      <w:r>
        <w:rPr>
          <w:rFonts w:eastAsiaTheme="minorEastAsia" w:hint="eastAsia"/>
          <w:b/>
          <w:snapToGrid w:val="0"/>
          <w:sz w:val="24"/>
          <w:szCs w:val="24"/>
        </w:rPr>
        <w:t>均为</w:t>
      </w:r>
      <w:r>
        <w:rPr>
          <w:rFonts w:eastAsiaTheme="minorEastAsia" w:hint="eastAsia"/>
          <w:snapToGrid w:val="0"/>
          <w:sz w:val="24"/>
          <w:szCs w:val="24"/>
        </w:rPr>
        <w:t>中小企业的，联合体视同中小企业。其中，联合体各方</w:t>
      </w:r>
      <w:r>
        <w:rPr>
          <w:rFonts w:eastAsiaTheme="minorEastAsia" w:hint="eastAsia"/>
          <w:b/>
          <w:snapToGrid w:val="0"/>
          <w:sz w:val="24"/>
          <w:szCs w:val="24"/>
        </w:rPr>
        <w:t>均为</w:t>
      </w:r>
      <w:r>
        <w:rPr>
          <w:rFonts w:eastAsiaTheme="minorEastAsia" w:hint="eastAsia"/>
          <w:snapToGrid w:val="0"/>
          <w:sz w:val="24"/>
          <w:szCs w:val="24"/>
        </w:rPr>
        <w:t>小微企业的，联合体视同小微企业。</w:t>
      </w:r>
    </w:p>
    <w:p w:rsidR="003274F7" w:rsidRDefault="00C7430F">
      <w:pPr>
        <w:spacing w:line="340" w:lineRule="exact"/>
        <w:ind w:firstLineChars="200" w:firstLine="480"/>
        <w:rPr>
          <w:rFonts w:eastAsiaTheme="minorEastAsia"/>
          <w:color w:val="000000"/>
          <w:sz w:val="24"/>
          <w:szCs w:val="24"/>
        </w:rPr>
      </w:pPr>
      <w:r>
        <w:rPr>
          <w:rFonts w:eastAsiaTheme="minorEastAsia" w:hint="eastAsia"/>
          <w:color w:val="000000"/>
          <w:sz w:val="24"/>
          <w:szCs w:val="24"/>
        </w:rPr>
        <w:t>【注意事项】</w:t>
      </w:r>
    </w:p>
    <w:p w:rsidR="003274F7" w:rsidRDefault="00C7430F">
      <w:pPr>
        <w:spacing w:line="340" w:lineRule="exact"/>
        <w:ind w:firstLineChars="200" w:firstLine="480"/>
        <w:rPr>
          <w:rFonts w:eastAsiaTheme="minorEastAsia"/>
          <w:color w:val="000000"/>
          <w:sz w:val="24"/>
          <w:szCs w:val="24"/>
        </w:rPr>
      </w:pPr>
      <w:r>
        <w:rPr>
          <w:rFonts w:eastAsiaTheme="minorEastAsia"/>
          <w:color w:val="000000"/>
          <w:sz w:val="24"/>
          <w:szCs w:val="24"/>
        </w:rPr>
        <w:t>1.</w:t>
      </w:r>
      <w:r>
        <w:rPr>
          <w:rFonts w:eastAsiaTheme="minorEastAsia" w:hint="eastAsia"/>
          <w:color w:val="000000"/>
          <w:sz w:val="24"/>
          <w:szCs w:val="24"/>
        </w:rPr>
        <w:t>中小企业参加政府采购活动，应当出具规定的《中小企业声明函》，否则不得享受相关中小企业扶持政策。任何单位和个人不得要求供应商提供《中小企业声明函》之外的中小企业身份证明文件。</w:t>
      </w:r>
    </w:p>
    <w:p w:rsidR="003274F7" w:rsidRDefault="00C7430F">
      <w:pPr>
        <w:spacing w:line="340" w:lineRule="exact"/>
        <w:ind w:firstLineChars="200" w:firstLine="480"/>
        <w:rPr>
          <w:rFonts w:eastAsiaTheme="minorEastAsia"/>
          <w:color w:val="000000"/>
          <w:sz w:val="24"/>
          <w:szCs w:val="24"/>
        </w:rPr>
      </w:pPr>
      <w:r>
        <w:rPr>
          <w:rFonts w:eastAsiaTheme="minorEastAsia"/>
          <w:color w:val="000000"/>
          <w:sz w:val="24"/>
          <w:szCs w:val="24"/>
        </w:rPr>
        <w:t>2.</w:t>
      </w:r>
      <w:r>
        <w:rPr>
          <w:rFonts w:eastAsiaTheme="minorEastAsia" w:hint="eastAsia"/>
          <w:color w:val="000000"/>
          <w:sz w:val="24"/>
          <w:szCs w:val="24"/>
        </w:rPr>
        <w:t>中小企业应当对声明函的内容的真实性负责。声明内容如有不实，则构成提供虚假材料谋取中标、成交的情形，需承担相应的法律责任。</w:t>
      </w:r>
    </w:p>
    <w:p w:rsidR="003274F7" w:rsidRDefault="00C7430F">
      <w:pPr>
        <w:spacing w:line="340" w:lineRule="exact"/>
        <w:ind w:firstLineChars="200" w:firstLine="480"/>
        <w:rPr>
          <w:rFonts w:eastAsiaTheme="minorEastAsia"/>
          <w:color w:val="000000"/>
          <w:sz w:val="24"/>
          <w:szCs w:val="24"/>
        </w:rPr>
      </w:pPr>
      <w:r>
        <w:rPr>
          <w:rFonts w:eastAsiaTheme="minorEastAsia"/>
          <w:color w:val="000000"/>
          <w:sz w:val="24"/>
          <w:szCs w:val="24"/>
        </w:rPr>
        <w:t>3.</w:t>
      </w:r>
      <w:r>
        <w:rPr>
          <w:rFonts w:eastAsiaTheme="minorEastAsia" w:hint="eastAsia"/>
          <w:color w:val="000000"/>
          <w:sz w:val="24"/>
          <w:szCs w:val="24"/>
        </w:rPr>
        <w:t>政府采购项目的采购意向、采购公告和招标文件（谈判文件、磋商文件等）中，应当明确本项目执行支持中小企业的具体措施，如预留份额、评审优惠（应当明确具体优惠比例）或者优先采购等。</w:t>
      </w:r>
    </w:p>
    <w:p w:rsidR="003274F7" w:rsidRDefault="00C7430F">
      <w:pPr>
        <w:spacing w:line="340" w:lineRule="exact"/>
        <w:ind w:firstLineChars="200" w:firstLine="480"/>
        <w:rPr>
          <w:rFonts w:eastAsiaTheme="minorEastAsia"/>
          <w:color w:val="000000"/>
          <w:sz w:val="24"/>
          <w:szCs w:val="24"/>
        </w:rPr>
      </w:pPr>
      <w:r>
        <w:rPr>
          <w:rFonts w:eastAsiaTheme="minorEastAsia" w:hint="eastAsia"/>
          <w:color w:val="000000"/>
          <w:sz w:val="24"/>
          <w:szCs w:val="24"/>
        </w:rPr>
        <w:t>【政策目录】</w:t>
      </w:r>
    </w:p>
    <w:p w:rsidR="003274F7" w:rsidRDefault="00C7430F">
      <w:pPr>
        <w:spacing w:line="340" w:lineRule="exact"/>
        <w:ind w:firstLineChars="200" w:firstLine="480"/>
        <w:rPr>
          <w:rFonts w:eastAsiaTheme="minorEastAsia"/>
          <w:color w:val="000000"/>
          <w:sz w:val="24"/>
          <w:szCs w:val="24"/>
        </w:rPr>
      </w:pPr>
      <w:r>
        <w:rPr>
          <w:rFonts w:eastAsiaTheme="minorEastAsia"/>
          <w:color w:val="000000"/>
          <w:sz w:val="24"/>
          <w:szCs w:val="24"/>
        </w:rPr>
        <w:t>1.</w:t>
      </w:r>
      <w:r>
        <w:rPr>
          <w:rFonts w:eastAsiaTheme="minorEastAsia" w:hint="eastAsia"/>
          <w:color w:val="000000"/>
          <w:sz w:val="24"/>
          <w:szCs w:val="24"/>
        </w:rPr>
        <w:t>《中华人民共和国政府采购法》第九条</w:t>
      </w:r>
    </w:p>
    <w:p w:rsidR="003274F7" w:rsidRDefault="00C7430F">
      <w:pPr>
        <w:spacing w:line="340" w:lineRule="exact"/>
        <w:ind w:firstLineChars="200" w:firstLine="480"/>
        <w:rPr>
          <w:rFonts w:eastAsiaTheme="minorEastAsia"/>
          <w:color w:val="000000"/>
          <w:sz w:val="24"/>
          <w:szCs w:val="24"/>
        </w:rPr>
      </w:pPr>
      <w:r>
        <w:rPr>
          <w:rFonts w:eastAsiaTheme="minorEastAsia"/>
          <w:color w:val="000000"/>
          <w:sz w:val="24"/>
          <w:szCs w:val="24"/>
        </w:rPr>
        <w:t>2.</w:t>
      </w:r>
      <w:r>
        <w:rPr>
          <w:rFonts w:eastAsiaTheme="minorEastAsia" w:hint="eastAsia"/>
          <w:color w:val="000000"/>
          <w:sz w:val="24"/>
          <w:szCs w:val="24"/>
        </w:rPr>
        <w:t>《中华人民共和国政府采购法实施条例》第六条</w:t>
      </w:r>
    </w:p>
    <w:p w:rsidR="003274F7" w:rsidRDefault="00C7430F">
      <w:pPr>
        <w:spacing w:line="340" w:lineRule="exact"/>
        <w:ind w:firstLineChars="200" w:firstLine="480"/>
        <w:rPr>
          <w:rFonts w:eastAsiaTheme="minorEastAsia"/>
          <w:color w:val="000000"/>
          <w:sz w:val="24"/>
          <w:szCs w:val="24"/>
        </w:rPr>
      </w:pPr>
      <w:r>
        <w:rPr>
          <w:rFonts w:eastAsiaTheme="minorEastAsia"/>
          <w:color w:val="000000"/>
          <w:sz w:val="24"/>
          <w:szCs w:val="24"/>
        </w:rPr>
        <w:t>3.</w:t>
      </w:r>
      <w:r>
        <w:rPr>
          <w:rFonts w:eastAsiaTheme="minorEastAsia"/>
          <w:sz w:val="24"/>
          <w:szCs w:val="24"/>
        </w:rPr>
        <w:t xml:space="preserve"> </w:t>
      </w:r>
      <w:r>
        <w:rPr>
          <w:rFonts w:eastAsiaTheme="minorEastAsia" w:hint="eastAsia"/>
          <w:color w:val="000000"/>
          <w:sz w:val="24"/>
          <w:szCs w:val="24"/>
        </w:rPr>
        <w:t>财政部</w:t>
      </w:r>
      <w:r>
        <w:rPr>
          <w:rFonts w:eastAsiaTheme="minorEastAsia"/>
          <w:color w:val="000000"/>
          <w:sz w:val="24"/>
          <w:szCs w:val="24"/>
        </w:rPr>
        <w:t xml:space="preserve"> </w:t>
      </w:r>
      <w:r>
        <w:rPr>
          <w:rFonts w:eastAsiaTheme="minorEastAsia" w:hint="eastAsia"/>
          <w:color w:val="000000"/>
          <w:sz w:val="24"/>
          <w:szCs w:val="24"/>
        </w:rPr>
        <w:t>工业和信息化部关于印发《政府采购促进中小企业发展管理办法》的通知（财库〔</w:t>
      </w:r>
      <w:r>
        <w:rPr>
          <w:rFonts w:eastAsiaTheme="minorEastAsia"/>
          <w:color w:val="000000"/>
          <w:sz w:val="24"/>
          <w:szCs w:val="24"/>
        </w:rPr>
        <w:t>2020</w:t>
      </w:r>
      <w:r>
        <w:rPr>
          <w:rFonts w:eastAsiaTheme="minorEastAsia" w:hint="eastAsia"/>
          <w:color w:val="000000"/>
          <w:sz w:val="24"/>
          <w:szCs w:val="24"/>
        </w:rPr>
        <w:t>〕</w:t>
      </w:r>
      <w:r>
        <w:rPr>
          <w:rFonts w:eastAsiaTheme="minorEastAsia"/>
          <w:color w:val="000000"/>
          <w:sz w:val="24"/>
          <w:szCs w:val="24"/>
        </w:rPr>
        <w:t>46</w:t>
      </w:r>
      <w:r>
        <w:rPr>
          <w:rFonts w:eastAsiaTheme="minorEastAsia" w:hint="eastAsia"/>
          <w:color w:val="000000"/>
          <w:sz w:val="24"/>
          <w:szCs w:val="24"/>
        </w:rPr>
        <w:t>号）</w:t>
      </w:r>
    </w:p>
    <w:p w:rsidR="003274F7" w:rsidRDefault="00C7430F">
      <w:pPr>
        <w:spacing w:line="340" w:lineRule="exact"/>
        <w:ind w:firstLineChars="200" w:firstLine="480"/>
        <w:rPr>
          <w:rFonts w:eastAsiaTheme="minorEastAsia"/>
          <w:color w:val="000000"/>
          <w:sz w:val="24"/>
          <w:szCs w:val="24"/>
        </w:rPr>
      </w:pPr>
      <w:r>
        <w:rPr>
          <w:rFonts w:eastAsiaTheme="minorEastAsia"/>
          <w:color w:val="000000"/>
          <w:sz w:val="24"/>
          <w:szCs w:val="24"/>
        </w:rPr>
        <w:t>4.</w:t>
      </w:r>
      <w:r>
        <w:rPr>
          <w:rFonts w:eastAsiaTheme="minorEastAsia"/>
          <w:sz w:val="24"/>
          <w:szCs w:val="24"/>
        </w:rPr>
        <w:t xml:space="preserve"> </w:t>
      </w:r>
      <w:r>
        <w:rPr>
          <w:rFonts w:eastAsiaTheme="minorEastAsia" w:hint="eastAsia"/>
          <w:color w:val="000000"/>
          <w:sz w:val="24"/>
          <w:szCs w:val="24"/>
        </w:rPr>
        <w:t>财政部关于进一步加大政府采购支持中小企业力度的通知（财库〔</w:t>
      </w:r>
      <w:r>
        <w:rPr>
          <w:rFonts w:eastAsiaTheme="minorEastAsia"/>
          <w:color w:val="000000"/>
          <w:sz w:val="24"/>
          <w:szCs w:val="24"/>
        </w:rPr>
        <w:t>2022</w:t>
      </w:r>
      <w:r>
        <w:rPr>
          <w:rFonts w:eastAsiaTheme="minorEastAsia" w:hint="eastAsia"/>
          <w:color w:val="000000"/>
          <w:sz w:val="24"/>
          <w:szCs w:val="24"/>
        </w:rPr>
        <w:t>〕</w:t>
      </w:r>
      <w:r>
        <w:rPr>
          <w:rFonts w:eastAsiaTheme="minorEastAsia"/>
          <w:color w:val="000000"/>
          <w:sz w:val="24"/>
          <w:szCs w:val="24"/>
        </w:rPr>
        <w:t>19</w:t>
      </w:r>
      <w:r>
        <w:rPr>
          <w:rFonts w:eastAsiaTheme="minorEastAsia" w:hint="eastAsia"/>
          <w:color w:val="000000"/>
          <w:sz w:val="24"/>
          <w:szCs w:val="24"/>
        </w:rPr>
        <w:t>号）</w:t>
      </w:r>
    </w:p>
    <w:p w:rsidR="003274F7" w:rsidRDefault="00C7430F">
      <w:pPr>
        <w:spacing w:line="340" w:lineRule="exact"/>
        <w:ind w:firstLineChars="200" w:firstLine="480"/>
        <w:rPr>
          <w:rFonts w:eastAsiaTheme="minorEastAsia"/>
          <w:color w:val="000000"/>
          <w:sz w:val="24"/>
          <w:szCs w:val="24"/>
        </w:rPr>
      </w:pPr>
      <w:r>
        <w:rPr>
          <w:rFonts w:eastAsiaTheme="minorEastAsia"/>
          <w:color w:val="000000"/>
          <w:sz w:val="24"/>
          <w:szCs w:val="24"/>
        </w:rPr>
        <w:t>5.</w:t>
      </w:r>
      <w:r>
        <w:rPr>
          <w:rFonts w:eastAsiaTheme="minorEastAsia" w:hint="eastAsia"/>
          <w:color w:val="000000"/>
          <w:sz w:val="24"/>
          <w:szCs w:val="24"/>
        </w:rPr>
        <w:t>天津市财政局</w:t>
      </w:r>
      <w:r>
        <w:rPr>
          <w:rFonts w:eastAsiaTheme="minorEastAsia"/>
          <w:color w:val="000000"/>
          <w:sz w:val="24"/>
          <w:szCs w:val="24"/>
        </w:rPr>
        <w:t xml:space="preserve"> </w:t>
      </w:r>
      <w:r>
        <w:rPr>
          <w:rFonts w:eastAsiaTheme="minorEastAsia" w:hint="eastAsia"/>
          <w:color w:val="000000"/>
          <w:sz w:val="24"/>
          <w:szCs w:val="24"/>
        </w:rPr>
        <w:t>天津市工业和信息化局关于贯彻落实《政府采购促进中小企业发展管理办法》的通知（津财采〔</w:t>
      </w:r>
      <w:r>
        <w:rPr>
          <w:rFonts w:eastAsiaTheme="minorEastAsia"/>
          <w:color w:val="000000"/>
          <w:sz w:val="24"/>
          <w:szCs w:val="24"/>
        </w:rPr>
        <w:t>2021</w:t>
      </w:r>
      <w:r>
        <w:rPr>
          <w:rFonts w:eastAsiaTheme="minorEastAsia" w:hint="eastAsia"/>
          <w:color w:val="000000"/>
          <w:sz w:val="24"/>
          <w:szCs w:val="24"/>
        </w:rPr>
        <w:t>〕</w:t>
      </w:r>
      <w:r>
        <w:rPr>
          <w:rFonts w:eastAsiaTheme="minorEastAsia"/>
          <w:color w:val="000000"/>
          <w:sz w:val="24"/>
          <w:szCs w:val="24"/>
        </w:rPr>
        <w:t>12</w:t>
      </w:r>
      <w:r>
        <w:rPr>
          <w:rFonts w:eastAsiaTheme="minorEastAsia" w:hint="eastAsia"/>
          <w:color w:val="000000"/>
          <w:sz w:val="24"/>
          <w:szCs w:val="24"/>
        </w:rPr>
        <w:t>号）</w:t>
      </w:r>
    </w:p>
    <w:p w:rsidR="003274F7" w:rsidRDefault="00C7430F">
      <w:pPr>
        <w:spacing w:line="340" w:lineRule="exact"/>
        <w:ind w:firstLineChars="200" w:firstLine="480"/>
        <w:rPr>
          <w:rFonts w:eastAsiaTheme="minorEastAsia"/>
          <w:sz w:val="24"/>
        </w:rPr>
      </w:pPr>
      <w:r>
        <w:rPr>
          <w:rFonts w:eastAsiaTheme="minorEastAsia"/>
          <w:sz w:val="24"/>
        </w:rPr>
        <w:t>6.</w:t>
      </w:r>
      <w:r>
        <w:rPr>
          <w:rFonts w:eastAsiaTheme="minorEastAsia" w:hint="eastAsia"/>
          <w:sz w:val="24"/>
        </w:rPr>
        <w:t>市财政局</w:t>
      </w:r>
      <w:r>
        <w:rPr>
          <w:rFonts w:eastAsiaTheme="minorEastAsia"/>
          <w:sz w:val="24"/>
        </w:rPr>
        <w:t xml:space="preserve"> </w:t>
      </w:r>
      <w:r>
        <w:rPr>
          <w:rFonts w:eastAsiaTheme="minorEastAsia" w:hint="eastAsia"/>
          <w:sz w:val="24"/>
        </w:rPr>
        <w:t>市发展改革委</w:t>
      </w:r>
      <w:r>
        <w:rPr>
          <w:rFonts w:eastAsiaTheme="minorEastAsia"/>
          <w:sz w:val="24"/>
        </w:rPr>
        <w:t xml:space="preserve"> </w:t>
      </w:r>
      <w:r>
        <w:rPr>
          <w:rFonts w:eastAsiaTheme="minorEastAsia" w:hint="eastAsia"/>
          <w:sz w:val="24"/>
        </w:rPr>
        <w:t>市住房城乡建设委</w:t>
      </w:r>
      <w:r>
        <w:rPr>
          <w:rFonts w:eastAsiaTheme="minorEastAsia"/>
          <w:sz w:val="24"/>
        </w:rPr>
        <w:t xml:space="preserve"> </w:t>
      </w:r>
      <w:r>
        <w:rPr>
          <w:rFonts w:eastAsiaTheme="minorEastAsia" w:hint="eastAsia"/>
          <w:sz w:val="24"/>
        </w:rPr>
        <w:t>市交通运输委</w:t>
      </w:r>
      <w:r>
        <w:rPr>
          <w:rFonts w:eastAsiaTheme="minorEastAsia"/>
          <w:sz w:val="24"/>
        </w:rPr>
        <w:t xml:space="preserve"> </w:t>
      </w:r>
      <w:r>
        <w:rPr>
          <w:rFonts w:eastAsiaTheme="minorEastAsia" w:hint="eastAsia"/>
          <w:sz w:val="24"/>
        </w:rPr>
        <w:t>市水务局</w:t>
      </w:r>
      <w:r>
        <w:rPr>
          <w:rFonts w:eastAsiaTheme="minorEastAsia"/>
          <w:sz w:val="24"/>
        </w:rPr>
        <w:t xml:space="preserve"> </w:t>
      </w:r>
      <w:r>
        <w:rPr>
          <w:rFonts w:eastAsiaTheme="minorEastAsia" w:hint="eastAsia"/>
          <w:sz w:val="24"/>
        </w:rPr>
        <w:t>市政务服务办关于进一步贯彻落实政府采购支持中小企业政策的通知（津财采〔</w:t>
      </w:r>
      <w:r>
        <w:rPr>
          <w:rFonts w:eastAsiaTheme="minorEastAsia"/>
          <w:sz w:val="24"/>
        </w:rPr>
        <w:t>2022</w:t>
      </w:r>
      <w:r>
        <w:rPr>
          <w:rFonts w:eastAsiaTheme="minorEastAsia" w:hint="eastAsia"/>
          <w:sz w:val="24"/>
        </w:rPr>
        <w:t>〕</w:t>
      </w:r>
      <w:r>
        <w:rPr>
          <w:rFonts w:eastAsiaTheme="minorEastAsia"/>
          <w:sz w:val="24"/>
        </w:rPr>
        <w:t>11</w:t>
      </w:r>
      <w:r>
        <w:rPr>
          <w:rFonts w:eastAsiaTheme="minorEastAsia" w:hint="eastAsia"/>
          <w:sz w:val="24"/>
        </w:rPr>
        <w:t>号）</w:t>
      </w:r>
    </w:p>
    <w:p w:rsidR="003274F7" w:rsidRDefault="003274F7">
      <w:pPr>
        <w:spacing w:line="360" w:lineRule="exact"/>
        <w:ind w:firstLineChars="200" w:firstLine="480"/>
        <w:rPr>
          <w:rFonts w:eastAsiaTheme="minorEastAsia"/>
          <w:sz w:val="24"/>
        </w:rPr>
      </w:pPr>
    </w:p>
    <w:p w:rsidR="003274F7" w:rsidRDefault="00C7430F">
      <w:pPr>
        <w:adjustRightInd w:val="0"/>
        <w:snapToGrid w:val="0"/>
        <w:spacing w:line="400" w:lineRule="exact"/>
        <w:jc w:val="center"/>
        <w:rPr>
          <w:b/>
          <w:sz w:val="24"/>
          <w:szCs w:val="24"/>
        </w:rPr>
      </w:pPr>
      <w:r>
        <w:rPr>
          <w:b/>
          <w:sz w:val="24"/>
          <w:szCs w:val="24"/>
        </w:rPr>
        <w:lastRenderedPageBreak/>
        <w:t>诚信参与政府采购活动提示函</w:t>
      </w:r>
    </w:p>
    <w:p w:rsidR="003274F7" w:rsidRDefault="003274F7">
      <w:pPr>
        <w:pStyle w:val="ac"/>
        <w:shd w:val="clear" w:color="auto" w:fill="FFFFFF"/>
        <w:adjustRightInd w:val="0"/>
        <w:snapToGrid w:val="0"/>
        <w:spacing w:before="0" w:beforeAutospacing="0" w:after="0" w:afterAutospacing="0" w:line="360" w:lineRule="exact"/>
        <w:ind w:firstLine="645"/>
        <w:jc w:val="both"/>
        <w:rPr>
          <w:rFonts w:ascii="Times New Roman" w:eastAsiaTheme="minorEastAsia" w:hAnsi="Times New Roman" w:cs="Times New Roman"/>
        </w:rPr>
      </w:pPr>
    </w:p>
    <w:p w:rsidR="003274F7" w:rsidRDefault="00C7430F">
      <w:pPr>
        <w:pStyle w:val="ac"/>
        <w:shd w:val="clear" w:color="auto" w:fill="FFFFFF"/>
        <w:adjustRightInd w:val="0"/>
        <w:snapToGrid w:val="0"/>
        <w:spacing w:before="0" w:beforeAutospacing="0" w:after="0" w:afterAutospacing="0" w:line="440" w:lineRule="exact"/>
        <w:ind w:firstLineChars="200" w:firstLine="480"/>
        <w:jc w:val="both"/>
        <w:rPr>
          <w:rFonts w:ascii="Times New Roman" w:eastAsiaTheme="minorEastAsia" w:hAnsi="Times New Roman" w:cs="Times New Roman"/>
        </w:rPr>
      </w:pPr>
      <w:r>
        <w:rPr>
          <w:rFonts w:ascii="Times New Roman" w:eastAsiaTheme="minorEastAsia" w:hAnsi="Times New Roman" w:cs="Times New Roman"/>
        </w:rPr>
        <w:t>近年来，我市财政部门查处的政府采购供应商违法行为中，提供虚假材料谋取中标、成交的占</w:t>
      </w:r>
      <w:r>
        <w:rPr>
          <w:rFonts w:ascii="Times New Roman" w:eastAsiaTheme="minorEastAsia" w:hAnsi="Times New Roman" w:cs="Times New Roman"/>
        </w:rPr>
        <w:t>95%</w:t>
      </w:r>
      <w:r>
        <w:rPr>
          <w:rFonts w:ascii="Times New Roman" w:eastAsiaTheme="minorEastAsia" w:hAnsi="Times New Roman" w:cs="Times New Roman"/>
        </w:rPr>
        <w:t>以上，严重扰乱了政府采购市场秩序，损害了政府采购营商环境。</w:t>
      </w:r>
    </w:p>
    <w:p w:rsidR="003274F7" w:rsidRDefault="00C7430F">
      <w:pPr>
        <w:pStyle w:val="ac"/>
        <w:shd w:val="clear" w:color="auto" w:fill="FFFFFF"/>
        <w:adjustRightInd w:val="0"/>
        <w:snapToGrid w:val="0"/>
        <w:spacing w:before="0" w:beforeAutospacing="0" w:after="0" w:afterAutospacing="0" w:line="440" w:lineRule="exact"/>
        <w:ind w:firstLineChars="200" w:firstLine="480"/>
        <w:jc w:val="both"/>
        <w:rPr>
          <w:rFonts w:ascii="Times New Roman" w:eastAsiaTheme="minorEastAsia" w:hAnsi="Times New Roman" w:cs="Times New Roman"/>
        </w:rPr>
      </w:pPr>
      <w:r>
        <w:rPr>
          <w:rFonts w:ascii="Times New Roman" w:eastAsiaTheme="minorEastAsia" w:hAnsi="Times New Roman" w:cs="Times New Roman"/>
        </w:rPr>
        <w:t>诚实信用是市场经济的基本要求，也是政府采购法确立的基本原则之一，政府采购供应商等当事人均应严格遵循。供应商对其投标文件的真实性、合法性负有审慎的审查义务，对提交的全部材料（包括本单位制作形成的材料、第三方单位提供的材料、员工个人提供的材料等）的真实性负责，并承担相应法律责任。被查实存在提供虚假材料谋取中标、成交的，将被依法予以行政处罚，并将在信用中国、中国政府采购网、天津市政府采购网等网站公示其失信记录，实施联合惩戒。</w:t>
      </w:r>
    </w:p>
    <w:p w:rsidR="003274F7" w:rsidRDefault="00C7430F">
      <w:pPr>
        <w:pStyle w:val="ac"/>
        <w:shd w:val="clear" w:color="auto" w:fill="FFFFFF"/>
        <w:adjustRightInd w:val="0"/>
        <w:snapToGrid w:val="0"/>
        <w:spacing w:before="0" w:beforeAutospacing="0" w:after="0" w:afterAutospacing="0" w:line="440" w:lineRule="exact"/>
        <w:ind w:firstLineChars="200" w:firstLine="480"/>
        <w:jc w:val="both"/>
        <w:rPr>
          <w:rFonts w:ascii="Times New Roman" w:eastAsiaTheme="minorEastAsia" w:hAnsi="Times New Roman" w:cs="Times New Roman"/>
        </w:rPr>
      </w:pPr>
      <w:r>
        <w:rPr>
          <w:rFonts w:ascii="Times New Roman" w:eastAsiaTheme="minorEastAsia" w:hAnsi="Times New Roman" w:cs="Times New Roman"/>
        </w:rPr>
        <w:t>经梳理，供应商提供的虚假材料主要涉及业绩合同、发票、认证证书、特种作业操作证、社保缴费证明、学历学位证书、建造师执业资格证书、健康证等。供应商在编制投标文件时，可通过国家税务总局全国增值税发票查验平台、国家认证认可监督管理委员会网站、应急管理部特种作业操作证及安全生产知识和管理能力考核合格信息查询平台、中国建造师网、学信网</w:t>
      </w:r>
      <w:r>
        <w:rPr>
          <w:rStyle w:val="af0"/>
          <w:rFonts w:ascii="Times New Roman" w:eastAsiaTheme="minorEastAsia" w:hAnsi="Times New Roman" w:cs="Times New Roman"/>
        </w:rPr>
        <w:t>等</w:t>
      </w:r>
      <w:r>
        <w:rPr>
          <w:rFonts w:ascii="Times New Roman" w:eastAsiaTheme="minorEastAsia" w:hAnsi="Times New Roman" w:cs="Times New Roman"/>
        </w:rPr>
        <w:t>官方查询渠道对投标文件中相关材料的真实性予以审查，对无法确认真实性的材料，不要作为投标、响应材料提交。</w:t>
      </w:r>
    </w:p>
    <w:p w:rsidR="003274F7" w:rsidRDefault="00C7430F">
      <w:pPr>
        <w:pStyle w:val="ac"/>
        <w:shd w:val="clear" w:color="auto" w:fill="FFFFFF"/>
        <w:adjustRightInd w:val="0"/>
        <w:snapToGrid w:val="0"/>
        <w:spacing w:before="0" w:beforeAutospacing="0" w:after="0" w:afterAutospacing="0" w:line="440" w:lineRule="exact"/>
        <w:ind w:firstLineChars="200" w:firstLine="480"/>
        <w:jc w:val="both"/>
        <w:rPr>
          <w:rFonts w:ascii="Times New Roman" w:eastAsiaTheme="minorEastAsia" w:hAnsi="Times New Roman" w:cs="Times New Roman"/>
        </w:rPr>
      </w:pPr>
      <w:r>
        <w:rPr>
          <w:rFonts w:ascii="Times New Roman" w:eastAsiaTheme="minorEastAsia" w:hAnsi="Times New Roman" w:cs="Times New Roman"/>
        </w:rPr>
        <w:t>一旦被查实存在提供虚假材料的，供应商的以下陈述申辩意见一般不予采信：</w:t>
      </w:r>
    </w:p>
    <w:p w:rsidR="003274F7" w:rsidRDefault="00C7430F">
      <w:pPr>
        <w:pStyle w:val="ac"/>
        <w:shd w:val="clear" w:color="auto" w:fill="FFFFFF"/>
        <w:adjustRightInd w:val="0"/>
        <w:snapToGrid w:val="0"/>
        <w:spacing w:before="0" w:beforeAutospacing="0" w:after="0" w:afterAutospacing="0" w:line="440" w:lineRule="exact"/>
        <w:ind w:firstLineChars="200" w:firstLine="480"/>
        <w:jc w:val="both"/>
        <w:rPr>
          <w:rFonts w:ascii="Times New Roman" w:eastAsiaTheme="minorEastAsia" w:hAnsi="Times New Roman" w:cs="Times New Roman"/>
        </w:rPr>
      </w:pPr>
      <w:r>
        <w:rPr>
          <w:rFonts w:ascii="Times New Roman" w:eastAsiaTheme="minorEastAsia" w:hAnsi="Times New Roman" w:cs="Times New Roman"/>
        </w:rPr>
        <w:t>1.</w:t>
      </w:r>
      <w:r>
        <w:rPr>
          <w:rFonts w:ascii="Times New Roman" w:eastAsiaTheme="minorEastAsia" w:hAnsi="Times New Roman" w:cs="Times New Roman"/>
        </w:rPr>
        <w:t>虚假材料为员工个人或第三方单位提供，供应商并不知情；</w:t>
      </w:r>
    </w:p>
    <w:p w:rsidR="003274F7" w:rsidRDefault="00C7430F">
      <w:pPr>
        <w:pStyle w:val="ac"/>
        <w:shd w:val="clear" w:color="auto" w:fill="FFFFFF"/>
        <w:adjustRightInd w:val="0"/>
        <w:snapToGrid w:val="0"/>
        <w:spacing w:before="0" w:beforeAutospacing="0" w:after="0" w:afterAutospacing="0" w:line="440" w:lineRule="exact"/>
        <w:ind w:firstLineChars="200" w:firstLine="480"/>
        <w:jc w:val="both"/>
        <w:rPr>
          <w:rFonts w:ascii="Times New Roman" w:eastAsiaTheme="minorEastAsia" w:hAnsi="Times New Roman" w:cs="Times New Roman"/>
        </w:rPr>
      </w:pPr>
      <w:r>
        <w:rPr>
          <w:rFonts w:ascii="Times New Roman" w:eastAsiaTheme="minorEastAsia" w:hAnsi="Times New Roman" w:cs="Times New Roman"/>
        </w:rPr>
        <w:t>2.</w:t>
      </w:r>
      <w:r>
        <w:rPr>
          <w:rFonts w:ascii="Times New Roman" w:eastAsiaTheme="minorEastAsia" w:hAnsi="Times New Roman" w:cs="Times New Roman"/>
        </w:rPr>
        <w:t>虚假材料并非评审因素或属于多提供，而并不影响评审结果；</w:t>
      </w:r>
    </w:p>
    <w:p w:rsidR="003274F7" w:rsidRDefault="00C7430F">
      <w:pPr>
        <w:pStyle w:val="ac"/>
        <w:shd w:val="clear" w:color="auto" w:fill="FFFFFF"/>
        <w:adjustRightInd w:val="0"/>
        <w:snapToGrid w:val="0"/>
        <w:spacing w:before="0" w:beforeAutospacing="0" w:after="0" w:afterAutospacing="0" w:line="440" w:lineRule="exact"/>
        <w:ind w:firstLineChars="200" w:firstLine="480"/>
        <w:jc w:val="both"/>
        <w:rPr>
          <w:rFonts w:ascii="Times New Roman" w:eastAsiaTheme="minorEastAsia" w:hAnsi="Times New Roman" w:cs="Times New Roman"/>
        </w:rPr>
      </w:pPr>
      <w:r>
        <w:rPr>
          <w:rFonts w:ascii="Times New Roman" w:eastAsiaTheme="minorEastAsia" w:hAnsi="Times New Roman" w:cs="Times New Roman"/>
        </w:rPr>
        <w:t>3.</w:t>
      </w:r>
      <w:r>
        <w:rPr>
          <w:rFonts w:ascii="Times New Roman" w:eastAsiaTheme="minorEastAsia" w:hAnsi="Times New Roman" w:cs="Times New Roman"/>
        </w:rPr>
        <w:t>供应商并未中标，没有产生危害后果；</w:t>
      </w:r>
    </w:p>
    <w:p w:rsidR="003274F7" w:rsidRDefault="00C7430F">
      <w:pPr>
        <w:pStyle w:val="ac"/>
        <w:shd w:val="clear" w:color="auto" w:fill="FFFFFF"/>
        <w:adjustRightInd w:val="0"/>
        <w:snapToGrid w:val="0"/>
        <w:spacing w:before="0" w:beforeAutospacing="0" w:after="0" w:afterAutospacing="0" w:line="440" w:lineRule="exact"/>
        <w:ind w:firstLineChars="200" w:firstLine="480"/>
        <w:jc w:val="both"/>
        <w:rPr>
          <w:rFonts w:ascii="Times New Roman" w:eastAsiaTheme="minorEastAsia" w:hAnsi="Times New Roman" w:cs="Times New Roman"/>
        </w:rPr>
      </w:pPr>
      <w:r>
        <w:rPr>
          <w:rFonts w:ascii="Times New Roman" w:eastAsiaTheme="minorEastAsia" w:hAnsi="Times New Roman" w:cs="Times New Roman"/>
        </w:rPr>
        <w:t>4.</w:t>
      </w:r>
      <w:r>
        <w:rPr>
          <w:rFonts w:ascii="Times New Roman" w:eastAsiaTheme="minorEastAsia" w:hAnsi="Times New Roman" w:cs="Times New Roman"/>
        </w:rPr>
        <w:t>工作人员疏忽大意，错放相关材料；</w:t>
      </w:r>
    </w:p>
    <w:p w:rsidR="003274F7" w:rsidRDefault="00C7430F">
      <w:pPr>
        <w:pStyle w:val="ac"/>
        <w:shd w:val="clear" w:color="auto" w:fill="FFFFFF"/>
        <w:adjustRightInd w:val="0"/>
        <w:snapToGrid w:val="0"/>
        <w:spacing w:before="0" w:beforeAutospacing="0" w:after="0" w:afterAutospacing="0" w:line="440" w:lineRule="exact"/>
        <w:ind w:firstLineChars="200" w:firstLine="480"/>
        <w:jc w:val="both"/>
        <w:rPr>
          <w:rFonts w:ascii="Times New Roman" w:eastAsiaTheme="minorEastAsia" w:hAnsi="Times New Roman" w:cs="Times New Roman"/>
        </w:rPr>
      </w:pPr>
      <w:r>
        <w:rPr>
          <w:rFonts w:ascii="Times New Roman" w:eastAsiaTheme="minorEastAsia" w:hAnsi="Times New Roman" w:cs="Times New Roman"/>
        </w:rPr>
        <w:t>5.</w:t>
      </w:r>
      <w:r>
        <w:rPr>
          <w:rFonts w:ascii="Times New Roman" w:eastAsiaTheme="minorEastAsia" w:hAnsi="Times New Roman" w:cs="Times New Roman"/>
        </w:rPr>
        <w:t>已查验材料原件或通过非官方渠道扫码、在线查询等，尽到了审查义务。</w:t>
      </w:r>
    </w:p>
    <w:p w:rsidR="003274F7" w:rsidRDefault="00C7430F">
      <w:pPr>
        <w:pStyle w:val="ac"/>
        <w:shd w:val="clear" w:color="auto" w:fill="FFFFFF"/>
        <w:adjustRightInd w:val="0"/>
        <w:snapToGrid w:val="0"/>
        <w:spacing w:before="0" w:beforeAutospacing="0" w:after="0" w:afterAutospacing="0" w:line="440" w:lineRule="exact"/>
        <w:ind w:firstLineChars="200" w:firstLine="480"/>
        <w:jc w:val="both"/>
        <w:rPr>
          <w:rFonts w:ascii="Times New Roman" w:eastAsiaTheme="minorEastAsia" w:hAnsi="Times New Roman" w:cs="Times New Roman"/>
        </w:rPr>
      </w:pPr>
      <w:r>
        <w:rPr>
          <w:rFonts w:ascii="Times New Roman" w:eastAsiaTheme="minorEastAsia" w:hAnsi="Times New Roman" w:cs="Times New Roman"/>
        </w:rPr>
        <w:t> </w:t>
      </w:r>
      <w:r>
        <w:rPr>
          <w:rStyle w:val="af0"/>
          <w:rFonts w:ascii="Times New Roman" w:eastAsiaTheme="minorEastAsia" w:hAnsi="Times New Roman" w:cs="Times New Roman"/>
        </w:rPr>
        <w:t>法律责任：</w:t>
      </w:r>
      <w:r>
        <w:rPr>
          <w:rFonts w:ascii="Times New Roman" w:eastAsiaTheme="minorEastAsia" w:hAnsi="Times New Roman" w:cs="Times New Roman"/>
        </w:rPr>
        <w:t>《中华人民共和国政府采购法》第七十七条第一款</w:t>
      </w:r>
    </w:p>
    <w:p w:rsidR="003274F7" w:rsidRDefault="00C7430F">
      <w:pPr>
        <w:pStyle w:val="ac"/>
        <w:shd w:val="clear" w:color="auto" w:fill="FFFFFF"/>
        <w:adjustRightInd w:val="0"/>
        <w:snapToGrid w:val="0"/>
        <w:spacing w:before="0" w:beforeAutospacing="0" w:after="0" w:afterAutospacing="0" w:line="440" w:lineRule="exact"/>
        <w:ind w:firstLineChars="200" w:firstLine="480"/>
        <w:jc w:val="both"/>
        <w:rPr>
          <w:rFonts w:ascii="Times New Roman" w:eastAsiaTheme="minorEastAsia" w:hAnsi="Times New Roman" w:cs="Times New Roman"/>
        </w:rPr>
      </w:pPr>
      <w:r>
        <w:rPr>
          <w:rFonts w:ascii="Times New Roman" w:eastAsiaTheme="minorEastAsia" w:hAnsi="Times New Roman" w:cs="Times New Roman"/>
        </w:rPr>
        <w:t>供应商有下列情形之一的，处以采购金额千分之五以上千分之十以下的罚款，列入不良行为记录名单，在一至三年内禁止参加政府采购活动，有违法所得的，并处没收违法所得，情节严重的，由工商行政管理机关吊销营业执照；构成犯罪的，依法追究刑事责任：（一）提供虚假材料谋取中标、成交的。</w:t>
      </w:r>
    </w:p>
    <w:p w:rsidR="003274F7" w:rsidRDefault="00C7430F">
      <w:pPr>
        <w:widowControl/>
        <w:jc w:val="left"/>
        <w:rPr>
          <w:b/>
          <w:bCs/>
          <w:kern w:val="28"/>
          <w:sz w:val="32"/>
          <w:szCs w:val="32"/>
          <w:lang w:val="zh-CN"/>
        </w:rPr>
      </w:pPr>
      <w:r>
        <w:br w:type="page"/>
      </w:r>
    </w:p>
    <w:p w:rsidR="003274F7" w:rsidRDefault="00C7430F">
      <w:pPr>
        <w:pStyle w:val="ab"/>
        <w:rPr>
          <w:rFonts w:ascii="Times New Roman" w:hAnsi="Times New Roman"/>
        </w:rPr>
      </w:pPr>
      <w:r>
        <w:rPr>
          <w:rFonts w:ascii="Times New Roman" w:hAnsi="Times New Roman"/>
        </w:rPr>
        <w:lastRenderedPageBreak/>
        <w:t>第</w:t>
      </w:r>
      <w:r>
        <w:rPr>
          <w:rFonts w:ascii="Times New Roman" w:hAnsi="Times New Roman" w:hint="eastAsia"/>
        </w:rPr>
        <w:t>二</w:t>
      </w:r>
      <w:r>
        <w:rPr>
          <w:rFonts w:ascii="Times New Roman" w:hAnsi="Times New Roman"/>
        </w:rPr>
        <w:t>部分</w:t>
      </w:r>
      <w:r>
        <w:rPr>
          <w:rFonts w:ascii="Times New Roman" w:hAnsi="Times New Roman"/>
        </w:rPr>
        <w:t xml:space="preserve">  </w:t>
      </w:r>
      <w:r>
        <w:rPr>
          <w:rFonts w:ascii="Times New Roman" w:hAnsi="Times New Roman"/>
        </w:rPr>
        <w:t>招标项目要求</w:t>
      </w:r>
      <w:bookmarkEnd w:id="1"/>
    </w:p>
    <w:p w:rsidR="003274F7" w:rsidRDefault="00C7430F">
      <w:pPr>
        <w:autoSpaceDE w:val="0"/>
        <w:autoSpaceDN w:val="0"/>
        <w:adjustRightInd w:val="0"/>
        <w:spacing w:line="360" w:lineRule="auto"/>
        <w:ind w:firstLineChars="200" w:firstLine="480"/>
        <w:rPr>
          <w:sz w:val="24"/>
        </w:rPr>
      </w:pPr>
      <w:r>
        <w:rPr>
          <w:rFonts w:hint="eastAsia"/>
          <w:sz w:val="24"/>
        </w:rPr>
        <w:t>加注“★”号条款为实质性条款，不得出现负偏离，发生负偏离即做无效标处理。</w:t>
      </w:r>
    </w:p>
    <w:p w:rsidR="003274F7" w:rsidRDefault="00C7430F">
      <w:pPr>
        <w:spacing w:line="360" w:lineRule="auto"/>
        <w:ind w:firstLineChars="200" w:firstLine="480"/>
        <w:outlineLvl w:val="0"/>
        <w:rPr>
          <w:sz w:val="24"/>
        </w:rPr>
      </w:pPr>
      <w:r>
        <w:rPr>
          <w:rFonts w:hint="eastAsia"/>
          <w:sz w:val="24"/>
        </w:rPr>
        <w:t>一、项目背景</w:t>
      </w:r>
    </w:p>
    <w:p w:rsidR="003274F7" w:rsidRDefault="00C7430F">
      <w:pPr>
        <w:spacing w:line="360" w:lineRule="auto"/>
        <w:ind w:firstLineChars="200" w:firstLine="480"/>
        <w:outlineLvl w:val="0"/>
        <w:rPr>
          <w:sz w:val="24"/>
        </w:rPr>
      </w:pPr>
      <w:r>
        <w:rPr>
          <w:rFonts w:hint="eastAsia"/>
          <w:sz w:val="24"/>
        </w:rPr>
        <w:t>本项目建设是在学校原有高中学科建设的基础上，按照《天津市普通高中资源建设行动方案》（津政办发〔</w:t>
      </w:r>
      <w:r>
        <w:rPr>
          <w:rFonts w:hint="eastAsia"/>
          <w:sz w:val="24"/>
        </w:rPr>
        <w:t>2022</w:t>
      </w:r>
      <w:r>
        <w:rPr>
          <w:rFonts w:hint="eastAsia"/>
          <w:sz w:val="24"/>
        </w:rPr>
        <w:t>〕</w:t>
      </w:r>
      <w:r>
        <w:rPr>
          <w:rFonts w:hint="eastAsia"/>
          <w:sz w:val="24"/>
        </w:rPr>
        <w:t>55</w:t>
      </w:r>
      <w:r>
        <w:rPr>
          <w:rFonts w:hint="eastAsia"/>
          <w:sz w:val="24"/>
        </w:rPr>
        <w:t>号）中要求的“按照普通高中新课程改革和高考综合改革有关要求建设学科教室、创新实验室、社团活动室，满足分层教学、选课走班、特色课程需求。”完成高中数学、高中地理、高中音乐、高中化学、高中生物共五间学科教室及科技创新实验室、智慧体育创新实验室、教学研究实践创新实验室共三间创新实验室的建设，以达成《行动方案》建设目标，完成高中资源建设，满足人民群众对优质普通高中教育的需求。</w:t>
      </w:r>
    </w:p>
    <w:p w:rsidR="003274F7" w:rsidRDefault="00C7430F">
      <w:pPr>
        <w:spacing w:line="360" w:lineRule="auto"/>
        <w:ind w:firstLineChars="200" w:firstLine="480"/>
        <w:outlineLvl w:val="0"/>
        <w:rPr>
          <w:sz w:val="24"/>
        </w:rPr>
      </w:pPr>
      <w:r>
        <w:rPr>
          <w:rFonts w:hint="eastAsia"/>
          <w:sz w:val="24"/>
        </w:rPr>
        <w:t>本项目属于工业行业</w:t>
      </w:r>
    </w:p>
    <w:p w:rsidR="003274F7" w:rsidRDefault="00C7430F">
      <w:pPr>
        <w:autoSpaceDE w:val="0"/>
        <w:autoSpaceDN w:val="0"/>
        <w:spacing w:line="360" w:lineRule="auto"/>
        <w:ind w:firstLineChars="200" w:firstLine="480"/>
        <w:rPr>
          <w:bCs/>
          <w:sz w:val="24"/>
        </w:rPr>
      </w:pPr>
      <w:r>
        <w:rPr>
          <w:rFonts w:hint="eastAsia"/>
          <w:color w:val="000000"/>
          <w:sz w:val="24"/>
        </w:rPr>
        <w:t>二</w:t>
      </w:r>
      <w:r>
        <w:rPr>
          <w:bCs/>
          <w:color w:val="000000"/>
          <w:sz w:val="24"/>
        </w:rPr>
        <w:t>、</w:t>
      </w:r>
      <w:r>
        <w:rPr>
          <w:bCs/>
          <w:sz w:val="24"/>
        </w:rPr>
        <w:t>技术要求</w:t>
      </w:r>
    </w:p>
    <w:p w:rsidR="003274F7" w:rsidRDefault="00C7430F">
      <w:pPr>
        <w:spacing w:line="360" w:lineRule="auto"/>
        <w:ind w:firstLineChars="200" w:firstLine="480"/>
        <w:outlineLvl w:val="0"/>
        <w:rPr>
          <w:sz w:val="24"/>
        </w:rPr>
      </w:pPr>
      <w:r>
        <w:rPr>
          <w:rFonts w:hint="eastAsia"/>
          <w:sz w:val="24"/>
        </w:rPr>
        <w:t>★（一）投标人须承诺所投产品和服务符合相关强制性规定。交货时采购人有权要求投标人出具所投产品、服务符合上述规定的证明文件。</w:t>
      </w:r>
    </w:p>
    <w:p w:rsidR="003274F7" w:rsidRDefault="00C7430F">
      <w:pPr>
        <w:spacing w:line="360" w:lineRule="auto"/>
        <w:ind w:firstLineChars="200" w:firstLine="480"/>
        <w:outlineLvl w:val="0"/>
        <w:rPr>
          <w:sz w:val="24"/>
        </w:rPr>
      </w:pPr>
      <w:r>
        <w:rPr>
          <w:rFonts w:hint="eastAsia"/>
          <w:sz w:val="24"/>
        </w:rPr>
        <w:t>（二）自动高压蒸汽灭菌锅投标人须承诺若是所投产品的制造商进行安装，提供其《中华人民共和国特种设备生产许可证》（许可项目至少包含：压力容器制造）；若不是所投产品的制造商进行安装，先取得所投产品制造商的授权，同时提供其《中华人民共和国特种设备生产许可证》（许可子项目至少包含长输管道安装或锅炉安装或公用管道安装或工业管道安装）。</w:t>
      </w:r>
    </w:p>
    <w:p w:rsidR="003274F7" w:rsidRDefault="00C7430F">
      <w:pPr>
        <w:spacing w:line="360" w:lineRule="auto"/>
        <w:ind w:firstLineChars="200" w:firstLine="480"/>
        <w:outlineLvl w:val="0"/>
        <w:rPr>
          <w:rStyle w:val="af4"/>
        </w:rPr>
      </w:pPr>
      <w:r>
        <w:rPr>
          <w:rFonts w:hint="eastAsia"/>
          <w:sz w:val="24"/>
        </w:rPr>
        <w:t>（三）采购清单</w:t>
      </w:r>
    </w:p>
    <w:p w:rsidR="003274F7" w:rsidRDefault="00C7430F">
      <w:pPr>
        <w:spacing w:line="360" w:lineRule="auto"/>
        <w:ind w:firstLineChars="200" w:firstLine="480"/>
        <w:outlineLvl w:val="0"/>
        <w:rPr>
          <w:sz w:val="24"/>
        </w:rPr>
      </w:pPr>
      <w:r>
        <w:rPr>
          <w:rFonts w:hint="eastAsia"/>
          <w:sz w:val="24"/>
        </w:rPr>
        <w:t>★</w:t>
      </w:r>
      <w:r>
        <w:rPr>
          <w:rFonts w:hint="eastAsia"/>
          <w:sz w:val="24"/>
        </w:rPr>
        <w:t xml:space="preserve">1. </w:t>
      </w:r>
      <w:r>
        <w:rPr>
          <w:rFonts w:hint="eastAsia"/>
          <w:sz w:val="24"/>
        </w:rPr>
        <w:t>投标产品实质性要求</w:t>
      </w:r>
    </w:p>
    <w:p w:rsidR="003274F7" w:rsidRDefault="00C7430F">
      <w:pPr>
        <w:spacing w:line="360" w:lineRule="auto"/>
        <w:ind w:firstLineChars="200" w:firstLine="480"/>
        <w:outlineLvl w:val="0"/>
        <w:rPr>
          <w:sz w:val="24"/>
        </w:rPr>
      </w:pPr>
      <w:r>
        <w:rPr>
          <w:rFonts w:hint="eastAsia"/>
          <w:sz w:val="24"/>
        </w:rPr>
        <w:t>所投自动高压蒸汽灭菌锅的制造商具备《中华人民共和国特种设备生产许可证》（许可项目至少包含：压力容器制造），提供证书扫描件。</w:t>
      </w:r>
    </w:p>
    <w:p w:rsidR="003274F7" w:rsidRDefault="00C7430F">
      <w:pPr>
        <w:spacing w:line="360" w:lineRule="auto"/>
        <w:ind w:firstLineChars="200" w:firstLine="480"/>
        <w:outlineLvl w:val="0"/>
        <w:rPr>
          <w:sz w:val="24"/>
        </w:rPr>
      </w:pPr>
      <w:r>
        <w:rPr>
          <w:rFonts w:hint="eastAsia"/>
          <w:sz w:val="24"/>
        </w:rPr>
        <w:t>2</w:t>
      </w:r>
      <w:r>
        <w:rPr>
          <w:rFonts w:hint="eastAsia"/>
          <w:sz w:val="24"/>
        </w:rPr>
        <w:t>．技术参数</w:t>
      </w:r>
    </w:p>
    <w:tbl>
      <w:tblPr>
        <w:tblpPr w:leftFromText="180" w:rightFromText="180" w:vertAnchor="text" w:horzAnchor="page" w:tblpX="1313" w:tblpY="457"/>
        <w:tblOverlap w:val="never"/>
        <w:tblW w:w="5546" w:type="pct"/>
        <w:tblLook w:val="04A0" w:firstRow="1" w:lastRow="0" w:firstColumn="1" w:lastColumn="0" w:noHBand="0" w:noVBand="1"/>
      </w:tblPr>
      <w:tblGrid>
        <w:gridCol w:w="733"/>
        <w:gridCol w:w="1616"/>
        <w:gridCol w:w="4547"/>
        <w:gridCol w:w="713"/>
        <w:gridCol w:w="768"/>
        <w:gridCol w:w="1076"/>
      </w:tblGrid>
      <w:tr w:rsidR="003274F7">
        <w:trPr>
          <w:trHeight w:val="580"/>
          <w:tblHeader/>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b/>
                <w:bCs/>
                <w:sz w:val="20"/>
              </w:rPr>
            </w:pPr>
            <w:r>
              <w:rPr>
                <w:rFonts w:ascii="宋体" w:hAnsi="宋体" w:cs="宋体" w:hint="eastAsia"/>
                <w:b/>
                <w:bCs/>
                <w:kern w:val="0"/>
                <w:sz w:val="20"/>
                <w:lang w:bidi="ar"/>
              </w:rPr>
              <w:t>序号</w:t>
            </w:r>
          </w:p>
        </w:tc>
        <w:tc>
          <w:tcPr>
            <w:tcW w:w="85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b/>
                <w:bCs/>
                <w:sz w:val="20"/>
              </w:rPr>
            </w:pPr>
            <w:r>
              <w:rPr>
                <w:rFonts w:ascii="宋体" w:hAnsi="宋体" w:cs="宋体" w:hint="eastAsia"/>
                <w:b/>
                <w:bCs/>
                <w:kern w:val="0"/>
                <w:sz w:val="20"/>
                <w:lang w:bidi="ar"/>
              </w:rPr>
              <w:t>标的名称</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b/>
                <w:bCs/>
                <w:sz w:val="20"/>
              </w:rPr>
            </w:pPr>
            <w:r>
              <w:rPr>
                <w:rFonts w:ascii="宋体" w:hAnsi="宋体" w:cs="宋体" w:hint="eastAsia"/>
                <w:b/>
                <w:bCs/>
                <w:kern w:val="0"/>
                <w:sz w:val="20"/>
                <w:lang w:bidi="ar"/>
              </w:rPr>
              <w:t>需求条款</w:t>
            </w:r>
          </w:p>
        </w:tc>
        <w:tc>
          <w:tcPr>
            <w:tcW w:w="37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b/>
                <w:bCs/>
                <w:sz w:val="20"/>
              </w:rPr>
            </w:pPr>
            <w:r>
              <w:rPr>
                <w:rFonts w:ascii="宋体" w:hAnsi="宋体" w:cs="宋体" w:hint="eastAsia"/>
                <w:b/>
                <w:bCs/>
                <w:kern w:val="0"/>
                <w:sz w:val="20"/>
                <w:lang w:bidi="ar"/>
              </w:rPr>
              <w:t>单位</w:t>
            </w:r>
          </w:p>
        </w:tc>
        <w:tc>
          <w:tcPr>
            <w:tcW w:w="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b/>
                <w:bCs/>
                <w:sz w:val="20"/>
              </w:rPr>
            </w:pPr>
            <w:r>
              <w:rPr>
                <w:rFonts w:ascii="宋体" w:hAnsi="宋体" w:cs="宋体" w:hint="eastAsia"/>
                <w:b/>
                <w:bCs/>
                <w:kern w:val="0"/>
                <w:sz w:val="20"/>
                <w:lang w:bidi="ar"/>
              </w:rPr>
              <w:t>数量</w:t>
            </w:r>
          </w:p>
        </w:tc>
        <w:tc>
          <w:tcPr>
            <w:tcW w:w="569"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b/>
                <w:bCs/>
                <w:sz w:val="20"/>
              </w:rPr>
            </w:pPr>
            <w:r>
              <w:rPr>
                <w:rFonts w:ascii="宋体" w:hAnsi="宋体" w:cs="宋体" w:hint="eastAsia"/>
                <w:b/>
                <w:bCs/>
                <w:kern w:val="0"/>
                <w:sz w:val="20"/>
                <w:lang w:bidi="ar"/>
              </w:rPr>
              <w:t>是否属于集采目录内产品</w:t>
            </w:r>
          </w:p>
        </w:tc>
      </w:tr>
      <w:tr w:rsidR="003274F7">
        <w:trPr>
          <w:trHeight w:val="292"/>
        </w:trPr>
        <w:tc>
          <w:tcPr>
            <w:tcW w:w="4430" w:type="pct"/>
            <w:gridSpan w:val="5"/>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b/>
                <w:bCs/>
                <w:sz w:val="20"/>
              </w:rPr>
            </w:pPr>
            <w:r>
              <w:rPr>
                <w:rFonts w:ascii="宋体" w:hAnsi="宋体" w:cs="宋体" w:hint="eastAsia"/>
                <w:b/>
                <w:bCs/>
                <w:kern w:val="0"/>
                <w:sz w:val="20"/>
                <w:lang w:bidi="ar"/>
              </w:rPr>
              <w:t>物理（实验）精品学科教室</w:t>
            </w:r>
          </w:p>
        </w:tc>
        <w:tc>
          <w:tcPr>
            <w:tcW w:w="569"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b/>
                <w:bCs/>
                <w:sz w:val="20"/>
              </w:rPr>
            </w:pP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智慧黑板</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整机屏幕需采用UHD超高清A规LED液晶屏，屏幕显示尺寸≥86英寸，显示比例16:9，屏幕图像分辨率≥3840*2160。需采用红外触控技术。整机需采用全金属外壳材质，三拼接平面一体化设计，主副屏过渡平滑并在同一平面，中间无单独边框阻隔，屏幕边缘采用圆角包边防护，整机背板采用金属材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2.整机需预留互联副板连接接口，可实现板书书写数据采集功能，可识别老师粉笔书写，板擦或手指擦除手势，且书写过程中可同步到一体机主屏，支持板书录制，回看和分享。</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3.整机需支持前置物理接口不少于5个，所有接口均采用非转接方式，包含1路HDMI接口、2路双通道USB3.0接口(Windows和 Android系统均能被识别）、1路Type-C接口（支持全功能PD 65W）、1路USB-Type-B接口（Touch）。</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4.整机自带Android操作系统， 系统版本≥Android 14，≥八核处理器，内存≥4GB，存储空间≥32GB。</w:t>
            </w:r>
          </w:p>
          <w:p w:rsidR="003274F7" w:rsidRDefault="00C7430F">
            <w:pPr>
              <w:widowControl/>
              <w:jc w:val="left"/>
              <w:textAlignment w:val="center"/>
              <w:rPr>
                <w:rFonts w:ascii="宋体" w:hAnsi="宋体" w:cs="宋体"/>
                <w:kern w:val="0"/>
                <w:sz w:val="20"/>
                <w:lang w:bidi="ar"/>
              </w:rPr>
            </w:pPr>
            <w:r>
              <w:rPr>
                <w:rFonts w:hint="eastAsia"/>
                <w:bCs/>
                <w:sz w:val="24"/>
              </w:rPr>
              <w:t>●</w:t>
            </w:r>
            <w:r>
              <w:rPr>
                <w:rFonts w:ascii="宋体" w:hAnsi="宋体" w:cs="宋体" w:hint="eastAsia"/>
                <w:kern w:val="0"/>
                <w:sz w:val="20"/>
                <w:lang w:bidi="ar"/>
              </w:rPr>
              <w:t>5.整机需内置 2.2 声道扬声器，位于设备下边框出音，20W全频扬声器需≥2个，10W高音扬声器需≥2个，额定总功率≥60W，语言清晰度（STI-PA）≥0.75。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6.整机需具备智能书写护眼模式，可做到屏幕书写过程中逐步降低整机背光亮度至50%，符合D65标准光源色温值，降低色温≤6500K。</w:t>
            </w:r>
          </w:p>
          <w:p w:rsidR="003274F7" w:rsidRDefault="00C7430F">
            <w:pPr>
              <w:widowControl/>
              <w:jc w:val="left"/>
              <w:textAlignment w:val="center"/>
              <w:rPr>
                <w:rFonts w:ascii="宋体" w:hAnsi="宋体" w:cs="宋体"/>
                <w:kern w:val="0"/>
                <w:sz w:val="20"/>
                <w:lang w:bidi="ar"/>
              </w:rPr>
            </w:pPr>
            <w:r>
              <w:rPr>
                <w:rFonts w:hint="eastAsia"/>
                <w:bCs/>
                <w:sz w:val="24"/>
              </w:rPr>
              <w:t>●</w:t>
            </w:r>
            <w:r>
              <w:rPr>
                <w:rFonts w:ascii="宋体" w:hAnsi="宋体" w:cs="宋体" w:hint="eastAsia"/>
                <w:kern w:val="0"/>
                <w:sz w:val="20"/>
                <w:lang w:bidi="ar"/>
              </w:rPr>
              <w:t>7.需支持通过口语表达快速返回系统桌面、选人和打开白板、亮度调整、声音大小调整、打开资源库和课本、计时器、AI 录课、上一页、下一页。</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8.整机屏体需支持无需操作即可实现蓝光防护，具备物理防蓝光（过滤蓝光）功能，有效抗蓝光、防眩光，蓝光占比（有害蓝光 415～455nm 能量综合）/（整体蓝光 400～500 能量综合）＜50%，低蓝光保护显示不偏色、不泛黄。</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9.需支持通过前置面板物理按键一键启动录课功能，录制屏幕及整机半径12米内课堂现场音频，录制画面完整，无死角，人声清晰，无较大背景噪音。</w:t>
            </w:r>
          </w:p>
          <w:p w:rsidR="003274F7" w:rsidRDefault="00C7430F">
            <w:pPr>
              <w:widowControl/>
              <w:jc w:val="left"/>
              <w:textAlignment w:val="center"/>
              <w:rPr>
                <w:rFonts w:ascii="宋体" w:hAnsi="宋体" w:cs="宋体"/>
                <w:kern w:val="0"/>
                <w:sz w:val="20"/>
                <w:lang w:bidi="ar"/>
              </w:rPr>
            </w:pPr>
            <w:r>
              <w:rPr>
                <w:rFonts w:hint="eastAsia"/>
                <w:bCs/>
                <w:sz w:val="24"/>
              </w:rPr>
              <w:t>●</w:t>
            </w:r>
            <w:r>
              <w:rPr>
                <w:rFonts w:ascii="宋体" w:hAnsi="宋体" w:cs="宋体" w:hint="eastAsia"/>
                <w:kern w:val="0"/>
                <w:sz w:val="20"/>
                <w:lang w:bidi="ar"/>
              </w:rPr>
              <w:t>10.整机需内置高清广角摄像头，需支持≥4800万像素，结构采用非独立设计。支持3D降噪算法，图像信噪比≥40db，支持输出MJPG视频格式。摄像头需具备下倾设计，下倾角度≥10°，拍摄画面全面。整机高清摄像头，需支持生物特征识别，如面部识别功能，支持AI识别人像，最大距离≥10</w:t>
            </w:r>
            <w:r>
              <w:rPr>
                <w:rFonts w:ascii="宋体" w:hAnsi="宋体" w:cs="宋体" w:hint="eastAsia"/>
                <w:kern w:val="0"/>
                <w:sz w:val="20"/>
                <w:lang w:bidi="ar"/>
              </w:rPr>
              <w:lastRenderedPageBreak/>
              <w:t>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11.整机在安卓系统触控需支持≥40点触控及同时书写，触摸分辨率≥32768×32768。整机Windows系统需支持≥50点触控书写，触摸分辨率≥32768×32768。</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12.整机需具有悬浮菜单，支持通过两指调用到屏幕任意位置，需支持在任意信号源通道下均可调用悬浮菜单，悬浮菜单具有批注、切换信号源功能，悬浮菜单中的信号源支持自定义修改且一键直达常用信号源。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13.整机OPS采用8核、12线程相当或以上性能标准，内存≥8G DDR4，硬盘≥256G SSD。OPS电脑安装结构采用卡扣式按压设计，无需使用任何拆卸设备。</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14.提供与智慧黑板为同一制造商的大屏内置教学应用系统，教学桌面支持教学常用的教学白板软件、文件管理软件、电子课本软件、视频展台软件、授课助手软件。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15.需支持手绘至少6种立体几何图形并自动识别为标准形状。立方体需支持≥8种图形工具操作，支持绘制立方体内部的任意切面；立体几何图形需支持“三视图”。</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16.需提供≥8种英语学科工具，包括四线三格、字母卡片、英语朗读、单词评测、单词接龙、单词听写、英文划词、英文识别等多种英语学科工具和应用。</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17.需支持将教师手写的化学方程式自动识别为标准印刷体；并支持智能推荐功能，可根据原生笔迹或印刷体快速调取对应的化学元素、化学实验、微课讲解等资源。</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视频展示台</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1.展台像素：需采用≥1300万像素摄像头。1080P动态视频预览需≥30帧/秒。</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2．产品需有下出和侧出接口（USB*2）。</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3．需自带LED补光灯，需可触摸式≥三级灯光调节，需可通过交互智能设备中的软件直接控制调整。</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4．对焦方式：需支持AF自动和MF按需对焦技术。</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3</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教师演示台</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1、整体规格需2900mm×700mm×900mm（±5mm），需由3个储物柜、抽屉架、水槽柜组成。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2、台面需采用≥13.0mm厚优抗板台面。</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3、优抗板台面技术参数需满足或优于以下6项性能检测要求：</w:t>
            </w:r>
          </w:p>
          <w:p w:rsidR="003274F7" w:rsidRDefault="00C7430F">
            <w:pPr>
              <w:widowControl/>
              <w:jc w:val="left"/>
              <w:textAlignment w:val="center"/>
              <w:rPr>
                <w:rFonts w:ascii="宋体" w:hAnsi="宋体" w:cs="宋体"/>
                <w:kern w:val="0"/>
                <w:sz w:val="20"/>
                <w:shd w:val="clear" w:color="auto" w:fill="FFFF00"/>
                <w:lang w:bidi="ar"/>
              </w:rPr>
            </w:pPr>
            <w:r>
              <w:rPr>
                <w:rFonts w:ascii="宋体" w:hAnsi="宋体" w:cs="宋体" w:hint="eastAsia"/>
                <w:kern w:val="0"/>
                <w:sz w:val="20"/>
                <w:lang w:bidi="ar"/>
              </w:rPr>
              <w:t>（1）化学性能检测：参照GB/T 17657-2022标准，台面板不少于136项化学试剂及有机溶液检测，且</w:t>
            </w:r>
            <w:r>
              <w:rPr>
                <w:rFonts w:ascii="宋体" w:hAnsi="宋体" w:cs="宋体" w:hint="eastAsia"/>
                <w:kern w:val="0"/>
                <w:sz w:val="20"/>
                <w:lang w:bidi="ar"/>
              </w:rPr>
              <w:lastRenderedPageBreak/>
              <w:t>包含：硫酸（98%）、氢氟酸（48%）、硝酸（65%）、环丙甲酮、乙酸丁酯、饱和氯化锌等。表面耐污染性检测结果需达到5级。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（2）环保性能检测：参照GB/T 39600-2021标准，甲醛释放量检测结果值≤0.006mg/m³。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（3）物理性能检测：参照GB/T 17657-2022标准及其他检测方法检测，满足静曲强度≥138Mpa；弹性模量≥9890Mpa；板面握螺钉力≥4350N；含水率≤0.8%；密度≥1.43g/cm³；耐臭氧（72h）：外观无明显变化；负荷变形温度：＞200℃；浸渍剥离性能：0；尺寸稳定性：纵向≤0.04，横向≤0.05；漆膜附着力：六级，切割边缘完全平滑，网格内无脱落；表面耐划痕性能：5N作用下试件表面无大于90%的连续划痕；耐沸水性能：质量增加百分率≤0.01%、厚度增加百分率≤0.06%，表面质量等级：5级：无变化，边缘质量等级：5级：无明显变化；表面耐磨性能：≥1540r，未出现磨损；体积电阻≤3.1*10¹²；表面电阻≤4.7*10¹²；弯曲强度≥140Mpa等不少于28项物理性能检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（4）抗霉菌性能检测：参照JC/T 2039-2010标准：黑曲霉、土曲霉、宛氏拟青霉、绳状青霉、出芽短梗霉、球毛壳、长枝木霉等不少于7种霉菌检测长霉等级为0级；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（5）抗细菌性能检测：参照JC/T 2039-2010标准：大肠埃希氏菌、金黄色葡萄球菌、白色念珠菌、铜绿假单胞菌、肺炎克雷伯氏菌、鼠伤寒沙门氏菌、甲型溶血性链球群、枯草芽孢杆菌、耐甲氧西林金黄色葡萄球菌、肠沙门氏菌肠亚种、粪肠球菌、宋氏志贺氏菌、变异库克菌、表皮葡萄球菌、海氏肠球菌、单核细胞增生李斯特氏菌等不少于16种菌种抗菌率≥99.99%。</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（6）氙灯老化测试：参照GB/T 16422.2-2022标准，进行1450小时以上老化试验测试结果为样品无变色、发粘、裂纹等异常，等级为5级。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4、储物柜：柜体需均为全钢结构，采用≥1.0mm厚冷轧钢板，表层经酸洗、磷化、环氧树脂粉末喷涂等工艺加工生产，接缝处无焊点，表面平整光滑，耐酸碱，防腐蚀；边缘做倒角设计，可防止磕碰；柜门：主体需采用双层冷轧钢板装配成型，内附蜂窝状瓦楞纸防噪填充，柜门内侧装有起缓冲作用防撞贴，门板面板内嵌ABS塑料拉手；活动层板：柜体内需设有活动层板，采用≥1.0mm厚冷轧钢板制作，配合至少4个塑料支撑扣调整上下高度，调节孔距≥50mm，承重≥20KG；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5、抽屉架：主体需采用≥1.0mm厚冷轧钢板，表层经酸洗、磷化、环氧树脂粉末喷涂等工艺加工生产，接缝处无焊点，表面平整光滑，耐酸碱，防腐蚀。边缘做倒角设计，可防止磕碰；需内置2个内部规格：≥314mm×352mm×126mm抽屉，抽头均为双层结构，内附蜂窝状瓦楞纸防噪填充，采用三节静音导轨，配备阻尼滑道，抽头内嵌塑料拉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水槽柜：规格：需550mm×700mm×900mm（±5mm），需采用≥1.0mm厚冷轧钢板，表层经酸洗、磷化、环氧树脂粉末喷涂等工艺加工生产，接缝处无焊点，表面平整光滑，耐酸碱，防腐蚀。边缘做倒角设计，可防止磕碰；柜门：主体需采用双层冷轧钢板装配成型，内附蜂窝状瓦楞纸防噪填充，柜门内侧装有防撞贴，面板内嵌ABS塑料拉手；预留水槽孔位。</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7、可调脚：需桌体底部配备≥50mm高钢制PP注塑调节地脚，减震防滑。</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张</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4</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化验水槽</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一、化验水槽规格：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1.需采用PP材质。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2.水槽外部规格需满足：440mm（L）×330mm（W）×200mm（H）（±5mm）。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3.密封方式需满足：水封式，可防止废水回流和堵塞。</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4.槽体上部需配备出水装置：一高二低出水口，管体部分为黄铜合金制，陶瓷阀芯，表面经环氧树脂静电喷涂处理，耐酸碱腐蚀。出水嘴为铜质瓷芯尖嘴型，可拆卸清洗阻塞。</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二：给/排水全套装置规格：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1.需采用PPR材质水管，上水管和进水管为Ф25mm；UPVC材质排水管为Ф75mm。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2.需采用开关阀门，外丝连接件、PVC胶水等。</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5</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教师椅</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1.需满足规格：550×500×1070mm（±5mm）。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2.需采用PU皮面，海绵坐垫。</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3.需满足黑色PP加玻纤内外塑框。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4.需满足一体成型PP固定扶手。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5.需满足中靠背46-49cm，人体工程学设计。</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6.需满足≥1.0mm厚气杆。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7.需满足PP加纤五星塑脚。</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8.需满足φ50mm（偏差±5%）黑边尼龙万向轮。</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张</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控制柜</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1、控制柜需满足尺寸：400mm（L）×230mm（W）×780mm（H）（±5mm）；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2、工艺与材质需满足：采用≥1.2mm钢板冷轧成型，表面经过防腐氧化处理和纯环氧树脂塑粉高温固化处理，具有较强的耐蚀性；操作面镶有亚克力</w:t>
            </w:r>
            <w:r>
              <w:rPr>
                <w:rFonts w:ascii="宋体" w:hAnsi="宋体" w:cs="宋体" w:hint="eastAsia"/>
                <w:kern w:val="0"/>
                <w:sz w:val="20"/>
                <w:lang w:bidi="ar"/>
              </w:rPr>
              <w:lastRenderedPageBreak/>
              <w:t>装饰板。</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3、需内嵌≥10英寸显示屏，支持触控操作，分辨率≥1024*600mm，IPS屏，宽视角；</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4、功能设置需满足：内置总电源开关、漏电保护器、以32位MCU为核心的主控制模块、急停控制模块及工业级开关电源。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5、控制柜产品需满足以下性能要求：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性能要求：①金属件焊接件焊接处无脱焊、虚焊、焊穿、错位，无夹渣、气孔、焊瘤、焊丝头、咬边、飞溅，表面波纹均匀；②金属件喷涂层无漏喷、锈蚀和脱色、掉色，涂层光滑均匀，色泽一致，无流挂、疙瘩、皱皮、飞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2）理化性能要求：金属喷漆（塑）涂层耐腐蚀性：100h内，在溶液中样板上划道两侧3mm以外，无鼓泡产生；100h后，划道两侧3mm以外，无锈迹、剥落、起皱、变色和失光现象；附着力不低于2级；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3）有害物质限量：4种重金属含量（限色漆）mg/kg（可溶性铅≤16、镉≤0.5、铬≤5.0、汞≤0.1）</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4）结构安全：①人体接触或收藏物品的部位无毛刺、刃口、棱角；②固定部位结合牢固，无松动、少件、透钉、漏钉。</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7</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智能吊装控制系统</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1.电源操作控制系统需满足：可实现分组控制学生高低压电源开启与关闭；可输出交流电范围0-30V，分辨率1V设置及实时显示，可输出直流电范围0-30V，分辨率0.1V设置及实时显示，带学生电压锁定功能。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2.照明系统需满足：可实现控制照明系统开启与关闭。可单个或全组进行控制，有全选及反选功能，可手动调节照明亮度。</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3.给排水控制系统需满足：可实现控制给排水系统的开启与关闭。可单个或全组进行控制，有全选及反选功能。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4.摇臂控制系统需满足：可实现控制电源摇臂升起或下降。可单个或全组进行控制，有全选及反选功能。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5.通风控制系统需满足：可实现控制通风系统的开启与关闭及风量调节。</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6.系统设置需满足：（1）开机方式： ①直接开机、②密码验证；（2）定时关机：0-240分钟时段设置；（3）教室编号设置；（4）自动分组功能；（5）更改密码功能。</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8</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学生实验桌</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1、规格需满足：1200mm（L）×600mm（W）×780mm（H）（±5mm）；实验桌整体符合人体工程学设计。</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2、需实验室专用陶瓷板台面，厚度为≥20mm，需</w:t>
            </w:r>
            <w:r>
              <w:rPr>
                <w:rFonts w:ascii="宋体" w:hAnsi="宋体" w:cs="宋体" w:hint="eastAsia"/>
                <w:kern w:val="0"/>
                <w:sz w:val="20"/>
                <w:lang w:bidi="ar"/>
              </w:rPr>
              <w:lastRenderedPageBreak/>
              <w:t>采用一体实芯黑色坯体一体烧制釉面，具备无空洞、无杂色、无脱层、釉面与坯体呈一体结构的特点；该台面需为实验室专用，需满足无甲醛释放、耐化学腐蚀、耐划痕、耐污染等性能要求；在靠近人体操作边缘处有一条与台面一体成型（非后期二次开槽）的功能性凹槽，其宽度需≥11.7mm，深度需≥1.25mm，储水量需≥15.5ml，能够有效阻水和缓冲，同时需能够对实验试管、玻璃棒、小球等易滚动器材进行缓冲阻拦。</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3、陶瓷板台面技术参数需满足以下指标：</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（1）耐光色牢度：参照GB/T17657-2022标准，变色等级实测结果≥4级。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2）外观质量：参照T/CIQA10-2020标准：①外观为五面坯体，表面为釉面烧成颜色；样品敲碎后无空洞，无直径2mm以上气泡，无杂色，为一体实芯坯体。②釉面和坯体之间无脱层，釉面与坯体呈一体结构；釉面为烧成颜色（非坯体颜色）。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（3）耐污染性能：参照GB/T17657-2022 标准，台面板不少于60项化学试剂进行检测，包含氢氧化钙饱和溶液、乙醇99%、王水、硝酸65%、硫酸98%、高氯酸72%、乙醚99%、糠醛99%、硫化钠饱和溶液、甲苯99%、丁酮99%、二氯甲烷99%、铬酸60%、丙酮99%、苯99%、片状氢氧化钠、磷酸85%、乙酸乙酯99%、乙酸99%、盐酸37%、甲醛37%、氨水28%等，检测结果为五级（未盖玻璃盖板）。</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桌体框架需满足：铸铝/塑铝结构；通过桌体上端两侧支架、立柱连接铸铝桌脚，形成“Z”字造型，使桌体具有强承重性及高稳定性；桌体所有接触人体的边棱均无锐利的棱角、毛刺；桌体表面经环氧树脂粉体喷涂处理，耐腐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5、上端两侧支架：需满足铸铝模具成型，规格需570mm×55mm×80mm（±5mm）；需选用铝锭ADC12，经酸洗磷化前处理，表面需经环氧树脂粉喷涂处理，耐腐蚀。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6、桌脚/脚垫：需满足铸铝模具成型，规格需525mm×60mm×110mmmm（±5mm）；需选用铝锭ADC12，经酸洗磷化前处理，表面需经环氧树脂粉喷涂处理，耐腐蚀。脚垫高度需可调，耐磨、防潮、防滑。</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7、立柱：需满足规格620mm×80mm×50mm（±5mm）；需铝材挤出成型，经酸洗磷化前处理，表面需经环氧树脂粉体喷涂处理，耐腐蚀。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8、主横梁：需采用“8”字型铝材挤出成型，规格需1080mm×19mm×80mm（±5mm），经酸洗磷化前处理，表面需经环氧树脂粉喷涂处理，耐腐蚀。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9、后挡条：需铝材挤出成型，规格需1068mm×80×16mm（±5mm）；连接左右两侧注塑模具成型ABS材质固定卡位，防止台面物品滑落；经酸洗磷化前处理，表面需经环氧树脂粉喷涂处理，耐腐蚀。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书包斗：需满足规格400mm×330mm×162mm（±5mm），需采用ABS塑料一次注塑成型；书包斗前端预留学生凳挂靠口，上翘工艺设计，两书包斗中间预留放置不同功能学生电源的空间，具有隐蔽性；固定挂架需采用镀锌方钢，防腐防锈。</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11、实验桌产品需满足以下性能要求：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1)外观要求：①金属件外观管材应无裂缝、叠缝；外露管口端面应封闭；</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2)有害物质限量：重金属含量（限色漆）mg/kg（可溶性铅≤8、可溶性镉≤0.5、可溶性铬≤8、可溶性汞≤0.2）；</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张</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24</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9</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学生凳</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1.需满足规格：φ300mm×440mm（±5mm）。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2.凳面：需采用ABS环保材质一体注塑成型，防摔耐磨。人体工程学设计，中间有内弧成型，深度需≥8mm。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3.升降式螺杆：直径需≥20mm螺纹碳钢，可配合高强度钢制托盘于凳面底部固定，钢板厚度需≥2mm。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需支持调节凳子高度，升降需≥50mm。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4.钢脚架：需由壁厚≥1.2mm椭圆形钢管及壁厚≥2mm圆钢管焊接组成，表面经高温烤漆处理。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5.脚垫：需塑胶材质，采用PP一体注塑成型，防水防滑。</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6.学生凳产品需满足以下性能要求：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性能要求：①金属件管材无裂缝、叠缝；②金属件焊接件焊接处无脱焊、虚焊、焊穿、错位，无夹渣、气孔、焊瘤、焊丝头、咬边、飞溅，表面波纹均匀；③金属件冲压件无脱层、裂缝；④金属件皱纹或波纹圆管和扁线管弯曲处弧形圆滑一致；⑤金属件喷涂层无漏喷、锈蚀和脱色、掉色现象，无流挂、疙瘩、皱皮、飞漆等缺陷；⑥塑料件无裂纹、无明显变形，无明显缩孔、气泡、杂质、伤痕，外表用塑料件表面光洁、无划痕、无污渍、无明显色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2）有害物质限量：4种重金属含量（限色漆）mg/kg（可溶性铅≤9.0、镉≤0.3、铬≤12、汞≤0.3）；</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3）安全性能要求：①人体接触或收藏物品部位无毛刺、刃口、棱角；②固定部位结合牢固，无松动、少件、透钉、漏钉；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4）理化性能要求：金属喷漆（塑）涂层耐腐蚀性：</w:t>
            </w:r>
            <w:r>
              <w:rPr>
                <w:rFonts w:ascii="宋体" w:hAnsi="宋体" w:cs="宋体" w:hint="eastAsia"/>
                <w:kern w:val="0"/>
                <w:sz w:val="20"/>
                <w:lang w:bidi="ar"/>
              </w:rPr>
              <w:lastRenderedPageBreak/>
              <w:t>100h内，在溶液中样板上划道两侧3mm以外，无鼓泡产生；100h后，划道两侧3mm以外，无锈迹、剥落、起皱、变色和失光等现象；附着力不低于2级；硬度≥2H；冲击高度≥400mm，无剥落、裂纹、皱纹；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5）座面静载荷试验、椅腿前向静载荷试验、座面冲击试验、座面耐久性试验，结果均无损；</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6）稳定性：凳子任意方向无倾翻。</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48</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10</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加大仪器柜</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1.规格需满足1200mm（L）×500mm（W）×2000mm（H）（±5mm）。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柜体需采用≥16mm厚三聚氰胺贴面板，上柜体镶装≥4mm厚玻璃的对开门，柜内设至少2层≥25mm厚活动层板，活动层板高度需可以调整。下柜体为板式对开门，柜内需设≥25mm厚活动层板1层。裸露部位均用PVC封边条需利用机械高温热熔工艺封边，粘力强，密封性稳定，经久耐用。</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3.柜体结构需为内槽式铝合金框架，厚度为≥1.0mm，其表面需利用环氧树脂静电喷涂，需用ABS专用连接件连接，接缝严密牢固不变型。柜门需采用国产≥165度铰链，需可开关≥10万次以上；不锈钢桥式拉手。</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5</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▲智能吊装集成箱体</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一、智能吊装集成箱体规格：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1.规格需满足：1870mm（L）×580mm（W）×540mm（H）（±5mm），分上下两层，下层1870mm（L）×580mm（W）×240mm（H）（±5mm）,上层1320mm（L）×410mm（W）×300mm（H）（±5mm）；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2.材质需满足：吊装箱体整体采用ABS新型环保材料一体化注塑成型，具有耐腐蚀、耐酸碱、防水、耐热，耐候性、电绝缘性等性能。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3.内部承重结构需采用≥30mm×30mm铝型材连接，遵循人体工程学设计原理，采用五金配件连接。功能模块连接配件选用表面经环氧树脂粉末喷涂高温固化处理的冷轧钢板定制成型。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4.箱体模块化设计需满足：外表面和内表面可触及的隐蔽处，均无锐利的棱角、毛刺露出，所有接触人体的边棱均倒圆角处理。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5.智能吊装集成箱体产品需满足以下性能要求：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性能要求：①金属件电镀层表面无剥落、返锈、毛刺，表面无烧焦、起泡、针孔、裂纹、花斑和划痕；②塑料件无裂纹、无明显变形，无明显缩孔、气泡、杂质、伤痕，外表用塑料件表面光洁、无划痕、无污渍、无明显色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（2）安全性能要求：①人体接触或收藏物品的部位无毛刺、刃口、棱角；②固定部位结合牢固，无</w:t>
            </w:r>
            <w:r>
              <w:rPr>
                <w:rFonts w:ascii="宋体" w:hAnsi="宋体" w:cs="宋体" w:hint="eastAsia"/>
                <w:kern w:val="0"/>
                <w:sz w:val="20"/>
                <w:lang w:bidi="ar"/>
              </w:rPr>
              <w:lastRenderedPageBreak/>
              <w:t>松动、无少件、透钉、漏钉；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（3）理化性能要求：金属电镀层抗盐雾：≥18h，1.5mm以下 无锈点；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（4）塑料件冲击强度≥3.5*10³J/m²;</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（5）4种重金属含量mg/kg（可溶性铅≤3.0、镉≤0.2、铬≤0.6、汞≤0.02）。</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二、设备线材、辅料及安装调试规格：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1、、辅件需采用固定横梁吊装方式，减少楼板承重，防止左右晃动，可进行上下、左右的平衡调节。主要辅件有：矩形钢、三角构件、直角座、龙骨架连接件、吊装挂件、安装连接板等。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2、电源主线需采用4.0mm²BVR铜软线铺设；需选用Ф20或Ф25PVC阻燃线管，每桌需采用软铜质电线与主线对接取电；需选用合适规格的线管包裹取电连接线。</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3、需包含安装调试。</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组</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7</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升降摇臂控制模块</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1.规格需满足：长≥800mm；模块化设计，内置于舱体下方，由电源操作模块和摇摆臂构成。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2.摇摆臂需采用动力装置升降，与箱体主结构连接，固定件需采用铝合金原料压铸成型。两侧装配轴承。</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臂身需采用铝合金型材，表面经电泳、静电环氧树脂粉末喷涂固化处理，耐化学腐蚀、耐高温，需采用五金配件与电源连接，外表面和内表面可触及的隐蔽处，均无锐利的棱角和五金配件露出。根据实验需要，可0°到90°智能调节摇摆角度。需遵循人体工程学设计原理，摇摆臂内置给排水管和电缆安装空间。</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4、需包含安装调试。</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13</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13</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电源操作控制系统模块</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1、电源操作模块正面设置需满足以下几点：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（1）不少于两个220V电源插座。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（2）一对低压电源输出端子，直流交流输出最大额定电流2A，输出电压范围0-30V，均配备安全保护及报警装置。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（3）内嵌式4.3英寸液晶显示屏（偏差±5%），可触屏显示设置低压直流、交流。</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（4）语音警报系统，当用电器过载，即刻发出语音警报，并给出正确操作指示。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（5）装置内设保险丝，具有过载、短路保护功能。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（6）装置内设一键紧急制动装置。一键按下，即刻紧急制动，切断电源，确保学生、设备安全。也可以一键即刻恢复运行。</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2、电源操作模块反面设置需满足以下几点：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（1）不少于三个220V电源插座。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（2）一对低压电源输出端子，直流交流输出最大额定电流2A，输出电压范围0-30V，均配备安全保护及报警装置。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3、电源操作控制系统模块产品需满足以下性能要求：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性能要求：①金属件管材无裂缝、叠缝，外露管口端面封闭；②金属件冲压件无脱层、裂缝；③金属件电镀层表面无剥落、返锈、毛刺，表面无烧焦、起泡、针孔、裂纹、花斑和划痕；④塑料件无裂纹、无明显变形，无明显缩孔、气泡、杂质、伤痕，外表用塑料件表面光洁、无划痕、无污渍、无明显色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（2）安全性能要求：①人体接触或收藏物品的部位无毛刺、刃口、棱角；②固定部位结合牢固，无松动、无少件、透钉、漏钉；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（3）理化性能要求：金属电镀层抗盐雾：≥18h，1.5mm以下 无锈点；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（4）塑料件冲击强度≥3.5*10³J/m²;</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（5）4种重金属含量mg/kg（可溶性铅≤3.0、镉≤0.2、铬≤0.6、汞≤0.02）。</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4、需包含安装调试。</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13</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14</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照明系统模块</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1.箱体底部周边需设有环绕式照明系统，采用LED360度排列。</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2.需通过基板底座散热，亮度可通过控制端手动调节。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3.需满足光线柔和不刺眼。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4.照明系统模块产品使用输出符合 LPS 和SELV 适配器或其他类型；设备外壳边缘光滑圆润无锐边；正常使用时可触及，无危险；易接触表面的测量温度（灯珠（靠近输入部分） ＜40℃、铝基板上（靠近输入部分电阻）＜40℃、灯珠（中间部分） ＜40℃、铝基板上（靠近中间部分电阻）＜40℃；可触及位置（外壳顶部、底部、输入端）无法触及带电部件。</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4、需包含安装调试。</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组</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7</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15</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探究弹力与形变量的关系实验器</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 多传感器精密测量系统</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实验器需内置不少于三组高精度力传感器，可同步测量并采集不少于三组不同弹簧的受力数据：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（1）力测量范围：不小于-20N ~ +20N（兼顾拉力与压力测量）（2）力测量精度：分度值需≤0.01N</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（3）高频采样：最高采样率2KHz，能捕捉快速的力变化过程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2、仪器集成了位移测量装置：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（1）位移测量范围：不小于0~44cm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（2）位移测量精度：分度需≤1cm，精度需≤1cm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3、形变状态指示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位移状态指示灯（灯珠间隔需不大于为1cm），通过颜色变化实时反馈弹簧的形变量。这种设计使得弹簧的形变过程一目了然，非常适合课堂演示和学生分组实验。</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4、高效的数据采集与显示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仪器需内置显示屏幕，能够实时显示不少于三组弹簧的受力大小、形变长度，同时也提供蓝牙连接状态和电池电量等信息，方便使用者随时掌握实验状态。若需进行更深入的数据分析，可通过蓝牙将数据导出至电脑或移动设备，绘制力-位移曲线，进而分析弹簧的劲度系数（曲线的斜率即为弹簧常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5、便携设计与持久续航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采用紧凑型设计：传感器尺寸需≥125 * 51 * 46mm，屏幕尺寸需≥66 * 13mm，支架总高需≥440mm。供电需采用可充电锂电池（3.7V, 400mAh），开机速度快（约1.5秒），足以满足日常教学中的连续使用需求。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 需满足下列教学应用：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（1）初中物理：“探究弹簧的伸长特性”实验。（2）高中物理：“研究弹簧伸长量与弹力的关系”实验，验证胡克定律（在弹性限度内，弹簧的弹力f和弹簧的伸长量x成正比，即f = kx）。</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（3）支持对压缩形变的研究，并可同时测量和对比多个弹簧的劲度系数。</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组</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16</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无线向心力实验器电机版</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1、需由三角稳固底座、金属支架、旋臂、配重杆、平衡杆、挡光臂、旋臂座、砝码、连接装置、紧固件、蓝牙适配器、电机控制系统构成。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2、旋臂需内置光电门传感器测量系统、力传感器测量系统及无线发射电路，可自由旋转。</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3、无线接收器与计算机USB接口通讯，无需另配数据采集器与传感器测量系统，需内置光电门传感器测量系统可以精确记录每次挡光时间，并通过软件计算出旋臂的角速度；力传感器需同步测量向心力的大小。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4、需可以选择手动与电机驱动两种旋转模式；电机转动速度不少于（0~30挡位）及转动方向可调。</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5、可通过控制变量法，需可描绘向心力与质量、角速度、运动半径的关系曲线，探究向心力与质量、角速度、角速度、运动半径的关系。</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组</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小计</w:t>
            </w:r>
          </w:p>
        </w:tc>
        <w:tc>
          <w:tcPr>
            <w:tcW w:w="4043" w:type="pct"/>
            <w:gridSpan w:val="4"/>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3274F7">
            <w:pPr>
              <w:jc w:val="center"/>
              <w:rPr>
                <w:rFonts w:ascii="宋体" w:hAnsi="宋体" w:cs="宋体"/>
                <w:sz w:val="20"/>
              </w:rPr>
            </w:pP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3274F7">
            <w:pPr>
              <w:jc w:val="center"/>
              <w:rPr>
                <w:rFonts w:ascii="宋体" w:hAnsi="宋体" w:cs="宋体"/>
                <w:sz w:val="20"/>
              </w:rPr>
            </w:pPr>
          </w:p>
        </w:tc>
      </w:tr>
      <w:tr w:rsidR="003274F7">
        <w:trPr>
          <w:trHeight w:val="600"/>
        </w:trPr>
        <w:tc>
          <w:tcPr>
            <w:tcW w:w="4430" w:type="pct"/>
            <w:gridSpan w:val="5"/>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left"/>
              <w:textAlignment w:val="center"/>
              <w:rPr>
                <w:rFonts w:ascii="宋体" w:hAnsi="宋体" w:cs="宋体"/>
                <w:b/>
                <w:bCs/>
                <w:sz w:val="20"/>
              </w:rPr>
            </w:pPr>
            <w:r>
              <w:rPr>
                <w:rFonts w:ascii="宋体" w:hAnsi="宋体" w:cs="宋体" w:hint="eastAsia"/>
                <w:b/>
                <w:bCs/>
                <w:kern w:val="0"/>
                <w:sz w:val="20"/>
                <w:lang w:bidi="ar"/>
              </w:rPr>
              <w:lastRenderedPageBreak/>
              <w:t>化学（实验）精品学科教室</w:t>
            </w:r>
          </w:p>
        </w:tc>
        <w:tc>
          <w:tcPr>
            <w:tcW w:w="569"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b/>
                <w:bCs/>
                <w:sz w:val="20"/>
              </w:rPr>
            </w:pP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智慧黑板</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整机屏幕需采用UHD超高清A规LED液晶屏，屏幕显示尺寸≥86英寸，显示比例16:9，屏幕图像分辨率≥3840*2160。需采用红外触控技术。整机需采用全金属外壳材质，三拼接平面一体化设计，主副屏过渡平滑并在同一平面，中间无单独边框阻隔，屏幕边缘采用圆角包边防护，整机背板采用金属材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2.整机需预留互联副板连接接口，可实现板书书写数据采集功能，可识别老师粉笔书写，板擦或手指擦除手势，且书写过程中可同步到一体机主屏，支持板书录制，回看和分享。</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3.整机需支持前置物理接口不少于5个，所有接口均采用非转接方式，包含1路HDMI接口、2路双通道USB3.0接口(Windows和 Android系统均能被识别）、1路Type-C接口（支持全功能PD 65W）、1路USB-Type-B接口（Touch）。</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4.整机自带Android操作系统， 系统版本≥Android 14，≥八核处理器，内存≥4GB，存储空间≥32GB。</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5.整机需内置 2.2 声道扬声器，位于设备下边框出音，20W全频扬声器需≥2个，10W高音扬声器需≥2个，额定总功率≥60W，语言清晰度（STI-PA）≥0.75。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6.整机需具备智能书写护眼模式，可做到屏幕书写过程中逐步降低整机背光亮度至50%，符合D65标准光源色温值，降低色温≤6500K。</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7.需支持通过口语表达快速返回系统桌面、选人和打开白板、亮度调整、声音大小调整、打开资源库和课本、计时器、AI 录课、上一页、下一页。</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8.整机屏体需支持无需操作即可实现蓝光防护，具备物理防蓝光（过滤蓝光）功能，有效抗蓝光、防眩光，蓝光占比（有害蓝光 415～455nm 能量综合）/（整体蓝光 400～500 能量综合）＜50%，低蓝光保护显示不偏色、不泛黄。</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9.需支持通过前置面板物理按键一键启动录课功能，录制屏幕及整机半径12米内课堂现场音频，录制画面完整，无死角，人声清晰，无较大背景噪音。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10.整机需内置高清广角摄像头，需支持≥4800万像素，结构采用非独立设计。支持3D降噪算法，图像信噪比≥40db，支持输出MJPG视频格式。摄像头需具备下倾设计，下倾角度≥10°，拍摄画面</w:t>
            </w:r>
            <w:r>
              <w:rPr>
                <w:rFonts w:ascii="宋体" w:hAnsi="宋体" w:cs="宋体" w:hint="eastAsia"/>
                <w:kern w:val="0"/>
                <w:sz w:val="20"/>
                <w:lang w:bidi="ar"/>
              </w:rPr>
              <w:lastRenderedPageBreak/>
              <w:t>全面。整机高清摄像头，需支持生物特征识别，如面部识别功能，支持AI识别人像，最大距离≥10米。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11.整机在安卓系统触控需支持≥40点触控及同时书写，触摸分辨率≥32768×32768。整机Windows系统需支持≥50点触控书写，触摸分辨率≥32768×32768。</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12.整机需具有悬浮菜单，支持通过两指调用到屏幕任意位置，需支持在任意信号源通道下均可调用悬浮菜单，悬浮菜单具有批注、切换信号源功能，悬浮菜单中的信号源支持自定义修改且一键直达常用信号源。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13.整机OPS采用8核、12线程相当或以上性能标准，内存≥8G DDR4，硬盘≥256G SSD。OPS电脑安装结构采用卡扣式按压设计，无需使用任何拆卸设备。</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14. 提供与智慧黑板为同一制造商的大屏内置教学应用系统，教学桌面支持教学常用的教学白板软件、文件管理软件、电子课本软件、视频展台软件、授课助手软件。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15.需支持手绘至少6种立体几何图形并自动识别为标准形状。立方体需支持≥8种图形工具操作，支持绘制立方体内部的任意切面；立体几何图形需支持“三视图”。</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16.需提供≥8种英语学科工具，包括四线三格、字母卡片、英语朗读、单词评测、单词接龙、单词听写、英文划词、英文识别等多种英语学科工具和应用。</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17.需支持将教师手写的化学方程式自动识别为标准印刷体；并支持智能推荐功能，可根据原生笔迹或印刷体快速调取对应的化学元素、化学实验、微课讲解等资源。</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视频展示台</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1.展台像素：需采用≥1300万像素摄像头。1080P动态视频预览需≥30帧/秒。</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2．产品需有下出和侧出接口（USB*2）。</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3．需自带LED补光灯，需可触摸式≥三级灯光调节，需可通过交互智能设备中的软件直接控制调整。</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4．对焦方式：需支持AF自动和MF按需对焦技术。</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3</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教师演示台</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1、整体规格需2900mm×700mm×900mm（±5mm），需由3个储物柜、抽屉架、水槽柜组成。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2、台面需采用≥13.0mm厚优抗板台面。</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3、优抗板台面技术参数需满足或优于以下6项性能检测要求：</w:t>
            </w:r>
          </w:p>
          <w:p w:rsidR="003274F7" w:rsidRDefault="00C7430F">
            <w:pPr>
              <w:widowControl/>
              <w:jc w:val="left"/>
              <w:textAlignment w:val="center"/>
              <w:rPr>
                <w:rFonts w:ascii="宋体" w:hAnsi="宋体" w:cs="宋体"/>
                <w:kern w:val="0"/>
                <w:sz w:val="20"/>
                <w:shd w:val="clear" w:color="auto" w:fill="FFFF00"/>
                <w:lang w:bidi="ar"/>
              </w:rPr>
            </w:pPr>
            <w:r>
              <w:rPr>
                <w:rFonts w:ascii="宋体" w:hAnsi="宋体" w:cs="宋体" w:hint="eastAsia"/>
                <w:kern w:val="0"/>
                <w:sz w:val="20"/>
                <w:lang w:bidi="ar"/>
              </w:rPr>
              <w:lastRenderedPageBreak/>
              <w:t>（1）化学性能检测：参照GB/T 17657-2022标准，台面板不少于136项化学试剂及有机溶液检测，且包含：硫酸（98%）、氢氟酸（48%）、硝酸（65%）、环丙甲酮、乙酸丁酯、饱和氯化锌等。表面耐污染性检测结果需达到5级</w:t>
            </w:r>
            <w:r>
              <w:rPr>
                <w:rFonts w:ascii="宋体" w:hAnsi="宋体" w:cs="宋体" w:hint="eastAsia"/>
                <w:kern w:val="0"/>
                <w:sz w:val="20"/>
                <w:shd w:val="clear" w:color="auto" w:fill="FFFF00"/>
                <w:lang w:bidi="ar"/>
              </w:rPr>
              <w:t>。</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（2）环保性能检测：参照GB/T 39600-2021标准，甲醛释放量检测结果值≤0.006mg/m³。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（3）物理性能检测：参照GB/T 17657-2022标准及其他检测方法检测，满足静曲强度≥138Mpa；弹性模量≥9890Mpa；板面握螺钉力≥4350N；含水率≤0.8%；密度≥1.43g/cm³；耐臭氧（72h）：外观无明显变化；负荷变形温度：＞200℃；浸渍剥离性能：0；尺寸稳定性：纵向≤0.04，横向≤0.05；漆膜附着力：六级，切割边缘完全平滑，网格内无脱落；表面耐划痕性能：5N作用下试件表面无大于90%的连续划痕；耐沸水性能：质量增加百分率≤0.01%、厚度增加百分率≤0.06%，表面质量等级：5级：无变化，边缘质量等级：5级：无明显变化；表面耐磨性能：≥1540r，未出现磨损；体积电阻≤3.1*10¹²；表面电阻≤4.7*10¹²；弯曲强度≥140Mpa等不少于28项物理性能检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（4）抗霉菌性能检测：参照JC/T 2039-2010标准：黑曲霉、土曲霉、宛氏拟青霉、绳状青霉、出芽短梗霉、球毛壳、长枝木霉等不少于7种霉菌检测长霉等级为0级；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（5）抗细菌性能检测：参照JC/T 2039-2010标准：大肠埃希氏菌、金黄色葡萄球菌、白色念珠菌、铜绿假单胞菌、肺炎克雷伯氏菌、鼠伤寒沙门氏菌、甲型溶血性链球群、枯草芽孢杆菌、耐甲氧西林金黄色葡萄球菌、肠沙门氏菌肠亚种、粪肠球菌、宋氏志贺氏菌、变异库克菌、表皮葡萄球菌、海氏肠球菌、单核细胞增生李斯特氏菌等不少于16种菌种抗菌率≥99.99%。</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（6）氙灯老化测试：参照GB/T 16422.2-2022标准，进行1450小时以上老化试验测试结果为样品无变色、发粘、裂纹等异常，等级为5级。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储物柜：柜体需均为全钢结构，采用≥1.0mm厚冷轧钢板，表层经酸洗、磷化、环氧树脂粉末喷涂等工艺加工生产，接缝处无焊点，表面平整光滑，耐酸碱，防腐蚀；边缘做倒角设计，可防止磕碰；柜门：主体需采用双层冷轧钢板装配成型，内附蜂窝状瓦楞纸防噪填充，柜门内侧装有起缓冲作用防撞贴，门板面板内嵌ABS塑料拉手；活动层板：柜体内需设有活动层板，采用≥1.0mm厚冷轧钢板制</w:t>
            </w:r>
            <w:r>
              <w:rPr>
                <w:rFonts w:ascii="宋体" w:hAnsi="宋体" w:cs="宋体" w:hint="eastAsia"/>
                <w:kern w:val="0"/>
                <w:sz w:val="20"/>
                <w:lang w:bidi="ar"/>
              </w:rPr>
              <w:lastRenderedPageBreak/>
              <w:t xml:space="preserve">作，配合至少4个塑料支撑扣调整上下高度，调节孔距≥50mm，承重≥20KG；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抽屉架：主体需采用≥1.0mm厚冷轧钢板，表层经酸洗、磷化、环氧树脂粉末喷涂等工艺加工生产，接缝处无焊点，表面平整光滑，耐酸碱，防腐蚀。边缘做倒角设计，可防止磕碰；需内置2个内部规格：≥314mm×352mm×126mm抽屉，抽头均为双层结构，内附蜂窝状瓦楞纸防噪填充，采用三节静音导轨，配备阻尼滑道，抽头内嵌塑料拉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水槽柜：规格：需550mm×700mm×900mm（±5mm），需采用≥1.0mm厚冷轧钢板，表层经酸洗、磷化、环氧树脂粉末喷涂等工艺加工生产，接缝处无焊点，表面平整光滑，耐酸碱，防腐蚀。边缘做倒角设计，可防止磕碰；柜门：主体需采用双层冷轧钢板装配成型，内附蜂窝状瓦楞纸防噪填充，柜门内侧装有防撞贴，面板内嵌ABS塑料拉手；预留水槽孔位。</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7、可调脚：需桌体底部配备≥50mm高钢制PP注塑调节地脚，减震防滑。</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张</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4</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教师椅</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1.规格：550×500×1070mm（±5mm）；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2.采用PU皮面，海绵坐垫；</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3.黑色PP加玻纤内外塑框；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4.一体成型PP固定扶手；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5.中靠背46-49cm，人体工程学设计；</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6.≥1.0mm厚气杆；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7.PP加纤五星塑脚；</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8.φ50mm（偏差±5%）黑边尼龙万向轮。</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张</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5</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控制柜</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1、控制柜尺寸需满足：400mm（L）×230mm（W）×780mm（H）（±5mm）；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2、工艺与材质需满足：采用≥1.2mm钢板冷轧成型，表面经过防腐氧化处理和纯环氧树脂塑粉高温固化处理，具有较强的耐蚀性；操作面镶有亚克力装饰板。</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3、需内嵌≥10英寸显示屏，支持触控操作，分辨率≥1024*600mm，IPS屏，宽视角；</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4、功能设置需满足：内置总电源开关、漏电保护器、以32位MCU为核心的主控制模块、急停控制模块及工业级开关电源。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5、控制柜产品需满足以下性能要求：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性能要求：①金属件焊接件焊接处无脱焊、虚焊、焊穿、错位，无夹渣、气孔、焊瘤、焊丝头、咬边、飞溅，表面波纹均匀；②金属件喷涂层无漏喷、锈蚀和脱色、掉色，涂层光滑均匀，色泽一致，无流挂、疙瘩、皱皮、飞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2）理化性能要求：金属喷漆（塑）涂层耐腐蚀性：100h内，在溶液中样板上划道两侧3mm以外，无鼓泡产生；100h后，划道两侧3mm以外，无锈迹、剥落、起皱、变色和失光现象；附着力不低于2级；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3）有害物质限量：4种重金属含量（限色漆）mg/kg（可溶性铅≤16、镉≤0.5、铬≤5.0、汞≤0.1）</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4）结构安全：①人体接触或收藏物品的部位无毛刺、刃口、棱角；②固定部位结合牢固，无松动、少件、透钉、漏钉。</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6</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智能吊装控制系统</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1.电源操作控制系统需满足：可实现分组控制学生高低压电源开启与关闭；可输出交流电范围0-30V，分辨率1V设置及实时显示，可输出直流电范围0-30V，分辨率0.1V设置及实时显示，带学生电压锁定功能。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2.照明系统需满足：可实现控制照明系统开启与关闭。可单个或全组进行控制，有全选及反选功能，可手动调节照明亮度。</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3.给排水控制系统需满足：可实现控制给排水系统的开启与关闭。可单个或全组进行控制，有全选及反选功能。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4.摇臂控制系统需满足：可实现控制电源摇臂升起或下降。可单个或全组进行控制，有全选及反选功能。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5.通风控制系统需满足：可实现控制通风系统的开启与关闭及风量调节。</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6.系统设置需满足：（1）开机方式： ①直接开机、②密码验证；（2）定时关机：0-240分钟时段设置；（3）教室编号设置；（4）自动分组功能；（5）更改密码功能。</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7</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学生实验桌</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1、规格需满足：1200mm（L）×600mm（W）×780mm（H）（±5mm）；实验桌整体符合人体工程学设计。</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实验室专用陶瓷板台面，厚度为≥20mm，需采用一体实芯黑色坯体一体烧制釉面，具备无空洞、无杂色、无脱层、釉面与坯体呈一体结构的特点；该台面需为实验室专用，需满足无甲醛释放、耐化学腐蚀、耐划痕、耐污染等性能要求；在靠近人体操作边缘处有一条与台面一体成型（非后期二次开槽）的功能性凹槽，其宽度需≥11.7mm，深度需≥1.25mm，储水量需≥15.5ml，能够有效阻水和缓冲，同时需能够对实验试管、玻璃棒、小球等易滚动器材进行缓冲阻拦。</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3、陶瓷板台面技术参数需满足以下指标：</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（1）耐光色牢度：参照GB/T17657-2022标准，变色等级实测结果≥4级。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 xml:space="preserve">（2）外观质量：参照T/CIQA10-2020标准：①外观为五面坯体，表面为釉面烧成颜色；样品敲碎后无空洞，无直径2mm以上气泡，无杂色，为一体实芯坯体。②釉面和坯体之间无脱层，釉面与坯体呈一体结构；釉面为烧成颜色（非坯体颜色）。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（3）耐污染性能：参照GB/T17657-2022 标准，台面板不少于60项化学试剂进行检测，包含氢氧化钙饱和溶液、乙醇99%、王水、硝酸65%、硫酸98%、高氯酸72%、乙醚99%、糠醛99%、硫化钠饱和溶液、甲苯99%、丁酮99%、二氯甲烷99%、铬酸60%、丙酮99%、苯99%、片状氢氧化钠、磷酸85%、乙酸乙酯99%、乙酸99%、盐酸37%、甲醛37%、氨水28%等，检测结果为五级（未盖玻璃盖板）。</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桌体框架需满足：铸铝/塑铝结构；通过桌体上端两侧支架、立柱连接铸铝桌脚，形成“Z”字造型，使桌体具有强承重性及高稳定性；桌体所有接触人体的边棱均无锐利的棱角、毛刺；桌体表面经环氧树脂粉体喷涂处理，耐腐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5、上端两侧支架：需满足铸铝模具成型，规格需570mm×55mm×80mm（±5mm）；需选用铝锭ADC12，经酸洗磷化前处理，表面需经环氧树脂粉喷涂处理，耐腐蚀。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6、桌脚/脚垫：需满足铸铝模具成型，规格需525mm×60mm×110mmmm（±5mm）；需选用铝锭ADC12，经酸洗磷化前处理，表面需经环氧树脂粉喷涂处理，耐腐蚀。脚垫高度需可调，耐磨、防潮、防滑。</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7、立柱：需满足规格620mm×80mm×50mm（±5mm）；需铝材挤出成型，经酸洗磷化前处理，表面需经环氧树脂粉体喷涂处理，耐腐蚀。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8、主横梁：需采用“8”字型铝材挤出成型，规格需1080mm×19mm×80mm（±5mm），经酸洗磷化前处理，表面需经环氧树脂粉喷涂处理，耐腐蚀。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9、后挡条：需铝材挤出成型，规格需1068mm×80×16mm（±5mm）；连接左右两侧注塑模具成型ABS材质固定卡位，防止台面物品滑落；经酸洗磷化前处理，表面需经环氧树脂粉喷涂处理，耐腐蚀。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书包斗：需满足规格400mm×330mm×162mm（±5mm），需采用ABS塑料一次注塑成型；书包斗前端预留学生凳挂靠口，上翘工艺设计，两书包斗中间预留放置不同功能学生电源的空间，具有隐蔽性；固定挂架需采用镀锌方钢，防腐防锈。</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11、实验桌产品需满足以下性能要求：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1)外观要求：①金属件外观管材应无裂缝、叠缝；外露管口端面应封闭；</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lastRenderedPageBreak/>
              <w:t>2)有害物质限量：重金属含量（限色漆）mg/kg（可溶性铅≤8、可溶性镉≤0.5、可溶性铬≤8、可溶性汞≤0.2）；</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张</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24</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8</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学生凳</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1.需满足规格：φ300mm×440mm（±5mm）。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2.凳面：需采用ABS环保材质一体注塑成型，防摔耐磨。人体工程学设计，中间有内弧成型，深度需≥8mm。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3.升降式螺杆：直径需≥20mm螺纹碳钢，可配合高强度钢制托盘于凳面底部固定，钢板厚度需≥2mm。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需支持调节凳子高度，升降需≥50mm。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4.钢脚架：需由壁厚≥1.2mm椭圆形钢管及壁厚≥2mm圆钢管焊接组成，表面经高温烤漆处理。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5.脚垫：需塑胶材质，采用PP一体注塑成型，防水防滑。</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6.学生凳产品需满足以下性能要求：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性能要求：①金属件管材无裂缝、叠缝；②金属件焊接件焊接处无脱焊、虚焊、焊穿、错位，无夹渣、气孔、焊瘤、焊丝头、咬边、飞溅，表面波纹均匀；③金属件冲压件无脱层、裂缝；④金属件皱纹或波纹圆管和扁线管弯曲处弧形圆滑一致；⑤金属件喷涂层无漏喷、锈蚀和脱色、掉色现象，无流挂、疙瘩、皱皮、飞漆等缺陷；⑥塑料件无裂纹、无明显变形，无明显缩孔、气泡、杂质、伤痕，外表用塑料件表面光洁、无划痕、无污渍、无明显色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2）有害物质限量：4种重金属含量（限色漆）mg/kg（可溶性铅≤9.0、镉≤0.3、铬≤12、汞≤0.3）；</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3）安全性能要求：①人体接触或收藏物品部位无毛刺、刃口、棱角；②固定部位结合牢固，无松动、少件、透钉、漏钉；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理化性能要求：金属喷漆（塑）涂层耐腐蚀性：100h内，在溶液中样板上划道两侧3mm以外，无鼓泡产生；100h后，划道两侧3mm以外，无锈迹、剥落、起皱、变色和失光等现象；附着力不低于2级；硬度≥2H；冲击高度≥400mm，无剥落、裂纹、皱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5）座面静载荷试验、椅腿前向静载荷试验、座面冲击试验、座面耐久性试验，结果均无损；</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6）稳定性：凳子任意方向无倾翻。</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48</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9</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仪器柜</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1、规格需满足：1000mm（L）×500mm（W）×2000mm（H）（±5mm）。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2、材质需满足：整体需选用增强PP塑料+ABS材质，注塑成型；需具有耐腐蚀、耐酸碱、防水、耐</w:t>
            </w:r>
            <w:r>
              <w:rPr>
                <w:rFonts w:ascii="宋体" w:hAnsi="宋体" w:cs="宋体" w:hint="eastAsia"/>
                <w:kern w:val="0"/>
                <w:sz w:val="20"/>
                <w:lang w:bidi="ar"/>
              </w:rPr>
              <w:lastRenderedPageBreak/>
              <w:t>候性、电绝缘性等性能。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结构需满足：整体需由底板、侧板、背板、柜门、层板构成；柜体上下两层流线型设计，榫卯链接结构，使整柜更具稳定性；外表面和内表面可触及隐蔽处，需均无锐利的棱角、毛刺；尖锐边角以及所有接触人体的边棱均为倒圆角。</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4、底板需满足：规格需≥1000mm×478mm×63mm，壁厚度需≥3.0mm，底板需采用镂空原理及分层设计，多个受力点均匀分布，6个调节脚垫位置布局合理。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5、侧板需满足：规格需≥895mm×415mm×45mm，需采用增强PP材质一体注塑成型；内侧设计5档层板调节棱。</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6、背板需满足：规格需≥998mm×915mm×30mm，整板需采用增强PP材质一体注塑成型，设计凹凸造型，避免背板变形。</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7、柜门需满足：规格需≥934mm×500mm，外框需采用增强PP材质一体注塑成型；外框表面镶嵌厚度需≥3.5mm钢化烤漆玻璃，配ABS注塑成型拉手，柜门与侧板连接结构需采用上下轴嵌入式设计。</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层板需满足：规格需≥910mm×400mm,需采用增强PP材质注塑一次成型，厚度≥3.0mm，需具有耐腐蚀、耐酸碱、防水、耐候性、电绝缘性等特点。上层柜需配置≥2个层板，下层柜需配置≥1个层板；层板下方需内置≥2条镀锌方钢及加强筋，符合承重要求。</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9、门锁需满足：门锁、锁芯、锁舌、钥匙、插销材质需均为ABS注塑成型，需具有耐腐蚀、耐酸碱、耐候性、电绝缘性等性能。</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10</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智能吊装集成箱体</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一、智能吊装集成箱体规格：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1.规格需满足：1870mm（L）×580mm（W）×540mm（H）（±5mm），分上下两层，下层1870mm（L）×580mm（W）×240mm（H）（±5mm）,上层1320mm（L）×410mm（W）×300mm（H）（±5mm）；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2.材质需满足：吊装箱体整体采用ABS新型环保材料一体化注塑成型，具有耐腐蚀、耐酸碱、防水、耐热，耐候性、电绝缘性等性能。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3.内部承重结构需采用≥30mm×30mm铝型材连接，遵循人体工程学设计原理，采用五金配件连接。功能模块连接配件选用表面经环氧树脂粉末喷涂高温固化处理的冷轧钢板定制成型。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4.箱体模块化设计需满足：外表面和内表面可触及的隐蔽处，均无锐利的棱角、毛刺露出，所有接触人体的边棱均倒圆角处理。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5.智能吊装集成箱体产品需满足以下性能要求：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性能要求：①金属件电镀层表面无剥落、返锈、毛刺，表面无烧焦、起泡、针孔、裂纹、花斑和划痕；②塑料件无裂纹、无明显变形，无明显缩孔、气泡、杂质、伤痕，外表用塑料件表面光洁、无划痕、无污渍、无明显色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（2）安全性能要求：①人体接触或收藏物品的部位无毛刺、刃口、棱角；②固定部位结合牢固，无松动、无少件、透钉、漏钉；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（3）理化性能要求：金属电镀层抗盐雾：≥18h，1.5mm以下 无锈点；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（4）塑料件冲击强度≥3.5*10³J/m²;</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（5）4种重金属含量mg/kg（可溶性铅≤3.0、镉≤0.2、铬≤0.6、汞≤0.02）。</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二、设备线材、辅料及安装调试规格：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1、、辅件需采用固定横梁吊装方式，减少楼板承重，防止左右晃动，可进行上下、左右的平衡调节。主要辅件有：矩形钢、三角构件、直角座、龙骨架连接件、吊装挂件、安装连接板等。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2、电源主线需采用4.0mm²BVR铜软线铺设；需选用Ф20或Ф25PVC阻燃线管，每桌需采用软铜质电线与主线对接取电；需选用合适规格的线管包裹取电连接线。</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3、需包含安装调试。</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组</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7</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升降摇臂控制模块</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1.规格需满足：长≥800mm；模块化设计，内置于舱体下方，由电源操作模块和摇摆臂构成。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2.摇摆臂需采用动力装置升降，与箱体主结构连接，固定件需采用铝合金原料压铸成型。两侧装配轴承。</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臂身需采用铝合金型材，表面经电泳、静电环氧树脂粉末喷涂固化处理，耐化学腐蚀、耐高温，需采用五金配件与电源连接，外表面和内表面可触及的隐蔽处，均无锐利的棱角和五金配件露出。根据实验需要，可0°到90°智能调节摇摆角度。需遵循人体工程学设计原理，摇摆臂内置给排水管和电缆安装空间。</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4、需包含安装调试。</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13</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电源操作控制系统模块</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1、电源操作模块正面设置需满足以下几点：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（1）不少于两个220V电源插座。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（2）一对低压电源输出端子，直流交流输出最大额定电流2A，输出电压范围0-30V，均配备安全保护及报警装置。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（3）内嵌式4.3英寸液晶显示屏（偏差±5%），可触屏显示设置低压直流、交流。</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（4）语音警报系统，当用电器过载，即刻发出语音警报，并给出正确操作指示。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（5）装置内设保险丝，具有过载、短路保护功能。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（6）装置内设一键紧急制动装置。一键按下，即刻紧急制动，切断电源，确保学生、设备安全。也可以一键即刻恢复运行。</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2、电源操作模块反面设置需满足以下几点：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（1）不少于三个220V电源插座。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（2）一对低压电源输出端子，直流交流输出最大额定电流2A，输出电压范围0-30V，均配备安全保护及报警装置。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3、电源操作控制系统模块产品需满足以下性能要求：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性能要求：①金属件管材无裂缝、叠缝，外露管口端面封闭；②金属件冲压件无脱层、裂缝；③金属件电镀层表面无剥落、返锈、毛刺，表面无烧焦、起泡、针孔、裂纹、花斑和划痕；④塑料件无裂纹、无明显变形，无明显缩孔、气泡、杂质、伤痕，外表用塑料件表面光洁、无划痕、无污渍、无明显色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（2）安全性能要求：①人体接触或收藏物品的部位无毛刺、刃口、棱角；②固定部位结合牢固，无松动、无少件、透钉、漏钉；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（3）理化性能要求：金属电镀层抗盐雾：≥18h，1.5mm以下 无锈点；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（4）塑料件冲击强度≥3.5*10³J/m²;</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（5）4种重金属含量mg/kg（可溶性铅≤3.0、镉≤0.2、铬≤0.6、汞≤0.02）。</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4、需包含安装调试。</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13</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13</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吊装通风系统模块</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1.需由伸缩式吸风管道、通风控制系统构成。需采用模块化设计。</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2.伸缩式吸风管道需满足：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（1）管道外筒：需采用铝合金，表面经电泳、静电环氧树脂粉末喷涂固化处理，耐化学腐蚀、耐高温。</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（2）管道：需采用PVC材质，管内壁光滑，可降低噪声向室内传播。需置于箱体左右两侧，调节角度为0°-90°。</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万向吸风罩：需选用高密度PP材质和不易老化高密度橡胶关节密封圈，易拆卸、重组及清洗。可伸缩范围需为690mm-1230mm，360度旋转，覆盖任意实验操作范围区域。实验完毕，即可将伸缩式吸风管道推至箱体两侧，解放区域空间。</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3.通风系统需满足：系统需可根据室内环境手动调</w:t>
            </w:r>
            <w:r>
              <w:rPr>
                <w:rFonts w:ascii="宋体" w:hAnsi="宋体" w:cs="宋体" w:hint="eastAsia"/>
                <w:kern w:val="0"/>
                <w:sz w:val="20"/>
                <w:lang w:bidi="ar"/>
              </w:rPr>
              <w:lastRenderedPageBreak/>
              <w:t>节风量大小。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4.吊装通风系统模块产品需满足以下性能要求：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性能要求：①金属件管材无裂缝、叠缝，外露管口端面封闭；②金属件冲压件无脱层、裂缝；③金属件电镀层表面无剥落、返锈、毛刺，表面无烧焦、起泡、针孔、裂纹、花斑和划痕；④塑料件无裂纹、无明显变形，无明显缩孔、气泡、杂质、伤痕，外表用塑料件表面光洁、无划痕、无污渍、无明显色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2）安全性能要求：①人体接触或收藏物品的部位无毛刺、刃口、棱角；②固定部位结合牢固，无松动、无少件、透钉、漏钉；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3）理化性能要求：金属电镀层抗盐雾：≥18h，1.5mm以下 无锈点；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4）塑料件冲击强度≥3.5*10³J/m²;</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5）4种重金属含量mg/kg（可溶性铅≤3、镉≤0.2、铬≤0.6、汞≤0.02）。</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5、需包含安装调试。</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25</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14</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给排水系统模块</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1.需由给排水系统、污水收集排放系统构成。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2.给排水系统出（进）水口需置于电源操作模块底部，由智能化控制系统集中控制。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3.接口需均采用带防溢水功能快速水管接口，插拔式自动锁紧连接方式，即用插拔，插拔后自动止水。</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4.需与污水桶水位传感器采用8芯信号线连接，达到一定水位值时传感器感应启动自动排水，污水经过连接管排至顶部排水管总管后流出。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5.该模块需支持实时手动排水和当达到一定条件时自动排水两种方式，当污水全部排净后系统自动关闭。</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6.给排水系统模块产品需满足以下性能要求：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1）外观性能要求：①塑料件无裂纹、变形，无缩孔、气泡、杂质、伤痕，外表用塑料件表面光洁、无划痕、污渍、色差；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2）安全性能要求：①人体接触或收藏物品部位无毛刺、刃口、棱角；②固定部位结合牢固，无松动、少件、透钉、漏钉；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3）塑料件冲击强度≥3.5*10³J/m²;</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7、需包含安装调试。</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组</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13</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15</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照明系统模块</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1.箱体底部周边需设有环绕式照明系统，采用LED360度排列。</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2.需通过基板底座散热，亮度可通过控制端手动调节。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3.需满足光线柔和不刺眼。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4.照明系统模块产品使用输出符合 LPS 和SELV </w:t>
            </w:r>
            <w:r>
              <w:rPr>
                <w:rFonts w:ascii="宋体" w:hAnsi="宋体" w:cs="宋体" w:hint="eastAsia"/>
                <w:kern w:val="0"/>
                <w:sz w:val="20"/>
                <w:lang w:bidi="ar"/>
              </w:rPr>
              <w:lastRenderedPageBreak/>
              <w:t>适配器或其他类型；设备外壳边缘光滑圆润无锐边；正常使用时可触及，无危险；易接触表面的测量温度（灯珠（靠近输入部分） ＜40℃、铝基板上（靠近输入部分电阻）＜40℃、灯珠（中间部分） ＜40℃、铝基板上（靠近中间部分电阻）＜40℃；可触及位置（外壳顶部、底部、输入端）无法触及带电部件。</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4、需包含安装调试。</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组</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7</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16</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洗眼器</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 需满足台面安装方式，平时放置于台面，紧急使用时可随意抽起，使用方便。</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 洗眼喷头：需采用不助燃PC材质模铸一体成型制作，具有过滤泡棉及防尘功能，上面防尘盖平常可防尘，使用时可随时被水冲开，能降低突然打开时短暂的高水压，避免冲伤眼睛。</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 控水阀需采用黄铜制作，经镀镍处理，阀门可自动关闭，密封可靠。</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 供水软管：需采用≥1400mm长不锈钢软管。</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17</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化验水槽</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一、化验水槽规格：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1.需采用PP材质。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2.水槽外部规格需满足：440mm（L）×330mm（W）×200mm（H）（±5mm）。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3.密封方式需满足：水封式，可防止废水回流和堵塞。</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4.槽体上部需配备出水装置：一高二低出水口，管体部分为黄铜合金制，陶瓷阀芯，表面经环氧树脂静电喷涂处理，耐酸碱腐蚀。出水嘴为铜质瓷芯尖嘴型，可拆卸清洗阻塞。</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二：给/排水全套装置规格：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1.需采用PPR材质水管，上水管和进水管为Ф25mm；UPVC材质排水管为Ф75mm。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2.需采用开关阀门，外丝连接件、PVC胶水等。</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18</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独立水槽台</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一、独立水槽规格：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1、整体规格需满足：450mm（L）×600mm（W）×815mm（H）（±5mm）；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2、材质：整体需采用ABS和改性PP材质；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化验水槽规格需满足：450mm（L）×600mm（W）×330mm（H）（±5mm），由ABS塑料一体化注塑成型。槽面设有溢水口，预留三联水嘴、台式洗眼器放置孔位。下水口滤网设计，能拆卸清洗、水槽内侧倾斜面设计、四周边缘圆角设计；</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4、水槽箱体需由ABS和PP塑料注塑成型，前后门设计，方便检修清理；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5、槽体上部需配备出水装置：一高二低出水口，管体部份为黄铜合金制，陶瓷阀芯，表面经环氧树</w:t>
            </w:r>
            <w:r>
              <w:rPr>
                <w:rFonts w:ascii="宋体" w:hAnsi="宋体" w:cs="宋体" w:hint="eastAsia"/>
                <w:kern w:val="0"/>
                <w:sz w:val="20"/>
                <w:lang w:bidi="ar"/>
              </w:rPr>
              <w:lastRenderedPageBreak/>
              <w:t>脂静电喷涂处理，耐酸碱腐蚀。出水口为铜质瓷芯尖嘴型，可拆卸清洗阻塞。</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6.独立水槽台产品需满足以下性能要求：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1）外观性能要求：塑料件无裂纹、变形，无缩孔、气泡、杂质、伤痕，外表用塑料件表面光洁、无划痕、污渍、色差；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2）安全性能要求：①人体接触或收藏物品的部位无毛刺、刃口、棱角；②固定部位结合牢固，无松动、少件、透钉、漏钉；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3）塑料件冲击强度≥3.5*10³J/m²;</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二：给/排水全套装置规格：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1.需采用PPR材质水管，上水管和进水管为Ф25mm；UPVC材质排水管为Ф75mm。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2.需采用开关阀门，外丝连接件、PVC胶水等。</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19</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污水桶</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1、材质：主体需采用PP材质，一体化注塑成型，具有耐腐蚀、耐候性，电绝缘性等性能；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2、规格：需满足容积≥11L，总高≥40cm，上口径≥24cm，下口径≥20cm；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3、处理方式：污水桶需采用封闭式，桶盖可打开，盖上设有进水口和排气孔；</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4、排水方式：桶外需设置多个非液体接触式水位传感器及排水装置，当检测水位到达指定面后，可自动启动排水功能；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5、过滤装置：需内置过滤网，打开桶盖即可更换，易于拆卸清理；</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6、水泵：需内置12V低压无刷直流水泵，扬程≥10m，排水量≥30L/min。</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13</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20</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多功能平台架</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1.整体规格需满足445mm（L）×150mm（W）×310mm（H）（±5mm）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2.工艺需满足：ABS塑料注塑成型，安装于化验水槽上部。平台顶部集成给排水快速接口（其接口具有无溢漏设计）、信号线接口、电源线接口。平台正面设有至少6个滴水架放置处孔位，可拆卸滴水棒,组合方便。</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3.多功能集成平台架两侧需装配220V插座。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4.多功能平台架产品需满足以下性能要求：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1）外观性能要求：塑料件无裂纹、无明显变形，无明显缩孔、气泡、杂质、伤痕，外表用塑料件表面光洁、无划痕、无污渍、无明显色差；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2）安全性能要求：①人体接触或收藏物品的部位无毛刺、刃口、棱角；②固定部位结合牢固，无松动、无少件、透钉、漏钉；</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3）塑料件冲击强度≥3.5*10³J/m²;</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13</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21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通风控制系统</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一、离心风机规格：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1.风机：需选用防腐蚀的UPVC工程塑料风机，电机功率≥5.5kW，根据室内环境可随意调风量大小，风量可达6840～12700m³/h；</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2.风机减振器：需采用橡胶胶垫Φ120mm；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3.防雨帽：需采用化工工程塑料UPVCφ650mm。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二、室内/外风管及配件需满足：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1.室内主通风管规格：需φ160mm/200mm，PVC成品管道。（实际管径需视现场情况需可适当调整）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2.室内支管道规格：需φ110mm/160mm，PVC成品管道。（实际管径需视现场情况需可适当调整）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3.室内管道配件：需管道三通、弯头、变径、直接。</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4.室外主通风管规格：φ400mm/φ315mm，优质PVC成品管道；主通风管也可以用两趟φ200mm风管代替；（实际管径及安装方式需视现场情况需可适当调整）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5.室外管道配件：需管道三通、弯头、变径、直接。</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6.室外安装附件：需固定铁卡。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三、风机布线耗材：</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1.风机专用线电源主线需采用4mm²RVV塑铜线铺设经教师电源控制台至风机。</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风机变频控制器</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1.需适配多种电机功率；</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2.输出需满足AC 0-380V 13A；</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3.控制方式需满足：V/F控制、开环矢量控制（SVC）；</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4.过载能力需满足：150%额定电流60s；180%额定电流3s；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5.控制电源+24V需满足：最大输出电流300mA；</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6.运行方式需满足：键盘、端子、RS485通讯；</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7.需可实现紧急停机，转速跟踪，摆频控制；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8.需内置≥2个定时器，可实现定时信号输出。需满足既可单独使用，也可组合使用；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9.需内置≥1个4路运算模块。需可以实现简单的加减乘除、大小判断、积分运算；</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10.需可显示运行信息、错误信息。需具备过流、过压、模块故障保护、欠压、过热、过载、外部故障保护、EEPROM故障保护、接地保护、缺相等变频器保护及报警功能；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11.需能适应-10℃～40℃的使用环境温度和-20℃～65℃储存温度，最大90%RH不结露的环境湿度。需满足能适应高度1000m以下，振动5.9m/秒²(=0.6g)以下使用环境；</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12.冷却方式需采用强制风冷。</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4430" w:type="pct"/>
            <w:gridSpan w:val="5"/>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left"/>
              <w:textAlignment w:val="center"/>
              <w:rPr>
                <w:rFonts w:ascii="宋体" w:hAnsi="宋体" w:cs="宋体"/>
                <w:b/>
                <w:bCs/>
                <w:sz w:val="20"/>
              </w:rPr>
            </w:pPr>
            <w:r>
              <w:rPr>
                <w:rFonts w:ascii="宋体" w:hAnsi="宋体" w:cs="宋体" w:hint="eastAsia"/>
                <w:b/>
                <w:bCs/>
                <w:kern w:val="0"/>
                <w:sz w:val="20"/>
                <w:lang w:bidi="ar"/>
              </w:rPr>
              <w:t>化学（实验）精品学科教室准备室</w:t>
            </w:r>
          </w:p>
        </w:tc>
        <w:tc>
          <w:tcPr>
            <w:tcW w:w="569"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b/>
                <w:bCs/>
                <w:sz w:val="20"/>
              </w:rPr>
            </w:pP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实验准备台</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1.实验准备台规格需满足：2800mm（L）×1200mm（W）×780mm（H）（±5mm）。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2.台面需满足：厚度需≥12.7mm实芯理化板，边缘加厚到≥25.4mm。需具有耐酸碱、耐腐蚀、耐有机溶剂、抗菌、抗污染等性能；经过机械打磨、倒角、精细工艺处理，呈现光滑，便于维护及具有承重性能。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3.理化板台面需满足或优于以下7项性能检测要求：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（1）化学性能检测：参照GB/T 17657-2022标准，台面板不少于140项化学试剂及有机溶液检测，且包含：硫酸（98%）、氢氟酸（48%）、硝酸（65%）、乙酰丙酮、三氯乙酸等。表面耐污染性检测结果需达到5级。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（2）环保性能检测：参照GB/T 39600-2021标准，甲醛释放量检测结果值≤0.005mg/m³。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（3）物理性能检测：参照GB/T 17657-2022标准及其他检测方法检测，满足静曲强度≥145Mpa；弹性模量≥10450Mpa；密度≥1.43g/cm³；耐臭氧（72h）：外观无明显变化；尺寸稳定性：纵向、横向≤0.03%；漆膜附着力：六级：切割边缘完全平滑，网格内无脱落；表面耐划痕性能：4.5N作用下，试件表面无大于90%的连续划痕；耐沸水性能：质量增加百分率≤0.01%、厚度增加百分率≤0.06%，表面质量等级：5级：无变化，边缘质量等级：5级：无明显变化；表面耐磨性能≥1140r，未出现磨损；弯曲强度≥140Mpa；表面耐冷热循环：表面无裂纹及鼓泡等不少于22项物理性能检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（4）TVOC释放量检测：参照HJ571-2010标准，总挥发性有机化合物TVOC释放量为未检出。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（5）抗霉菌性能检测：参照JC/T 2039-2010标准，黑曲霉、土曲霉、宛氏拟青霉、绳状青霉、出芽短梗霉、球毛壳、长枝木霉等不少于7种霉菌检测等级为0级；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（6）抗细菌性能检测：参照JC/T 2039-2010标准，大肠埃希氏菌、金黄色葡萄球菌、白色念珠菌、铜绿假单胞菌、肺炎克雷伯氏菌、鼠伤寒沙门氏菌、甲型溶血性链球群、枯草芽孢杆菌、耐甲氧西林金黄色葡萄球菌、肠沙门氏菌肠亚种、粪肠球菌、宋氏志贺氏菌、白色葡萄球菌、变异库克菌、表皮葡萄球菌等不少于15种菌种检测抗菌率≥99.99%。</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（7）氙灯老化测试：参照GB/T 16422.2-2022标准，进行550小时以上老化试验测试结果为样品无变色、发粘、裂纹等异常，等级为5级。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4.桌体结构需为塑钢结构。</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工艺需满足：桌体需采用ABS塑料，一体化注塑成型,需具有耐化学腐蚀、耐热、电绝缘性、耐候性等性能。外表面和内表面可触及的隐蔽处，需均无锐利的棱角、毛刺；五金配件露出的尖锐边角以及所有接触人体的边棱均为倒圆角。</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桌体规格需满足：需由2组规格为2750mm（L）×555mm（W）×740mm（H）（±5mm）的桌体组成,主体承重结构需由桌体两组两侧规格为≥370mm×735mm的铁侧板与多根规格为≥20mm×50mm×1150mm的铝合金型材支撑梁连接而成，承重设计需在减轻桌体整体重量的同时最大限度的保证桌体的最大承重性。桌身背面由背板组成，背板设置加强筋结构，通过五金件与铝合金支撑梁连接。桌身前部满足腿部延伸空间，符合人体工程学标准。桌身前立板上部需与抽屉架连接，设有规格≥380mm×200mm×110mm 8个翻盖式书包斗，具有隐蔽性及防掉落功能。书包斗中间为抽屉斗。前立板下部需设有规格≥300mm×470mm×3mm 仓门，存储空间大，防潮湿性能优越。面板中部有管线检修口，方便管线的日常维修。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7.可调脚：需采用ABS与合金材质组成，高≥30mm，减震防滑，可延长设备的使用期限。</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8.台面根据需求可设有化验水槽、水嘴等的定位孔，各定位孔根据实际尺寸开设。</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张</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仪器柜</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1、规格需满足：1000mm（L）×500mm（W）×2000mm（H）（±5mm）。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2、材质需满足：整体需选用增强PP塑料+ABS材质，注塑成型；需具有耐腐蚀、耐酸碱、防水、耐候性、电绝缘性等性能。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结构需满足：整体需由底板、侧板、背板、柜门、层板构成；柜体上下两层流线型设计，榫卯链接结构，使整柜更具稳定性；外表面和内表面可触及隐蔽处，需均无锐利的棱角、毛刺；尖锐边角以及所有接触人体的边棱均为倒圆角。</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4、底板需满足：规格需≥1000mm×478mm×63mm，壁厚度需≥3.0mm，底板需采用镂空原理及分层设计，多个受力点均匀分布，6个调节脚垫位置布局合理。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5、侧板需满足：规格需≥895mm×415mm×45mm，需采用增强PP材质一体注塑成型；内侧设计5档层板调节棱。</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6、背板需满足：规格需≥998mm×915mm×30mm，整板需采用增强PP材质一体注塑成型，设计凹凸</w:t>
            </w:r>
            <w:r>
              <w:rPr>
                <w:rFonts w:ascii="宋体" w:hAnsi="宋体" w:cs="宋体" w:hint="eastAsia"/>
                <w:kern w:val="0"/>
                <w:sz w:val="20"/>
                <w:lang w:bidi="ar"/>
              </w:rPr>
              <w:lastRenderedPageBreak/>
              <w:t>造型，避免背板变形。</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7、柜门需满足：规格需≥934mm×500mm，外框需采用增强PP材质一体注塑成型；外框表面镶嵌厚度需≥3.5mm钢化烤漆玻璃，配ABS注塑成型拉手，柜门与侧板连接结构需采用上下轴嵌入式设计。</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层板需满足：规格需≥910mm×400mm,需采用增强PP材质注塑一次成型，厚度≥3.0mm，需具有耐腐蚀、耐酸碱、防水、耐候性、电绝缘性等特点。上层柜需配置≥2个层板，下层柜需配置≥1个层板；层板下方需内置≥2条镀锌方钢及加强筋，符合承重要求。</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9、门锁需满足：门锁、锁芯、锁舌、钥匙、插销材质需均为ABS注塑成型，需具有耐腐蚀、耐酸碱、耐候性、电绝缘性等性能。</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4</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3</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全钢仪器柜</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一、仪器柜需*1</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规格：500mm*550mm*2000mm（±5mm）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柜体：面板需≥采用≥1.0mm厚冷轧钢板，表层经酸洗磷化、环氧树脂粉末喷涂等工艺加工生产，接缝处无焊点，表面平整光滑，耐酸碱，防腐蚀；柜体内装有功能板，支持层板或托盘的斜放或平放，调节孔孔距需≥65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柜门：柜门主体需采用双层冷轧钢板焊接成型，表面环氧树脂静电粉末喷涂，耐酸碱防腐蚀接缝处无焊点，表面平整光滑；柜门内嵌蜂窝状瓦楞纸辅助开关门消音，柜门内侧装有防撞贴，柜门需采用可调节转轴设计，支持柜门快速拆装；配备内嵌式塑料拉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3、可调脚：底部配备需≥50mm高钢制PP注塑调节地脚，减震防滑。</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二、柔性托盘需*2</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1、规格：需435mmx435mmx100mm（±5mm），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2、构成：柔性托盘由托盘（常规型）、识别牌、滑轨、斜放固定装置组成；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2.1、托盘</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2.1.1、框体规格：需435mmx435mmx100mm（±5mm），采用ABS塑料一体注塑成型。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2.1.2、框体四个侧面呈倒梯形，底部实心设计。</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2.1.3、框沿四周配有固定卡扣能与滑轨锁止。</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2.1.4、框边四周配有通道节点，每面需分别设有≥17个通道节点，间距需≥9mm。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2.2、识别牌</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2.2.1规格：需≥60mmx40mmx10mm 采用透明PC塑料一体化注塑成型；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2.2.2支持斜面、正面卡放，插放形式放置，便于</w:t>
            </w:r>
            <w:r>
              <w:rPr>
                <w:rFonts w:ascii="宋体" w:hAnsi="宋体" w:cs="宋体" w:hint="eastAsia"/>
                <w:kern w:val="0"/>
                <w:sz w:val="20"/>
                <w:lang w:bidi="ar"/>
              </w:rPr>
              <w:lastRenderedPageBreak/>
              <w:t>器材识别与管理；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2.3、滑轨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2.3.1、规格：需≥465mmx25mmx50mm，采用增强尼龙塑料一体化注塑成型；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2.3.2、两端分别设有卡槽和导向槽，卡槽呈凹槽结构，导向槽呈弯曲形状，整体结构设计提供稳定的导向和固定功能，防止托盘划出滑轨。配合托盘实现其拉出、下垂操作。轨道拉出止动结构支持托盘实现正面≥115度停靠。</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2.4、斜放固定装置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2.4.1、材质：增强尼龙一体化注塑成型；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2.4.2、配合滑轨实现托盘的斜放功能。轨道拉出止动结构支持托盘实现正面需≥125度位置停靠。</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三、柔性托盘需*6</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1、规格：需435mmx435mmx100mm（±5mm），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2、构成：柔性托盘由托盘（常规型）、识别牌、滑轨组成；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2.1、托盘</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2.1.1、框体规格：需435mmx435mmx100mm（±5mm），需采用ABS塑料一体注塑成型。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2.1.2、框体四个侧面呈倒梯形，底部实心设计。</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2.1.3、框沿四周配有固定卡扣能与滑轨锁止。</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2.1.4、框边四周配有通道节点，每面需分别设有≥17个通道节点，间距需≥9mm。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2.2、识别牌</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2.2.1规格：需≥60mmx40mmx10mm 需采用透明PC塑料一体化注塑成型；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2.2.2支持斜面、正面卡放，插放形式放置，便于器材识别与管理；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2.3、滑轨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2.3.1、规格：需≥465mmx25mmx50mm，采用增强尼龙塑料一体化注塑成型；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2.3.2、两端需分别设有卡槽和导向槽，卡槽呈凹槽结构，导向槽呈弯曲形状，整体结构设计提供稳定的导向和固定功能，防止托盘划出滑轨。配合托盘实现其拉出、下垂操作。轨道拉出止动结构支持托盘实现正面需≥115度停靠。</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四、托盘封割器需*16</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规格：需≥395mmx20mmx100mm ，由横、纵封割器组成。需采用ABS塑料一体化注塑成型。需采用横、纵叠加形式封割通道。横、纵封割器需分别设置≥17个封割点，两端需采用“钩锁结构”及按压式卡扣设计，卡扣挂在托盘边缘，便于与托盘固定连接。通过按压卡扣下部按钮，便于封割器的拆卸和</w:t>
            </w:r>
            <w:r>
              <w:rPr>
                <w:rFonts w:ascii="宋体" w:hAnsi="宋体" w:cs="宋体" w:hint="eastAsia"/>
                <w:kern w:val="0"/>
                <w:sz w:val="20"/>
                <w:lang w:bidi="ar"/>
              </w:rPr>
              <w:lastRenderedPageBreak/>
              <w:t>调整。</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五、托盘滑动分格器需*16</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规格需≥35mmx180mmx100mm，SAN塑料一体化注塑成型。需采用卡扣式固定结构，能够在托盘封割器上自由滑动调整位置。如果长度不合适，可以通过断开预留分段调整。</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4</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多功能仪器柜</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一、仪器柜需*1</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规格：需500mm*550mm*2000mm（±5mm）；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1、柜体：面板需采用≥1.0mm厚冷轧钢板，表层经酸洗磷化、环氧树脂粉末喷涂等工艺加工生产，接缝处无焊点，表面平整光滑，耐酸碱，防腐蚀；柜体内装有功能板，支持层板平放，调节孔孔距需≥65mm；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柜门：柜门主体需采用双层冷轧钢板焊接成型，表面环氧树脂静电粉末喷涂，耐酸碱防腐蚀接缝处无焊点，表面平整光滑；柜门内嵌蜂窝状瓦楞纸辅助开关门消音，柜门需采用可调节转轴设计，支持柜门快速拆装；配备内嵌式塑料拉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抽屉：需配备1个内部规格≥395mmx400mmx55mm的抽屉，4个内部规格≥395mmx400mmx165mm的抽屉。需采用≥1.0mm厚冷轧钢板，表层经酸洗磷化、环氧树脂粉末喷涂等工艺折弯、焊接加工生产，接缝处无焊点，表面平整光滑，耐酸碱，防腐蚀。抽头均为双层结构，内附蜂窝状瓦楞纸防噪填充，采用三节静音导轨，配备阻尼滑道，抽屉面板内嵌塑料拉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4、可调脚：底部配备需≥50mm高钢制PP注塑调节地脚，减震防滑。</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二、层板需*3</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1、规格：需445mmx465mmx20mm（±5mm）；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结构：需采用壁厚≥3mmABS塑料一体注塑成型，背面采用加强筋设计，以增加整体强度，且预留了≥3条通道，支持插入钢条以增强层板承重力。层板前后两侧设有层板封割器安装孔位，便于封割器固定安装；</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3、配合层板支撑搭扣，能够实现调整层板上下高度，灵活调整储物空间。</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三、层板封割器需*6</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1、规格：需475mmx65mmx3mm（±5mm）；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2、材质结构：需采用ABS塑料一体注塑成型，中间设置凹槽，便于多元滑动分格器固定和滑动。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四、多元滑动分格器需*9</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1、材质：需采用ABS塑料一体注塑成型；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2、组成：需由L型固定器和多元分格板组成；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2.1、L型固定器：需≥35mmx35mmx50mm，支持与多元分格板以卡放、插放形式组合，实现分格器的滑动与固定；</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2.2、多元分格板：规格：需≥460mmx50mmx3mm，中间设置凹槽，便于L型固定器的固定和滑动，与L型固定器配合使用，能够自由滑动调整位置，如果长度不合适，可以通过断开预留分段调整。</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五、胶囊封割器需*10</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需采用壁厚≥1mm，高≥40mm的聚苯乙烯塑料吹塑而成，背面设有背胶，宽度需≥40mm，厚度需≥0.25mm。呈胶囊状排列，间隙需≥3mm。配合多元分格板实现通道的分割。</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5</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移动推车</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一、移动推车</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1、规格参数：需1110*480*1100mm（±5mm）；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2、功能材质：主体承重架体需采用铝合金材料，表面氧化处理工艺，架体连接件采用增强尼龙塑料，整体结构稳；架体由铝型材框架、铝合金把手、层板、托盘、推车顶层平台等组成；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移动推车同时预制多个层板及托盘；层板需采用≥1.0mm冷轧钢板，表面经高压静电喷涂环氧树脂防护层，耐酸碱，耐腐蚀，层板下方采用4个增强尼龙塑料支撑件，单个层板承重需≤30kg；托盘采用工程塑料ABS/PC，承重需≤10kg；层板和托盘可根据收纳物品大小调节层高；</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推车顶层平台规格需≥1000mm*480mm*8mm，配置抗倍特材质，顶部可根据需求存放实验器材等；移动推车配备6个万向轮，方便移动，具有锁停功能；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3、适用范围：需适用于各学科实验室，便于实验器材、实验箱、实验耗材等运输及移动。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4.移动推车产品满足以下性能要求：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性能要求：①金属件外观喷涂层无漏喷、锈蚀，涂层应无流挂、疙瘩、皱皮、飞漆等缺陷；②塑料件外观应无裂纹、明显变形、缩水、针孔，无凹陷、飞边、折皱、疙瘩，无气泡、杂质、伤痕、白印，无划痕、毛刺、拉毛、污渍，无明显色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2)安全性能要求：①正常使用时,可接触到的边都应进行倒圆的方式进行保护。倒圆半径应不小于 0.5 mm；②固定零部件的结合应无少件、透钉、漏钉；③正常使用时,其他部件表面应无锐边、锐角；</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3)有害物质限量：重金属含量（限色漆）mg/kg（可溶性铅≤8、可溶性镉≤0.5、可溶性铬≤8、可溶性汞≤0.2）；</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二、柔性托盘*4</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1、规格：需435mmx435mmx100mm（±5mm），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2、构成：柔性托盘由托盘（常规型）、识别牌、滑轨组成；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2.1、托盘</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2.1.1、框体规格：需435mmx435mmx100mm（±5mm），采用ABS塑料一体注塑成型。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2.1.2、框体四个侧面呈倒梯形，底部实心设计。</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2.1.3、框沿四周配有固定卡扣能与滑轨锁止。</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2.1.4、框边四周配有通道节点，每面需分别设有≥17个通道节点，间距需≥9mm。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2.2、识别牌</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2.2.1规格：需60mmx40mmx10mm（±5mm） 需采用透明PC塑料一体化注塑成型；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2.2.2支持斜面、正面卡放，插放形式放置，便于器材识别与管理；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2.3、滑轨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2.3.1、规格：需465mmx25mmx50mm（±5mm），需采用增强尼龙塑料一体化注塑成型；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2.3.2、两端需分别设有卡槽和导向槽，卡槽呈凹槽结构，导向槽呈弯曲形状，整体结构设计提供稳定的导向和固定功能，防止托盘划出滑轨。配合托盘实现其拉出、下垂操作。轨道拉出止动结构支持托盘实现正面≥115度停靠。</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三、托盘封割器需*8</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规格：需395mmx20mmx100mm（±5mm） ，由横、纵封割器组成。采用ABS塑料一体化注塑成型。采用横、纵叠加形式封割通道。横、纵封割器分别设置≥17个封割点，两端需采用“钩锁结构”及按压式卡扣设计，卡扣挂在托盘边缘，便于与托盘固定连接。通过按压卡扣下部按钮，便于封割器的拆卸和调整。</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四、托盘滑动分格器需*8</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规格需35mmx180mmx100mm（±5mm），SAN塑料一体化注塑成型。需采用卡扣式固定结构，能够在托盘封割器上自由滑动调整位置。如果长度不合适，可以通过断开预留分段调整。</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五、层板*3</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1、规格：需445mmx465mmx20mm（±5mm）；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结构：需采用壁厚≥3mmABS塑料一体注塑成型，背面采用加强筋设计，以增加整体强度，且预留了≥3条通道，支持插入钢条以增强层板承重力。层板前后两侧设有层板封割器安装孔位，便于封割器固定安装；</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3、配合层板支撑搭扣，能够实现调整层板上下高度，灵活调整储物空间。</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六、层板封割器需*6</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1、规格：需475mmx65mmx3mm（±5mm）；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2、材质结构：需采用ABS塑料一体注塑成型，中间设置凹槽，便于多元滑动分格器固定和滑动。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七、多元滑动分格器需*9</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1、材质：需采用ABS塑料一体注塑成型；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2、组成：需由L型固定器和多元分格板组成；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2.1、L型固定器：需35mmx35mmx50mm（±5mm），需支持与多元分格板以卡放、插放形式组合，实现分格器的滑动与固定；</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2.2、多元分格板：规格：需≥460mmx50mmx3mm，中间设置凹槽，便于L型固定器的固定和滑动，与L型固定器配合使用，能够自由滑动调整位置，如果长度不合适，可以通过断开预留分段调整。</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3.多元滑动分格器产品满足以下性能要求：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1)外观性能要求:塑料件外观应无裂纹、明显变形、缩水、针孔，无凹陷、飞边、折皱、疙瘩，无气泡、杂质、伤痕、白印，无划痕、毛刺、拉毛、污渍，无明显色差；</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2)安全性能要求:①正常使用时,可接触到的边都应进行倒圆的方式进行保护。倒圆半径应不小于0.5mm；②正常使用时,其他部件表面应无锐边、锐角；</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6</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全钢通风橱</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1、规格需满足：1500mm（L）×850mm（W）×2350mm（H）（±5mm）。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2、质量标准需满足：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（1）通风柜需选用≥1.0mm厚冷轧镀锌钢板，表面经环氧树脂静电喷涂。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（2）移动视窗需≥5mm钢化玻璃产品，上下推拉需可停止在任意高度。</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（3）所有的内部连接装置都需隐藏布置和抗腐蚀。没有外露的螺钉；外部连接装置都需抗化学腐蚀，需用聚氯乙稀包裹的不锈钢部件与非金属材料。</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（4）通风柜内衬材料需采用≥5mm抗贝特板，有良好的化学抗性。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（5）通风柜结构需坚固，需由双层框架支持。</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3、排气出口需满足：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（1）排气出口为圆形，套管连接，减少气体扰流。</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（2）扰流板和内衬材料需一致，扰流板支架需由非金属材料构成。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4、通风柜其他内衬材料需满足：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（1）通风柜内部其他材料双面都需有环氧树脂喷涂，需耐酸碱及有机溶剂腐蚀的，无裸露金属或不能抗腐蚀和防火的材料。</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5、配件需满足：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（1）通风柜需配有一次性成型PP小杯槽，耐酸碱、耐腐蚀。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（2）通风柜里面的配件（龙头喷嘴）需由黄铜构成，外面环氧树脂喷涂。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6、通风柜照明需满足：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（1）照明罩内部需白色，高反射的塑料材质。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（2）照明装置上面需有安全玻璃面板，并且和柜体密封。</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（3）照明亮度：需≥80 Lux。</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7、风机需满足：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（1）通风柜需配有PP防腐离心风机，防腐耐酸碱。</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（2）功率：需≥0.3kW。</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（3）转速：需≥1450r/min。</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（4）排风量：需2000-2200m³/h。</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（5）噪音：需≤65dB。</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9、触控式控制面板需满足：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（1）控制内容：需包含风机、风阀角度、照明等。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10、电源布线耗材：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（1）地面以上连接线需外部需配有防火耐高温套管。</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（2）电源布管布线施工，需为PVC穿线管，需采用铜芯线。</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7</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易燃品毒害品储存柜</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1.尺寸：需900mm（L）×510mm（W）×1840mm（H）（±5mm）；门类型：需双开门。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2.易燃品毒害品储存柜外壳体需全部采用≥1.2mm的冷轧钢板，柜体底座需采用≥2.0mm的冷轧钢板,内外表面需经酸洗磷化环氧树脂粉末喷涂，烘热固化处理。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易燃品毒害品储存柜体内胆需均采用≥4mmPP聚丙烯板；柜体右侧下部需设置≥120×110mm进风口，内部需有一体化PP聚丙烯可调风阀，需可根据需求调整进风量大小；柜体的底板中部有需≥Φ10mm漏液孔，上覆不锈钢漏液网；柜体底部需设高度≥160mm黄沙防倒挡板，可用作黄沙填埋腔，用于埋放金属钠、黄磷、白磷等固体易燃物。</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4.柜底需装有四个静音防静电滚轮，便于易燃品毒害品储存柜移动；需设≥4个调节螺母，既可用于储存柜定位，也可作调整脚使用。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柜内需配≥3个一次成型聚丙烯阶梯层板，层板四周边缘厚度平均值不小于4.2mm;每层阶梯板外延边需有积液槽，积液槽高度平均值不小于3mm，背面网格加强筋设计，加强承重性；每个层板靠背板处需设有PP螺丝限位，需留出约5mm气体流动</w:t>
            </w:r>
            <w:r>
              <w:rPr>
                <w:rFonts w:ascii="宋体" w:hAnsi="宋体" w:cs="宋体" w:hint="eastAsia"/>
                <w:kern w:val="0"/>
                <w:sz w:val="20"/>
                <w:lang w:bidi="ar"/>
              </w:rPr>
              <w:lastRenderedPageBreak/>
              <w:t>空间，便于顶部风机抽风。</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6.柜顶部中间需开有≥φ160mm蜂窝口，柜内出风口处需采用PP聚丙烯一体式网状结构，有效避免异物进入柜内。柜顶风口需内置轴流风机，无火花静电，当风机开机前需要把进风口转至打开状态。</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7.密封件：柜体门与柜体之间需应安装防火膨胀密封件；当温度为150℃~180℃时密封条需局部膨胀，温度达到≥200℃时密封条全部膨胀，膨胀比例为1:5，以保证储存药品的安全性。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8.陶瓷纤维棉：柜体需应填充具有保温隔热作用的陶瓷纤维棉，密度需≥130㎏/m³。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9.铰链：铰链需应为钢琴式铰链，需确保门能开180度。                                                                                                                                                                    10.锁具：需双人双锁管理，配备电子密码锁和二代防盗机械锁，密码锁需具有开锁记录查询及隐码功能。锁舌需选用坚韧且有弹性的高分子合成塑料制成，需耐磨且抗腐蚀性能极强。                                                                                                                                       11.环保性能：室内甲醛含量需不得超过0.08mg/m3;苯含量需不得超过0.09mg/m3。</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12.需配备接地装置实现完全接地。</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8</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安全柜</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1.尺寸需600mm（L）×460mm（W）×1650mm（H）（±5mm）。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2.层板需3块。</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3.柜门需采用单门/手动通风口，左右两侧各一个。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4.安全柜整体需为双层防火钢板构造，钢板之间需间隔缓冲绝缘层。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5.柜身底部需≥50mm高的防漏液槽，防止漏液的外溢。</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6.需镀锌层板，四周经折弯需加强，需可上下调节。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7.柜体内外需都喷涂无铅的环氧树脂粉末。</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8.需标有≥三种语言的高可见度标签。</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9.组装需设有防闭火装置的双透气孔，需设有静电接地传导端口。</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10.需可调节脚若干，确保柜体稳固。</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9</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通风药品柜</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1、规格需1000mm（L）×500mm（W）×2000mm（H）（±5mm）。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2、材质需整体选用增强PP塑料+ABS材质，注塑成型；需具有耐腐蚀、耐酸碱、防水、耐候性、电绝缘性等性能。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结构需整体由底板、侧板、背板、柜门、层板构成；柜体上下两层流线型设计，榫卯链接结构，使整柜更具稳定性；外表面和内表面可触及隐蔽处，需均无锐利的棱角、毛刺；尖锐边角以及所有接触人体的边棱需均为倒圆角。</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4、底板规格需1000mm×478mm×63mm（±5mm），壁厚度需≥3.0mm，底板需采用镂空原理及分层设计，多个受力点需均匀分布，需含≥6个调节脚垫，位置需布局合理。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5、侧板规格需895mm×415mm×45mm（±5mm），需采用增强PP材质一体注塑成型；内侧设计需≥5档层板调节棱。</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6、背板规格需998mm×915mm×30mm（±5mm），整板需采用增强PP材质一体注塑成型，设计凹凸造型，避免背板变形。</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7、柜门规格需934mm×500mm（±5mm），外框需采用PP材质一体注塑成型；外框表面镶嵌厚度需≥3.5mm钢化烤漆玻璃，需配ABS注塑成型拉手，柜门与侧板连接结构需采用上下轴嵌入式设计。</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层板规格需910mm×400mm（±5mm）,需采用PP材质注塑一次成型，厚度需≥3.0mm，需具有耐腐蚀、耐酸碱、防水、耐候性、电绝缘性等特点。上层柜需配置≥2个层板，下层柜需配置≥1个层板；层板下方需内置≥2条镀锌方钢及加强筋，需符合承重要求，方钢需采用耐腐蚀软体PVC整条包裹，避免化学药品所产生的气体渗入。</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9、门锁需满足：门锁、锁芯、锁舌、钥匙、插销材质需均为ABS注塑成型，需具有耐腐蚀、耐酸碱、耐候性、电绝缘性等性能。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10、柜体顶部需设有通风孔。</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11、药品阶梯需满足：规格需875mm×230mm×180mm（±5mm），需≥2层设计；需采用增强PP材质注塑一次成型，具有耐腐蚀、耐酸碱、防水、耐候性等性能。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12、电源布线耗材：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（1）地面以上连接线需外部需配有防火耐高温套管。</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（2）电源布管布线施工，需为PVC穿线管，需采用铜芯线。</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5</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9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10</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储物系统</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一、储物架（主）*1</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1、规格：需530mm*480mm*2000mm（±5mm）。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2、材质：主体承重需采用四根铝合金立柱，表面经氧化处理，防酸碱，耐腐蚀。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结构：主体承重立柱预设滑轨孔位，可确保储物筐高度灵活调节，满足不同器材空间储物需求，架体间需采用增强尼龙塑料连接，结构稳定，不易晃动，顶部设置储物架防尘盖板，厚度≥0.8mm，表面经钣金喷塑处理，易清洁。</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4、可调脚：可调地脚需采用PP材质，可调高度</w:t>
            </w:r>
            <w:r>
              <w:rPr>
                <w:rFonts w:ascii="宋体" w:hAnsi="宋体" w:cs="宋体" w:hint="eastAsia"/>
                <w:kern w:val="0"/>
                <w:sz w:val="20"/>
                <w:lang w:bidi="ar"/>
              </w:rPr>
              <w:lastRenderedPageBreak/>
              <w:t>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二、储物架（副）*1</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1、规格：需510mm*480mm*2000mm（±5mm）。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2、材质：主体需采用两根铝合金立柱，表面经氧化处理，防酸碱，耐腐蚀。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结构：主体承重立柱预设滑轨孔位，可确保储物筐高度灵活调节，满足不同器材空间储物需求，架体间需采用增强尼龙塑料连接，结构稳定，不易晃动，顶部设置储物架防尘盖板，厚度需≥0.8mm，表面经钣金喷塑处理，易清洁。</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4、可调脚：可调地脚需采用PP材质，可调高度5mm。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三、平放框*8</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1、规格：需439mmx439mmx103mm（±5mm），灰色。</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2、材质：需采用ABS材质，注塑成型，需具有耐酸碱、防水、耐热，耐候性、电绝缘性等性能，底部需采用实心设计，能防止液体类物体泄漏流到下层框体。</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3、结构：平放框配备纵隔板、横隔板、小隔板、卡槽、滑轨等组件。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4、隔板：（1）横、纵隔板需采用规格398mmx22mmx100mm（±5mm） ABS塑料。（2）隔板调节满足自定义调节，可实现小于1厘米的隔断调节。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5、卡槽：（1）需64mmx42mmx12mm（±5mm） 需采用透明PC材质，能放置储物标签，便于器材识别与管理。（2）卡槽可根据需求插到任意位置的隔板上，也可卡在框体边沿，满足至少两种角度调整。</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6、滑轨：（1）需467mmx27mmx52mm（±5mm），需采用增强尼龙塑料材质。（2）配合仪器储物架实现框体拉出、划过、下垂等操作，下垂过程滑轨止动结构要防止框体掉落。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四、斜放框*2</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1、规格：需439mmx439mmx103mm（±5mm），灰色。</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2、材质：需采用ABS材质，注塑成型，需具有耐酸碱、防水、耐热，耐候性、电绝缘性等性能，底部需采用实心设计，能防止液体类物体泄漏流到下层框体。</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3、结构：需配备纵隔板、横隔板、小隔板、卡槽、滑轨，斜放配件等组件。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4、摆放方式：需斜放式。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5、隔板：横、纵隔板需采用规格398mmx22mmx100mm（±5mm） ABS塑料，隔板可自定义调节，能满足</w:t>
            </w:r>
            <w:r>
              <w:rPr>
                <w:rFonts w:ascii="宋体" w:hAnsi="宋体" w:cs="宋体" w:hint="eastAsia"/>
                <w:kern w:val="0"/>
                <w:sz w:val="20"/>
                <w:lang w:bidi="ar"/>
              </w:rPr>
              <w:lastRenderedPageBreak/>
              <w:t>不同器材摆放，增加空间利用率。</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6、卡槽：需64mmx42mmx12mm（±5mm） 需采用透明PC材质，能放置储物标签，便于器材识别与管理。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7、滑轨：需467mmx27mmx52mm（±5mm），需采用增强尼龙塑料材质，能自适应框体拉出、下垂、划过等操作，集成的拉出止动结构可防止模块化框体掉落。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五、层板*6</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1、规格：需480x466x15mm（±5mm）。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2、材质：层板采用壁厚需≥1.2mm冷轧钢板，表面经钣金喷塑处理，防水，耐酸碱，耐腐蚀。</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3、配件：层板下方需配备不少于4个尼龙塑料层板支撑扣。</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化验水槽</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一、化验水槽规格：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1.材质需采用PP材质。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2.水槽外部规格需440mm（L）×330mm（W）×200mm（H）（±5mm）。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3.密封方式需采用水封式，可防止废水回流和堵塞。</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4.配备出水装置需采用一高二低出水口，不锈钢材质管体，陶瓷阀芯，人体工学设计高密度PP开关旋钮。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二、给/排水全套装置规格：</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1.PPR材质水管，需采用上水管和进水管为Ф25；UPVC材质排水管需为Ф50，需含开关阀门，外丝连接件、PVC胶水等。</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斜流式管道风机</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一、斜流式管道风机规格：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1.功率需≥120w，风量需≥1200m³/h，噪音需≤50db，接管需φ200mm。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二、通风管道规格：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1.主通风管规格需φ160mm/200mm，PVC成品管道；</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2.支管道规格需φ110mm，PVC成品管道；</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3.管道配件需采用管道三通、弯头、变径、直接。（实际管径视现场情况可适当调整）</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三、电源布线耗材：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（1）地面以上连接线需外部需配有防火耐高温套管。</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（2）电源布管布线施工，需为PVC穿线管，需采用铜芯线。</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13</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监控设备</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1、需含网络摄像机≥4台，1U机架式2盘位嵌入式网络硬盘录像机≥1台，硬盘≥2台。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2、海螺型网络摄像机需≥400万。</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3、网络摄像机最高分辨率可达2560 × 1440 @25 </w:t>
            </w:r>
            <w:r>
              <w:rPr>
                <w:rFonts w:ascii="宋体" w:hAnsi="宋体" w:cs="宋体" w:hint="eastAsia"/>
                <w:kern w:val="0"/>
                <w:sz w:val="20"/>
                <w:lang w:bidi="ar"/>
              </w:rPr>
              <w:lastRenderedPageBreak/>
              <w:t>fps。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4、网络摄像机需支持SmartIR，防止夜间红外过曝。</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5、网络摄像机需支持背光补偿，强光抑制，3D数字降噪，数字宽动态，适应不同环境。</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6、网络摄像机需支持开放型网络视频接口，ISAPI，SDK，GB28181协议，支持萤石平台接入。</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7、网络摄像机需含≥1个内置麦克风。</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8、网络摄像机需智能补光，支持白光/红外双补光，红外光最远可达30m，白光最远可达20m。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9、网络硬盘录像机存储接口：需≥2个SATA接口，需可满配≥8TB硬盘。</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10、网络硬盘录像机视频接口：需含≥1个HDMI，≥1个VGA。</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11、网络硬盘录像机网络接口：需含≥2×RJ45 10/100Mbps自适应以太网口。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12、网络硬盘录像机报警接口：需含≥4路报警输入，≥1路报警输出。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13、网络硬盘录像机USB接口： 需含≥2个USB 2.0接口。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14、网络硬盘录像机输入带宽：需≥80Mbps。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15、网络硬盘录像机输出带宽：需≥80Mbps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16、网络硬盘录像机接入能力：需≥8路H.264、H.265格式高清码流接入。</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17、网络硬盘录像机解码能力：最大支持需8×1080P。</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18、网络硬盘录像机显示能力：最大支持需4K输出 。</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19、硬盘需≥8TB容量，≥3.5英寸，需含SATA3.0接口，需7200RPM。</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4430" w:type="pct"/>
            <w:gridSpan w:val="5"/>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left"/>
              <w:textAlignment w:val="center"/>
              <w:rPr>
                <w:rFonts w:ascii="宋体" w:hAnsi="宋体" w:cs="宋体"/>
                <w:b/>
                <w:bCs/>
                <w:sz w:val="20"/>
              </w:rPr>
            </w:pPr>
            <w:r>
              <w:rPr>
                <w:rFonts w:ascii="宋体" w:hAnsi="宋体" w:cs="宋体" w:hint="eastAsia"/>
                <w:b/>
                <w:bCs/>
                <w:kern w:val="0"/>
                <w:sz w:val="20"/>
                <w:lang w:bidi="ar"/>
              </w:rPr>
              <w:lastRenderedPageBreak/>
              <w:t>生物（实验）精品学科教室</w:t>
            </w:r>
          </w:p>
        </w:tc>
        <w:tc>
          <w:tcPr>
            <w:tcW w:w="569" w:type="pct"/>
            <w:tcBorders>
              <w:top w:val="single" w:sz="4" w:space="0" w:color="000000"/>
              <w:left w:val="single" w:sz="4" w:space="0" w:color="000000"/>
              <w:bottom w:val="single" w:sz="4" w:space="0" w:color="000000"/>
              <w:right w:val="single" w:sz="4" w:space="0" w:color="000000"/>
            </w:tcBorders>
            <w:vAlign w:val="center"/>
          </w:tcPr>
          <w:p w:rsidR="003274F7" w:rsidRDefault="003274F7">
            <w:pPr>
              <w:rPr>
                <w:rFonts w:ascii="宋体" w:hAnsi="宋体" w:cs="宋体"/>
                <w:sz w:val="20"/>
              </w:rPr>
            </w:pP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智慧黑板</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整机屏幕需采用UHD超高清A规LED液晶屏，屏幕显示尺寸≥86英寸，显示比例16:9，屏幕图像分辨率≥3840*2160。需采用红外触控技术。整机需采用全金属外壳材质，三拼接平面一体化设计，主副屏过渡平滑并在同一平面，中间无单独边框阻隔，屏幕边缘采用圆角包边防护，整机背板采用金属材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2.整机需预留互联副板连接接口，可实现板书书写数据采集功能，可识别老师粉笔书写，板擦或手指擦除手势，且书写过程中可同步到一体机主屏，支持板书录制，回看和分享。</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3.整机需支持前置物理接口不少于5个，所有接口</w:t>
            </w:r>
            <w:r>
              <w:rPr>
                <w:rFonts w:ascii="宋体" w:hAnsi="宋体" w:cs="宋体" w:hint="eastAsia"/>
                <w:kern w:val="0"/>
                <w:sz w:val="20"/>
                <w:lang w:bidi="ar"/>
              </w:rPr>
              <w:lastRenderedPageBreak/>
              <w:t>均采用非转接方式，包含1路HDMI接口、2路双通道USB3.0接口(Windows和 Android系统均能被识别）、1路Type-C接口（支持全功能PD 65W）、1路USB-Type-B接口（Touch）。</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4.整机自带Android操作系统， 系统版本≥Android 14，≥八核处理器，内存≥4GB，存储空间≥32GB。</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5.整机需内置 2.2 声道扬声器，位于设备下边框出音，20W全频扬声器需≥2个，10W高音扬声器需≥2个，额定总功率≥60W，语言清晰度（STI-PA）≥0.75。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6.整机需具备智能书写护眼模式，可做到屏幕书写过程中逐步降低整机背光亮度至50%，符合D65标准光源色温值，降低色温≤6500K。</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7.需支持通过口语表达快速返回系统桌面、选人和打开白板、亮度调整、声音大小调整、打开资源库和课本、计时器、AI 录课、上一页、下一页。</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8.整机屏体需支持无需操作即可实现蓝光防护，具备物理防蓝光（过滤蓝光）功能，有效抗蓝光、防眩光，蓝光占比（有害蓝光 415～455nm 能量综合）/（整体蓝光 400～500 能量综合）＜50%，低蓝光保护显示不偏色、不泛黄。</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9.需支持通过前置面板物理按键一键启动录课功能，录制屏幕及整机半径12米内课堂现场音频，录制画面完整，无死角，人声清晰，无较大背景噪音。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整机需内置高清广角摄像头，需支持≥4800万像素，结构采用非独立设计。支持3D降噪算法，图像信噪比≥40db，支持输出MJPG视频格式。摄像头需具备下倾设计，下倾角度≥10°，拍摄画面全面。整机高清摄像头，需支持生物特征识别，如面部识别功能，支持AI识别人像，最大距离≥10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11.整机在安卓系统触控需支持≥40点触控及同时书写，触摸分辨率≥32768×32768。整机Windows系统需支持≥50点触控书写，触摸分辨率≥32768×32768。</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12.整机需具有悬浮菜单，支持通过两指调用到屏幕任意位置，需支持在任意信号源通道下均可调用悬浮菜单，悬浮菜单具有批注、切换信号源功能，悬浮菜单中的信号源支持自定义修改且一键直达常用信号源。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13.整机OPS采用8核、12线程相当或以上性能标准，内存≥8G DDR4，硬盘≥256G SSD。OPS电脑</w:t>
            </w:r>
            <w:r>
              <w:rPr>
                <w:rFonts w:ascii="宋体" w:hAnsi="宋体" w:cs="宋体" w:hint="eastAsia"/>
                <w:kern w:val="0"/>
                <w:sz w:val="20"/>
                <w:lang w:bidi="ar"/>
              </w:rPr>
              <w:lastRenderedPageBreak/>
              <w:t>安装结构采用卡扣式按压设计，无需使用任何拆卸设备。</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14. 提供与智慧黑板为同一制造商的大屏内置教学应用系统，教学桌面支持教学常用的教学白板软件、文件管理软件、电子课本软件、视频展台软件、授课助手软件。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15.需支持手绘至少6种立体几何图形并自动识别为标准形状。立方体需支持≥8种图形工具操作，支持绘制立方体内部的任意切面；立体几何图形需支持“三视图”。</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16.需提供≥8种英语学科工具，包括四线三格、字母卡片、英语朗读、单词评测、单词接龙、单词听写、英文划词、英文识别等多种英语学科工具和应用。</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17.需支持将教师手写的化学方程式自动识别为标准印刷体；并支持智能推荐功能，可根据原生笔迹或印刷体快速调取对应的化学元素、化学实验、微课讲解等资源。</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视频展示台</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1.展台像素：需采用≥1300万像素摄像头。1080P动态视频预览需≥30帧/秒。</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2．产品需有下出和侧出接口（USB*2）。</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3．需自带LED补光灯，需可触摸式≥三级灯光调节，需可通过交互智能设备中的软件直接控制调整。</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4．对焦方式：需支持AF自动和MF按需对焦技术。</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3</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教师演示台</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1、整体规格需2900mm×700mm×900mm（±5mm），需由3个储物柜、抽屉架、水槽柜组成。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2、台面需采用≥13.0mm厚优抗板台面。</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3、优抗板台面技术参数需满足或优于以下6项性能检测要求：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（1）化学性能检测：参照GB/T 17657-2022标准，台面板不少于136项化学试剂及有机溶液检测，且包含：硫酸（98%）、氢氟酸（48%）、硝酸（65%）、环丙甲酮、乙酸丁酯、饱和氯化锌等。表面耐污染性检测结果需达到5级。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（2）环保性能检测：参照GB/T 39600-2021标准，甲醛释放量检测结果值≤0.006mg/m³。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（3）物理性能检测：参照GB/T 17657-2022标准及其他检测方法检测，满足静曲强度≥138Mpa；弹性模量≥9890Mpa；板面握螺钉力≥4350N；含水率≤0.8%；密度≥1.43g/cm³；耐臭氧（72h）：外观无明显变化；负荷变形温度：＞200℃；浸渍剥离性能：0；尺寸稳定性：纵向≤0.04，横向≤0.05；漆膜附着力：六级，切割边缘完全平滑，网格内无</w:t>
            </w:r>
            <w:r>
              <w:rPr>
                <w:rFonts w:ascii="宋体" w:hAnsi="宋体" w:cs="宋体" w:hint="eastAsia"/>
                <w:kern w:val="0"/>
                <w:sz w:val="20"/>
                <w:lang w:bidi="ar"/>
              </w:rPr>
              <w:lastRenderedPageBreak/>
              <w:t>脱落；表面耐划痕性能：5N作用下试件表面无大于90%的连续划痕；耐沸水性能：质量增加百分率≤0.01%、厚度增加百分率≤0.06%，表面质量等级：5级：无变化，边缘质量等级：5级：无明显变化；表面耐磨性能：≥1540r，未出现磨损；体积电阻≤3.1*10¹²；表面电阻≤4.7*10¹²；弯曲强度≥140Mpa等不少于28项物理性能检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（4）抗霉菌性能检测：参照JC/T 2039-2010标准：黑曲霉、土曲霉、宛氏拟青霉、绳状青霉、出芽短梗霉、球毛壳、长枝木霉等不少于7种霉菌检测长霉等级为0级；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（5）抗细菌性能检测：参照JC/T 2039-2010标准：大肠埃希氏菌、金黄色葡萄球菌、白色念珠菌、铜绿假单胞菌、肺炎克雷伯氏菌、鼠伤寒沙门氏菌、甲型溶血性链球群、枯草芽孢杆菌、耐甲氧西林金黄色葡萄球菌、肠沙门氏菌肠亚种、粪肠球菌、宋氏志贺氏菌、变异库克菌、表皮葡萄球菌、海氏肠球菌、单核细胞增生李斯特氏菌等不少于16种菌种抗菌率≥99.99%。</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（6）氙灯老化测试：参照GB/T 16422.2-2022标准，进行1450小时以上老化试验测试结果为样品无变色、发粘、裂纹等异常，等级为5级。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4、储物柜：柜体需均为全钢结构，采用≥1.0mm厚冷轧钢板，表层经酸洗、磷化、环氧树脂粉末喷涂等工艺加工生产，接缝处无焊点，表面平整光滑，耐酸碱，防腐蚀；边缘做倒角设计，可防止磕碰；柜门：主体需采用双层冷轧钢板装配成型，内附蜂窝状瓦楞纸防噪填充，柜门内侧装有起缓冲作用防撞贴，门板面板内嵌ABS塑料拉手；活动层板：柜体内需设有活动层板，采用≥1.0mm厚冷轧钢板制作，配合至少4个塑料支撑扣调整上下高度，调节孔距≥50mm，承重≥20KG；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抽屉架：主体需采用≥1.0mm厚冷轧钢板，表层经酸洗、磷化、环氧树脂粉末喷涂等工艺加工生产，接缝处无焊点，表面平整光滑，耐酸碱，防腐蚀。边缘做倒角设计，可防止磕碰；需内置2个内部规格：≥314mm×352mm×126mm抽屉，抽头均为双层结构，内附蜂窝状瓦楞纸防噪填充，采用三节静音导轨，配备阻尼滑道，抽头内嵌塑料拉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水槽柜：规格：需550mm×700mm×900mm（±5mm），需采用≥1.0mm厚冷轧钢板，表层经酸洗、磷化、环氧树脂粉末喷涂等工艺加工生产，接缝处无焊点，表面平整光滑，耐酸碱，防腐蚀。边缘做倒角设计，可防止磕碰；柜门：主体需采用双层冷</w:t>
            </w:r>
            <w:r>
              <w:rPr>
                <w:rFonts w:ascii="宋体" w:hAnsi="宋体" w:cs="宋体" w:hint="eastAsia"/>
                <w:kern w:val="0"/>
                <w:sz w:val="20"/>
                <w:lang w:bidi="ar"/>
              </w:rPr>
              <w:lastRenderedPageBreak/>
              <w:t>轧钢板装配成型，内附蜂窝状瓦楞纸防噪填充，柜门内侧装有防撞贴，面板内嵌ABS塑料拉手；预留水槽孔位。</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7、可调脚：需桌体底部配备≥50mm高钢制PP注塑调节地脚，减震防滑。</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张</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4</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教师椅</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1.规格：550×500×1070mm（±5mm）。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2.采用PU皮面，海绵坐垫；</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3.黑色PP加玻纤内外塑框；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4.一体成型PP固定扶手；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5.中靠背46-49cm，人体工程学设计；</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6.≥1.0mm厚气杆；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7.PP加纤五星塑脚；</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8.φ50mm（偏差±5%）黑边尼龙万向轮。</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张</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5</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控制柜</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1、控制柜尺寸需满足：400mm（L）×230mm（W）×780mm（H）（±5mm）；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2、工艺与材质需满足：采用≥1.2mm钢板冷轧成型，表面经过防腐氧化处理和纯环氧树脂塑粉高温固化处理，具有较强的耐蚀性；操作面镶有亚克力装饰板。</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3、需内嵌≥10英寸显示屏，支持触控操作，分辨率≥1024*600mm，IPS屏，宽视角；</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4、功能设置需满足：内置总电源开关、漏电保护器、以32位MCU为核心的主控制模块、急停控制模块及工业级开关电源。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5、控制柜产品需满足以下性能要求：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性能要求：①金属件焊接件焊接处无脱焊、虚焊、焊穿、错位，无夹渣、气孔、焊瘤、焊丝头、咬边、飞溅，表面波纹均匀；②金属件喷涂层无漏喷、锈蚀和脱色、掉色，涂层光滑均匀，色泽一致，无流挂、疙瘩、皱皮、飞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2）理化性能要求：金属喷漆（塑）涂层耐腐蚀性：100h内，在溶液中样板上划道两侧3mm以外，无鼓泡产生；100h后，划道两侧3mm以外，无锈迹、剥落、起皱、变色和失光现象；附着力不低于2级；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3）有害物质限量：4种重金属含量（限色漆）mg/kg（可溶性铅≤16、镉≤0.5、铬≤5.0、汞≤0.1）</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4）结构安全：①人体接触或收藏物品的部位无毛刺、刃口、棱角；②固定部位结合牢固，无松动、少件、透钉、漏钉。</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智能吊装控制系统</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1.电源操作控制系统需满足：可实现分组控制学生高低压电源开启与关闭；可输出交流电范围0-30V，分辨率1V设置及实时显示，可输出直流电范围0-30V，分辨率0.1V设置及实时显示，带学生电压锁定功能。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2.照明系统需满足：可实现控制照明系统开启与关闭。可单个或全组进行控制，有全选及反选功能，可手动调节照明亮度。</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3.给排水控制系统需满足：可实现控制给排水系统的开启与关闭。可单个或全组进行控制，有全选及反选功能。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4.摇臂控制系统需满足：可实现控制电源摇臂升起或下降。可单个或全组进行控制，有全选及反选功能。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5.通风控制系统需满足：可实现控制通风系统的开启与关闭及风量调节。</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6.系统设置需满足：（1）开机方式： ①直接开机、②密码验证；（2）定时关机：0-240分钟时段设置；（3）教室编号设置；（4）自动分组功能；（5）更改密码功能。</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7</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学生实验桌</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1、规格需满足：1200mm（L）×600mm（W）×780mm（H）（±5mm）；实验桌整体符合人体工程学设计。</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实验室专用陶瓷板台面，厚度为≥20mm，需采用一体实芯黑色坯体一体烧制釉面，具备无空洞、无杂色、无脱层、釉面与坯体呈一体结构的特点；该台面需为实验室专用，需满足无甲醛释放、耐化学腐蚀、耐划痕、耐污染等性能要求；在靠近人体操作边缘处有一条与台面一体成型（非后期二次开槽）的功能性凹槽，其宽度需≥11.7mm，深度需≥1.25mm，储水量需≥15.5ml，能够有效阻水和缓冲，同时需能够对实验试管、玻璃棒、小球等易滚动器材进行缓冲阻拦。</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3、陶瓷板台面技术参数需满足以下指标：</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（1）耐光色牢度：参照GB/T17657-2022标准，变色等级实测结果≥4级。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2）外观质量：参照T/CIQA10-2020标准：①外观为五面坯体，表面为釉面烧成颜色；样品敲碎后无空洞，无直径2mm以上气泡，无杂色，为一体实芯坯体。②釉面和坯体之间无脱层，釉面与坯体呈一体结构；釉面为烧成颜色（非坯体颜色）。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（3）耐污染性能：参照GB/T17657-2022 标准，台面板不少于60项化学试剂进行检测，包含氢氧化钙饱和溶液、乙醇99%、王水、硝酸65%、硫酸98%、高氯酸72%、乙醚99%、糠醛99%、硫化钠饱和溶液、甲苯99%、丁酮99%、二氯甲烷99%、铬酸60%、丙酮99%、苯99%、片状氢氧化钠、磷酸85%、乙酸乙酯99%、乙酸99%、盐酸37%、甲醛37%、氨水28%等，检测结果为五级（未盖玻璃盖板）。</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4、桌体框架需满足：铸铝/塑铝结构；通过桌体上</w:t>
            </w:r>
            <w:r>
              <w:rPr>
                <w:rFonts w:ascii="宋体" w:hAnsi="宋体" w:cs="宋体" w:hint="eastAsia"/>
                <w:kern w:val="0"/>
                <w:sz w:val="20"/>
                <w:lang w:bidi="ar"/>
              </w:rPr>
              <w:lastRenderedPageBreak/>
              <w:t>端两侧支架、立柱连接铸铝桌脚，形成“Z”字造型，使桌体具有强承重性及高稳定性；桌体所有接触人体的边棱均无锐利的棱角、毛刺；桌体表面经环氧树脂粉体喷涂处理，耐腐蚀。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5、上端两侧支架：需满足铸铝模具成型，规格需570mm×55mm×80mm（±5mm）；需选用铝锭ADC12，经酸洗磷化前处理，表面需经环氧树脂粉喷涂处理，耐腐蚀。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6、桌脚/脚垫：需满足铸铝模具成型，规格需525mm×60mm×110mmmm（±5mm）；需选用铝锭ADC12，经酸洗磷化前处理，表面需经环氧树脂粉喷涂处理，耐腐蚀。脚垫高度需可调，耐磨、防潮、防滑。</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7、立柱：需满足规格620mm×80mm×50mm（±5mm）；需铝材挤出成型，经酸洗磷化前处理，表面需经环氧树脂粉体喷涂处理，耐腐蚀。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8、主横梁：需采用“8”字型铝材挤出成型，规格需1080mm×19mm×80mm（±5mm），经酸洗磷化前处理，表面需经环氧树脂粉喷涂处理，耐腐蚀。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9、后挡条：需铝材挤出成型，规格需1068mm×80×16mm（±5mm）；连接左右两侧注塑模具成型ABS材质固定卡位，防止台面物品滑落；经酸洗磷化前处理，表面需经环氧树脂粉喷涂处理，耐腐蚀。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书包斗：需满足规格400mm×330mm×162mm（±5mm），需采用ABS塑料一次注塑成型；书包斗前端预留学生凳挂靠口，上翘工艺设计，两书包斗中间预留放置不同功能学生电源的空间，具有隐蔽性；固定挂架需采用镀锌方钢，防腐防锈。</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11、实验桌产品需满足以下性能要求：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1)外观要求：①金属件外观管材应无裂缝、叠缝；外露管口端面应封闭；</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2)有害物质限量：重金属含量（限色漆）mg/kg（可溶性铅≤8、可溶性镉≤0.5、可溶性铬≤8、可溶性汞≤0.2）；</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张</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24</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8</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学生凳</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1.需满足规格：φ300mm×440mm（±5mm）。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2.凳面：需采用ABS环保材质一体注塑成型，防摔耐磨。人体工程学设计，中间有内弧成型，深度需≥8mm。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3.升降式螺杆：直径需≥20mm螺纹碳钢，可配合高强度钢制托盘于凳面底部固定，钢板厚度需≥2mm。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需支持调节凳子高度，升降需≥50mm。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4.钢脚架：需由壁厚≥1.2mm椭圆形钢管及壁厚≥2mm圆钢管焊接组成，表面经高温烤漆处理。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5.脚垫：需塑胶材质，采用PP一体注塑成型，防</w:t>
            </w:r>
            <w:r>
              <w:rPr>
                <w:rFonts w:ascii="宋体" w:hAnsi="宋体" w:cs="宋体" w:hint="eastAsia"/>
                <w:kern w:val="0"/>
                <w:sz w:val="20"/>
                <w:lang w:bidi="ar"/>
              </w:rPr>
              <w:lastRenderedPageBreak/>
              <w:t>水防滑。</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6.学生凳产品需满足以下性能要求：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性能要求：①金属件管材无裂缝、叠缝；②金属件焊接件焊接处无脱焊、虚焊、焊穿、错位，无夹渣、气孔、焊瘤、焊丝头、咬边、飞溅，表面波纹均匀；③金属件冲压件无脱层、裂缝；④金属件皱纹或波纹圆管和扁线管弯曲处弧形圆滑一致；⑤金属件喷涂层无漏喷、锈蚀和脱色、掉色现象，无流挂、疙瘩、皱皮、飞漆等缺陷；⑥塑料件无裂纹、无明显变形，无明显缩孔、气泡、杂质、伤痕，外表用塑料件表面光洁、无划痕、无污渍、无明显色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2）有害物质限量：4种重金属含量（限色漆）mg/kg（可溶性铅≤9.0、镉≤0.3、铬≤12、汞≤0.3）；</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3）安全性能要求：①人体接触或收藏物品部位无毛刺、刃口、棱角；②固定部位结合牢固，无松动、少件、透钉、漏钉；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理化性能要求：金属喷漆（塑）涂层耐腐蚀性：100h内，在溶液中样板上划道两侧3mm以外，无鼓泡产生；100h后，划道两侧3mm以外，无锈迹、剥落、起皱、变色和失光等现象；附着力不低于2级；硬度≥2H；冲击高度≥400mm，无剥落、裂纹、皱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5）座面静载荷试验、椅腿前向静载荷试验、座面冲击试验、座面耐久性试验，结果均无损；</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6）稳定性：凳子任意方向无倾翻。</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48</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9</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仪器柜</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1、规格需满足：1000mm（L）×500mm（W）×2000mm（H）（±5mm）。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2、材质需满足：整体需选用增强PP塑料+ABS材质，注塑成型；需具有耐腐蚀、耐酸碱、防水、耐候性、电绝缘性等性能。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结构需满足：整体需由底板、侧板、背板、柜门、层板构成；柜体上下两层流线型设计，榫卯链接结构，使整柜更具稳定性；外表面和内表面可触及隐蔽处，需均无锐利的棱角、毛刺；尖锐边角以及所有接触人体的边棱均为倒圆角。</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4、底板需满足：规格需≥1000mm×478mm×63mm，壁厚度需≥3.0mm，底板需采用镂空原理及分层设计，多个受力点均匀分布，6个调节脚垫位置布局合理。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5、侧板需满足：规格需≥895mm×415mm×45mm，需采用增强PP材质一体注塑成型；内侧设计5档层板调节棱。</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6、背板需满足：规格需≥998mm×915mm×30mm，</w:t>
            </w:r>
            <w:r>
              <w:rPr>
                <w:rFonts w:ascii="宋体" w:hAnsi="宋体" w:cs="宋体" w:hint="eastAsia"/>
                <w:kern w:val="0"/>
                <w:sz w:val="20"/>
                <w:lang w:bidi="ar"/>
              </w:rPr>
              <w:lastRenderedPageBreak/>
              <w:t>整板需采用增强PP材质一体注塑成型，设计凹凸造型，避免背板变形。</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7、柜门需满足：规格需≥934mm×500mm，外框需采用增强PP材质一体注塑成型；外框表面镶嵌厚度需≥3.5mm钢化烤漆玻璃，配ABS注塑成型拉手，柜门与侧板连接结构需采用上下轴嵌入式设计。</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层板需满足：规格需≥910mm×400mm,需采用增强PP材质注塑一次成型，厚度≥3.0mm，需具有耐腐蚀、耐酸碱、防水、耐候性、电绝缘性等特点。上层柜需配置≥2个层板，下层柜需配置≥1个层板；层板下方需内置≥2条镀锌方钢及加强筋，符合承重要求。</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9、门锁需满足：门锁、锁芯、锁舌、钥匙、插销材质需均为ABS注塑成型，需具有耐腐蚀、耐酸碱、耐候性、电绝缘性等性能。</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10</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智能吊装集成箱体</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一、智能吊装集成箱体规格：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1.规格需满足：1870mm（L）×580mm（W）×540mm（H）（±5mm），分上下两层，下层1870mm（L）×580mm（W）×240mm（H）（±5mm）,上层1320mm（L）×410mm（W）×300mm（H）（±5mm）；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2.材质需满足：吊装箱体整体采用ABS新型环保材料一体化注塑成型，具有耐腐蚀、耐酸碱、防水、耐热，耐候性、电绝缘性等性能。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3.内部承重结构需采用≥30mm×30mm铝型材连接，遵循人体工程学设计原理，采用五金配件连接。功能模块连接配件选用表面经环氧树脂粉末喷涂高温固化处理的冷轧钢板定制成型。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4.箱体模块化设计需满足：外表面和内表面可触及的隐蔽处，均无锐利的棱角、毛刺露出，所有接触人体的边棱均倒圆角处理。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5.智能吊装集成箱体产品需满足以下性能要求：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性能要求：①金属件电镀层表面无剥落、返锈、毛刺，表面无烧焦、起泡、针孔、裂纹、花斑和划痕；②塑料件无裂纹、无明显变形，无明显缩孔、气泡、杂质、伤痕，外表用塑料件表面光洁、无划痕、无污渍、无明显色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（2）安全性能要求：①人体接触或收藏物品的部位无毛刺、刃口、棱角；②固定部位结合牢固，无松动、无少件、透钉、漏钉；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（3）理化性能要求：金属电镀层抗盐雾：≥18h，1.5mm以下 无锈点；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（4）塑料件冲击强度≥3.5*10³J/m²;</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（5）4种重金属含量mg/kg（可溶性铅≤3.0、镉≤0.2、铬≤0.6、汞≤0.02）。</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二、设备线材、辅料及安装调试规格：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1、、辅件需采用固定横梁吊装方式，减少楼板承重，防止左右晃动，可进行上下、左右的平衡调节。主要辅件有：矩形钢、三角构件、直角座、龙骨架连接件、吊装挂件、安装连接板等。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2、电源主线需采用4.0mm²BVR铜软线铺设；需选用Ф20或Ф25PVC阻燃线管，每桌需采用软铜质电线与主线对接取电；需选用合适规格的线管包裹取电连接线。</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3、需包含安装调试。</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组</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7</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升降摇臂控制模块</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1.规格需满足：长≥800mm；模块化设计，内置于舱体下方，由电源操作模块和摇摆臂构成。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2.摇摆臂需采用动力装置升降，与箱体主结构连接，固定件需采用铝合金原料压铸成型。两侧装配轴承。</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臂身需采用铝合金型材，表面经电泳、静电环氧树脂粉末喷涂固化处理，耐化学腐蚀、耐高温，需采用五金配件与电源连接，外表面和内表面可触及的隐蔽处，均无锐利的棱角和五金配件露出。根据实验需要，可0°到90°智能调节摇摆角度。需遵循人体工程学设计原理，摇摆臂内置给排水管和电缆安装空间。</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4、需包含安装调试。</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13</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电源操作控制系统模块</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1、电源操作模块正面设置需满足以下几点：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（1）不少于两个220V电源插座。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（2）一对低压电源输出端子，直流交流输出最大额定电流2A，输出电压范围0-30V，均配备安全保护及报警装置。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（3）内嵌式4.3英寸液晶显示屏（偏差±5%），可触屏显示设置低压直流、交流。</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（4）语音警报系统，当用电器过载，即刻发出语音警报，并给出正确操作指示。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（5）装置内设保险丝，具有过载、短路保护功能。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（6）装置内设一键紧急制动装置。一键按下，即刻紧急制动，切断电源，确保学生、设备安全。也可以一键即刻恢复运行。</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2、电源操作模块反面设置需满足以下几点：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（1）不少于三个220V电源插座。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（2）一对低压电源输出端子，直流交流输出最大额定电流2A，输出电压范围0-30V，均配备安全保护及报警装置。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3、电源操作控制系统模块产品需满足以下性能要求：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（1）外观性能要求：①金属件管材无裂缝、叠缝，</w:t>
            </w:r>
            <w:r>
              <w:rPr>
                <w:rFonts w:ascii="宋体" w:hAnsi="宋体" w:cs="宋体" w:hint="eastAsia"/>
                <w:kern w:val="0"/>
                <w:sz w:val="20"/>
                <w:lang w:bidi="ar"/>
              </w:rPr>
              <w:lastRenderedPageBreak/>
              <w:t>外露管口端面封闭；②金属件冲压件无脱层、裂缝；③金属件电镀层表面无剥落、返锈、毛刺，表面无烧焦、起泡、针孔、裂纹、花斑和划痕；④塑料件无裂纹、无明显变形，无明显缩孔、气泡、杂质、伤痕，外表用塑料件表面光洁、无划痕、无污渍、无明显色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（2）安全性能要求：①人体接触或收藏物品的部位无毛刺、刃口、棱角；②固定部位结合牢固，无松动、无少件、透钉、漏钉；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（3）理化性能要求：金属电镀层抗盐雾：≥18h，1.5mm以下 无锈点；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（4）塑料件冲击强度≥3.5*10³J/m²;</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（5）4种重金属含量mg/kg（可溶性铅≤3.0、镉≤0.2、铬≤0.6、汞≤0.02）。</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4、需包含安装调试。</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13</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13</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给排水系统模块</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1.需由给排水系统、污水收集排放系统构成。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2.给排水系统出（进）水口需置于电源操作模块底部，由智能化控制系统集中控制。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3.接口需均采用带防溢水功能快速水管接口，插拔式自动锁紧连接方式，即用插拔，插拔后自动止水。</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4.需与污水桶水位传感器采用8芯信号线连接，达到一定水位值时传感器感应启动自动排水，污水经过连接管排至顶部排水管总管后流出。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5.该模块需支持实时手动排水和当达到一定条件时自动排水两种方式，当污水全部排净后系统自动关闭。</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6.给排水系统模块产品需满足以下性能要求：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1）外观性能要求：①塑料件无裂纹、变形，无缩孔、气泡、杂质、伤痕，外表用塑料件表面光洁、无划痕、污渍、色差；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2）安全性能要求：①人体接触或收藏物品部位无毛刺、刃口、棱角；②固定部位结合牢固，无松动、少件、透钉、漏钉；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3）塑料件冲击强度≥3.5*10³J/m²;</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7、需包含安装调试。</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组</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13</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14</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照明系统模块</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1.箱体底部周边需设有环绕式照明系统，采用LED360度排列。</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2.需通过基板底座散热，亮度可通过控制端手动调节。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3.需满足光线柔和不刺眼。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4.照明系统模块产品使用输出符合 LPS 和SELV 适配器或其他类型；设备外壳边缘光滑圆润无锐边；正常使用时可触及，无危险；易接触表面的测量温度（灯珠（靠近输入部分） ＜40℃、铝基板</w:t>
            </w:r>
            <w:r>
              <w:rPr>
                <w:rFonts w:ascii="宋体" w:hAnsi="宋体" w:cs="宋体" w:hint="eastAsia"/>
                <w:kern w:val="0"/>
                <w:sz w:val="20"/>
                <w:lang w:bidi="ar"/>
              </w:rPr>
              <w:lastRenderedPageBreak/>
              <w:t>上（靠近输入部分电阻）＜40℃、灯珠（中间部分） ＜40℃、铝基板上（靠近中间部分电阻）＜40℃；可触及位置（外壳顶部、底部、输入端）无法触及带电部件。</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4、需包含安装调试。</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组</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7</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15</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洗眼器</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 需满足台面安装方式，平时放置于台面，紧急使用时可随意抽起，使用方便。</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 洗眼喷头：需采用不助燃PC材质模铸一体成型制作，具有过滤泡棉及防尘功能，上面防尘盖平常可防尘，使用时可随时被水冲开，能降低突然打开时短暂的高水压，避免冲伤眼睛。</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 控水阀需采用黄铜制作，经镀镍处理，阀门可自动关闭，密封可靠。</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 供水软管：需采用≥1400mm长不锈钢软管。</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16</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化验水槽</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一、化验水槽规格：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1.需采用PP材质。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2.水槽外部规格需满足：440mm（L）×330mm（W）×200mm（H）（±5mm）。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3.密封方式需满足：水封式，可防止废水回流和堵塞。</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4.槽体上部需配备出水装置：一高二低出水口，管体部分为黄铜合金制，陶瓷阀芯，表面经环氧树脂静电喷涂处理，耐酸碱腐蚀。出水嘴为铜质瓷芯尖嘴型，可拆卸清洗阻塞。</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二：给/排水全套装置规格：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1.需采用PPR材质水管，上水管和进水管为Ф25mm；UPVC材质排水管为Ф75mm。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2.需采用开关阀门，外丝连接件、PVC胶水等。</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17</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独立水槽台</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一、独立水槽规格：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1、整体规格需满足：450mm（L）×600mm（W）×815mm（H）（±5mm）；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2、材质：整体需采用ABS和改性PP材质；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化验水槽规格需满足：450mm（L）×600mm（W）×330mm（H）（±5mm），由ABS塑料一体化注塑成型。槽面设有溢水口，预留三联水嘴、台式洗眼器放置孔位。下水口滤网设计，能拆卸清洗、水槽内侧倾斜面设计、四周边缘圆角设计；</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4、水槽箱体需由ABS和PP塑料注塑成型，前后门设计，方便检修清理；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5、槽体上部需配备出水装置：一高二低出水口，管体部份为黄铜合金制，陶瓷阀芯，表面经环氧树脂静电喷涂处理，耐酸碱腐蚀。出水口为铜质瓷芯尖嘴型，可拆卸清洗阻塞。</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6.独立水槽台产品需满足以下性能要求：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1）外观性能要求：塑料件无裂纹、变形，无缩孔、气泡、杂质、伤痕，外表用塑料件表面光洁、无划痕、污渍、色差；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2）安全性能要求：①人体接触或收藏物品的部位无毛刺、刃口、棱角；②固定部位结合牢固，无松动、少件、透钉、漏钉；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3）塑料件冲击强度≥3.5*10³J/m²;</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二：给/排水全套装置规格：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1.需采用PPR材质水管，上水管和进水管为Ф25mm；UPVC材质排水管为Ф75mm。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2.需采用开关阀门，外丝连接件、PVC胶水等。</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18</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污水桶</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1、材质：主体需采用PP材质，一体化注塑成型，具有耐腐蚀、耐候性，电绝缘性等性能；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2、规格：需满足容积≥11L，总高≥40cm，上口径≥24cm，下口径≥20cm；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3、处理方式：污水桶需采用封闭式，桶盖可打开，盖上设有进水口和排气孔；</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4、排水方式：桶外需设置多个非液体接触式水位传感器及排水装置，当检测水位到达指定面后，可自动启动排水功能；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5、过滤装置：需内置过滤网，打开桶盖即可更换，易于拆卸清理；</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6、水泵：需内置12V低压无刷直流水泵，扬程≥10m，排水量≥30L/min。</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13</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19</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多功能平台架</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1.整体规格需满足445mm（L）×150mm（W）×310mm（H）（±5mm）。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2.工艺需满足：ABS塑料注塑成型，安装于化验水槽上部。平台顶部集成给排水快速接口（其接口具有无溢漏设计）、信号线接口、电源线接口。平台正面设有至少6个滴水架放置处孔位，可拆卸滴水棒,组合方便。</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3.多功能集成平台架两侧需装配220V插座。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4.多功能平台架产品需满足以下性能要求：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1）外观性能要求：塑料件无裂纹、无明显变形，无明显缩孔、气泡、杂质、伤痕，外表用塑料件表面光洁、无划痕、无污渍、无明显色差；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2）安全性能要求：①人体接触或收藏物品的部位无毛刺、刃口、棱角；②固定部位结合牢固，无松动、无少件、透钉、漏钉；</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3）塑料件冲击强度≥3.5*10³J/m²;</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13</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20</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教师用数码生物显微镜</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1、放大倍数：需40X-1000X。</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2、光学系统：需含无限远色差校正光学系统。</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3、目镜：需高眼点平场目镜PL10X/22mm，带视度调节。显微镜目镜放大率准确度需不超过±0.5%。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4、观察筒：需是铰链式观察筒，需≥30°倾斜；瞳距调节范围需48-76mm。需具有铰链组360°旋转功能，眼点高度需375-428.5mm。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5、物镜转换器：需内倾式5孔物镜编码转换、能够记忆每个物镜的照明亮度、自动切换，物镜切换时，亮度需自动调整。转换器稳定性需≤0.003mm。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6、聚光镜：需是阿贝式聚光镜，数值孔径N.A.1.25，齿轮齿条垂直升降，带可变孔径光栏，带暗场、相差附件插口。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7、载物台：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是双层机械移动平台，需采用陶瓷工艺、强度强、耐腐蚀。低手位X、Y方向同轴调节，线轨传动，X方向无齿条伸出。载物台面积需≥210mmX171mm，片夹可同时夹持两块切片，方便对比观察。平台行程需≥78mmX51mm，精度需≤0.1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（2）载物台侧向受5N水平方向作用力的最大位移需≤0.01mm， 载物台侧向受5N水平方向作用力的不重复性需≤0.002mm。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8、调焦机构：粗微调同轴，粗调行程需27mm，微调精度需2um，全金属齿轮齿条调焦机构，带可调式平台上限位装置。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9、物镜：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（1）无限远平场消色差物镜:4X/NA≥0.1/WD≥15mm， 10X/NA≥0.25/WD≥10.8mm，20X/NA≥0.4/WD≥1.5mm，40X/NA≥0.65/WD≥0.8mm，100X/NA≥1.25/WD≥0.21mm。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（2）物镜清晰圆直径：4X物镜≥18.5mm、10X物镜≥18.5mm、40X物镜≥18.9mm、100X物镜≥18.8mm，物镜放大率准确度误差范围不超过±0.65%。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10、物镜齐焦：需10→40X，不超过±0.005mm，40→100X，不超过±0.005mm。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●11、色温调节功能：色温可调，调节范围3000K~7000K。</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●12、智能照明管理系统：配备液晶显示屏，指示当前倍率、色温及亮度，带ECO节能功能和电源指示灯。</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13、成像系统：需≥830万像素。传感器尺寸：需≥1/1.8”。最大帧率及最大分辨率：需≥30fps@3072x2048，逐行扫描，具有自动曝光、自动白平衡功能；USB3.0线纯数码输出。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14、机身带搬运手柄，方便于搬运；机身带收纳仓，可放置电源线和充电装置。</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21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学生端生物显微镜</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1、组成：需含镜座、镜臂、镜筒、准焦螺旋、物镜转换器、载物台、反光镜、目镜、物镜等。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2、规格：需≥1000倍。</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3、消色差物镜：需包含但不少于4×/0.1、10×/0.25、40×(弹)/0.65，100×/1.25等规格的物镜，镜头需采用高品质光学玻璃材料。</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4、目镜：需是惠更斯目镜H16X或H10X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5、物镜转换器需四孔同心，定位准确。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6、载物台：需单层方平台，切片夹，尺寸≥110mm×120mm。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7、需是插入式反光镜，直径≥50mm。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8、聚光镜：需是阿贝聚光镜N.A.=1.25，旋转光阑板。</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9、机械筒长需≥160mm，共轭距需≥185mm。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10、整机机架需为金属制作，镜座需为铸铁制作。所有齿轮、齿条需稳定、牢固、耐用。</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24</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净化工作台</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bottom"/>
          </w:tcPr>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1、净化工作台，外型尺寸：需≥1000×750×1650mm；工作区尺寸：需≥890×700×510mm。</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2、需采用全钢结构，材料厚度≥1.0mm，支柱材料厚度≥1.2mm，冷轧板喷塑工艺，防霉防菌，净重：≥85kg。</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3、需采用≥7寸16.7M色液晶触摸显示屏；针对无菌净化操作实验系统设计，需触控流畅，操作灵敏，长时间运行稳定可靠。显示分辨率：需≥1024×600；显示色彩：需≥24位（8RBG）；显示背光寿命 ：需≥20000小时（以最高亮度连续工作，亮度减半时间）；显示背光亮度：需≥250nit（100级亮度调节）。触摸屏类型：需电容式触摸；触摸方式：需单点触摸，需支持连续滑动触摸；表面硬度：需≥6H（表面盖板为钢化玻璃）；透光率：需≥90%；触控次数：需≥100万次。</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4、工作区域需采用镜面不锈钢斜面结构设计，材质厚度需≥1.2mm一体化优质304镜面不锈钢整体塑形，耐腐蚀，易清洁，有效抑制细菌滋生；设置45°连接面，有效提高灭菌效果。</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5、四面需高透性钢化玻璃窗，保障仪器运行安全，采光与视野效果更佳，同时方便教学实验观摩及交流，也便于指导实验操作。</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6、倾斜式操作面，需符合人体工程学，操作更舒适；悬挂式升降玻璃门，操作简便方便灵活，底部设置减震装置，升降自如，可任意位置停留。</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●7、平均风速：需0.3-0.6m/s，气流流线垂直于台面，无死角和回流。</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8、配置玻璃纤维材质高效过滤器，使用寿命长，</w:t>
            </w:r>
            <w:r>
              <w:rPr>
                <w:rFonts w:ascii="宋体" w:hAnsi="宋体" w:cs="宋体" w:hint="eastAsia"/>
                <w:kern w:val="0"/>
                <w:sz w:val="20"/>
                <w:lang w:bidi="ar"/>
              </w:rPr>
              <w:lastRenderedPageBreak/>
              <w:t>过滤效率高，过滤器规格尺寸：需≥880×520×50mm；需具备初效过滤器、高效过滤器、紫外杀菌灯使用时长及更换提醒设置功能。</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9、扫描检漏（DOP法检漏）：需≤0.01%。</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●10、空气洁净度：不低于5级；沉降菌浓度（CFU/皿×0.5H）：菌落数需≤0.5。</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11、照度：需≥800lx；噪声：需≤65dB；振动幅度：需≤5μm；</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●12、紫外线防护装置，紫外灯需在物体运动最远距离≥60cm时防护装置启动，升降玻璃门抬起最低高度≤10cm时防护装置启动。</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13、智能控制系统：</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（1）显示开机时间并记录设备持续运行时间，需具备智能关机功能，设备打开后自启动防忘功能，面板无任何操作时开始自动计时，累计6小时无操作后进行文字和蜂鸣提醒，累计12小时无操作后自动关机。</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（2）需具备无菌操作环境空间温度、湿度、光照强度、CO</w:t>
            </w:r>
            <w:r>
              <w:rPr>
                <w:kern w:val="0"/>
                <w:sz w:val="20"/>
                <w:lang w:bidi="ar"/>
              </w:rPr>
              <w:t>₂</w:t>
            </w:r>
            <w:r>
              <w:rPr>
                <w:rFonts w:ascii="宋体" w:hAnsi="宋体" w:cs="宋体" w:hint="eastAsia"/>
                <w:kern w:val="0"/>
                <w:sz w:val="20"/>
                <w:lang w:bidi="ar"/>
              </w:rPr>
              <w:t>浓度实时监测功能。</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（3）需含定时/计时灭菌功能，智能规划实验准备工序。</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（4）需内置微生物实验、植物组织培养实验、细胞培养实验等模式一键启停，紫外灯、风机、照明灯多部件联动设定。</w:t>
            </w:r>
          </w:p>
          <w:p w:rsidR="003274F7" w:rsidRDefault="00C7430F">
            <w:pPr>
              <w:widowControl/>
              <w:jc w:val="left"/>
              <w:textAlignment w:val="bottom"/>
              <w:rPr>
                <w:rFonts w:ascii="宋体" w:hAnsi="宋体" w:cs="宋体"/>
                <w:sz w:val="20"/>
              </w:rPr>
            </w:pPr>
            <w:r>
              <w:rPr>
                <w:rFonts w:ascii="宋体" w:hAnsi="宋体" w:cs="宋体" w:hint="eastAsia"/>
                <w:kern w:val="0"/>
                <w:sz w:val="20"/>
                <w:lang w:bidi="ar"/>
              </w:rPr>
              <w:t>14、需内置电源插座，电源：220V/50Hz；最大功率：≥400W。</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23</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台式酸度计</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bottom"/>
          </w:tcPr>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1、需具备温度补偿功能，温度补偿范围：0-60℃。</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 xml:space="preserve">2、需LED数码液晶显示屏。 </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3、仪器级别：需0.01级；</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4、测量范围：pH：需0.00-14.00；mV：需0-±1999。</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5、分辨率：pH：需±0.01；mV：需±1mV；</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6、基本误差：pH：需±0.01pH；mV:需±1mV；</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7、输入阻抗：需≥1×1012Ω；</w:t>
            </w:r>
          </w:p>
          <w:p w:rsidR="003274F7" w:rsidRDefault="00C7430F">
            <w:pPr>
              <w:widowControl/>
              <w:jc w:val="left"/>
              <w:textAlignment w:val="bottom"/>
              <w:rPr>
                <w:rFonts w:ascii="宋体" w:hAnsi="宋体" w:cs="宋体"/>
                <w:sz w:val="20"/>
              </w:rPr>
            </w:pPr>
            <w:r>
              <w:rPr>
                <w:rFonts w:ascii="宋体" w:hAnsi="宋体" w:cs="宋体" w:hint="eastAsia"/>
                <w:kern w:val="0"/>
                <w:sz w:val="20"/>
                <w:lang w:bidi="ar"/>
              </w:rPr>
              <w:t>8、稳定性：需±0.01pH/3h；</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24</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离心机（迷你）</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bottom"/>
          </w:tcPr>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1、全模具化超强注塑成型，配备多种离心转子及转换附件，需适用于：</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（1）离心管：包含但不限于2mL、1.5mL、0.5mL、0.2mL几种规格。</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（2）PCR离心管排管：需0.2mL，32孔。</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2、全透明拱型上盖，实时观察离心状态，需具备开盖即停，合盖运行功能。</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3、容量：离心管需≥2mL×8/1.5mL×8/0.5mL×8/0.2mL×8；PCR离心管需≥0.2mL×32/0.2mL×4 PCR 8排管。</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lastRenderedPageBreak/>
              <w:t>4、最大转速：需≥8000转/分。</w:t>
            </w:r>
          </w:p>
          <w:p w:rsidR="003274F7" w:rsidRDefault="00C7430F">
            <w:pPr>
              <w:widowControl/>
              <w:jc w:val="left"/>
              <w:textAlignment w:val="bottom"/>
              <w:rPr>
                <w:rFonts w:ascii="宋体" w:hAnsi="宋体" w:cs="宋体"/>
                <w:strike/>
                <w:sz w:val="20"/>
              </w:rPr>
            </w:pPr>
            <w:r>
              <w:rPr>
                <w:rFonts w:ascii="宋体" w:hAnsi="宋体" w:cs="宋体" w:hint="eastAsia"/>
                <w:kern w:val="0"/>
                <w:sz w:val="20"/>
                <w:lang w:bidi="ar"/>
              </w:rPr>
              <w:t>5、噪声：需≤50dB。</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25</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离心机（低速）</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bottom"/>
          </w:tcPr>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1、微机需变频控制系统，液晶显示。</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2、需采用大功率交流变频电机驱动，配置高精度测速系统。</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3、离心过程上盖锁定及紧急情况下需快速开锁。</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4、膨胀式转子固定方式，安全性能高，安装方便快捷。</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5、需含全自动转子识别功能，防止更换转子导致转速不匹配造成安全隐患。</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6、最高转速：需≥4500r/min，最大相对离心力：需≥2155xg。</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7、多种转子可换，最大容量：需10mL×12支。</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8、定时时间：需1-99min。</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9、薄膜开关操控方式，需大液晶屏显示。</w:t>
            </w:r>
          </w:p>
          <w:p w:rsidR="003274F7" w:rsidRDefault="00C7430F">
            <w:pPr>
              <w:widowControl/>
              <w:jc w:val="left"/>
              <w:textAlignment w:val="bottom"/>
              <w:rPr>
                <w:rFonts w:ascii="宋体" w:hAnsi="宋体" w:cs="宋体"/>
                <w:strike/>
                <w:sz w:val="20"/>
              </w:rPr>
            </w:pPr>
            <w:r>
              <w:rPr>
                <w:rFonts w:ascii="宋体" w:hAnsi="宋体" w:cs="宋体" w:hint="eastAsia"/>
                <w:kern w:val="0"/>
                <w:sz w:val="20"/>
                <w:lang w:bidi="ar"/>
              </w:rPr>
              <w:t>10、交流变频电机驱动，噪音需≤60dB。</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26</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离心机（高速）</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bottom"/>
          </w:tcPr>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1、微机变频控制系统，液晶显示，需具有转速和离心力双显示。</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2、需采用大功率交流变频电机驱动，配置高精度测速系统，噪音需≤60dB。</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3、需多程序储存空间，多级加减速度控制，软刹车功能。</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4、离心过程上盖锁定及紧急情况下需快速开锁。</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5、教材实验固定离心程序预设定，一键式调用离心参数。</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6、需具有超速、超温、门盖等多种保护系统。</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7、膨胀式转子固定方式，安全性能高，需安装方便快捷。</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8、全自动转子自适应识别功能，需防止更换转子导致转速不匹配造成安全隐患。</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9、防机械危险，耐机械冲击和撞击。</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10、最高转速需≥16500r/min，最大相对离心力需≥17800xg。</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11、标配转子：需1.5/2.2mL×12支，多种转子可换，最大容量：需5mL×12支。</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12、定时时间：1-99min；</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13、薄膜开关操控方式，大液晶屏显示；</w:t>
            </w:r>
          </w:p>
          <w:p w:rsidR="003274F7" w:rsidRDefault="00C7430F">
            <w:pPr>
              <w:widowControl/>
              <w:jc w:val="left"/>
              <w:textAlignment w:val="bottom"/>
              <w:rPr>
                <w:rFonts w:ascii="宋体" w:hAnsi="宋体" w:cs="宋体"/>
                <w:strike/>
                <w:sz w:val="20"/>
              </w:rPr>
            </w:pPr>
            <w:r>
              <w:rPr>
                <w:rFonts w:ascii="宋体" w:hAnsi="宋体" w:cs="宋体" w:hint="eastAsia"/>
                <w:kern w:val="0"/>
                <w:sz w:val="20"/>
                <w:lang w:bidi="ar"/>
              </w:rPr>
              <w:t xml:space="preserve">14、电源：AC220V/50Hz，功率：≥400W； </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27</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自动高压蒸汽灭菌锅</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bottom"/>
          </w:tcPr>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1、需手轮式开门结构。</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2、需机械式安全连锁装置。</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3、需电脑控制自动循环灭菌程序。</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4、数码窗液晶显示工作状态。</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5、需温度任意设定（50℃-134℃）。</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6、需时间任意设定（0-9999分钟）。</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lastRenderedPageBreak/>
              <w:t>7、超压自泄：需0.22Mpa。</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8、灭菌终了蜂鸣提醒后需自动停机。</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9、需全不锈钢材料。</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10、容积：需≥50L。</w:t>
            </w:r>
          </w:p>
          <w:p w:rsidR="003274F7" w:rsidRDefault="00C7430F">
            <w:pPr>
              <w:widowControl/>
              <w:jc w:val="left"/>
              <w:textAlignment w:val="bottom"/>
              <w:rPr>
                <w:rFonts w:ascii="宋体" w:hAnsi="宋体" w:cs="宋体"/>
                <w:sz w:val="20"/>
              </w:rPr>
            </w:pPr>
            <w:r>
              <w:rPr>
                <w:rFonts w:ascii="宋体" w:hAnsi="宋体" w:cs="宋体" w:hint="eastAsia"/>
                <w:kern w:val="0"/>
                <w:sz w:val="20"/>
                <w:lang w:bidi="ar"/>
              </w:rPr>
              <w:t>11、灭菌室尺寸：需≥φ340×525mm。</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28</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水浴锅</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bottom"/>
          </w:tcPr>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1、外形尺寸：需≥470×210×160mm。</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2、工作室尺寸：需≥325×170×90mm。</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3、额定功率：需≥500W。</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4、温度均匀度：需≤±1℃。</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6、温度波动度：需≤±0.5℃。</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7、控温范围：需TR+5-100℃。</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8、控温灵敏度：需≤±0.1℃。</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9、示值误差：需＜0.5%。</w:t>
            </w:r>
          </w:p>
          <w:p w:rsidR="003274F7" w:rsidRDefault="00C7430F">
            <w:pPr>
              <w:widowControl/>
              <w:jc w:val="left"/>
              <w:textAlignment w:val="bottom"/>
              <w:rPr>
                <w:rFonts w:ascii="宋体" w:hAnsi="宋体" w:cs="宋体"/>
                <w:sz w:val="20"/>
              </w:rPr>
            </w:pPr>
            <w:r>
              <w:rPr>
                <w:rFonts w:ascii="宋体" w:hAnsi="宋体" w:cs="宋体" w:hint="eastAsia"/>
                <w:kern w:val="0"/>
                <w:sz w:val="20"/>
                <w:lang w:bidi="ar"/>
              </w:rPr>
              <w:t>10、防机械危险，耐机械冲击和撞击。</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4</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29</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电子天平</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bottom"/>
          </w:tcPr>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1、单位转换需包含但不限于克、克拉、盎司、磅和计数等。</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2、需高精度全铝应变式传感器，内置温度补偿模块，耐温环境-20℃至60℃，防护等级：需≥IP65。</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3、需超清数码显示，全称量去皮/计数。</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4、铸铝底座，ABS外壳，超大空间ABS防风罩 ，需可拆卸。</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5、需过载报警/故障报警；需支持增配RS232接口连接打印机和电脑连接。</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6、需是独立芯片集成主板，精准快速稳定，读数时间：需≤1s。</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7、量程：需600g；分度值：需0.01g；线性误差：需≤±0.03g。</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8、尺寸：需≥240×190×170mm；不锈钢称盘直径需≥130mm；标配砝码：需200g。</w:t>
            </w:r>
          </w:p>
          <w:p w:rsidR="003274F7" w:rsidRDefault="00C7430F">
            <w:pPr>
              <w:widowControl/>
              <w:jc w:val="left"/>
              <w:textAlignment w:val="bottom"/>
              <w:rPr>
                <w:rFonts w:ascii="宋体" w:hAnsi="宋体" w:cs="宋体"/>
                <w:sz w:val="20"/>
              </w:rPr>
            </w:pPr>
            <w:r>
              <w:rPr>
                <w:rFonts w:ascii="宋体" w:hAnsi="宋体" w:cs="宋体" w:hint="eastAsia"/>
                <w:kern w:val="0"/>
                <w:sz w:val="20"/>
                <w:lang w:bidi="ar"/>
              </w:rPr>
              <w:t>9、需内置锂电池组，充插两用，充电时长：需≤2小时，待机时间：需≥100天。</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30</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溶氧传感器测量系统</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bottom"/>
          </w:tcPr>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一、数据显示模块</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1、面板需标有产品名称、型号标记；</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2、数据显示模块需自带不小于1.8寸彩色显示屏，内置锂电池供电；</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3、需可以通过无线方式连接手机或平板电脑，并由APP或者软件通过表格、图线的方式进行数据分析和存储；</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4、需可支持蓝牙无线数据传输，屏幕可显示二维码及对应的蓝牙ID，通过移动终端设备扫描二维码进行无线连接和数据传输，或通过搜索模块的蓝牙ID连接，采用蓝牙5.0传输协议，通过无线方式将传感器测量数据实时传输到移动终端设备和计算机，进行实时数据显示，通过表格、图线的</w:t>
            </w:r>
            <w:r>
              <w:rPr>
                <w:rFonts w:ascii="宋体" w:hAnsi="宋体" w:cs="宋体" w:hint="eastAsia"/>
                <w:kern w:val="0"/>
                <w:sz w:val="20"/>
                <w:lang w:bidi="ar"/>
              </w:rPr>
              <w:lastRenderedPageBreak/>
              <w:t>方式进行数据分析及存储，通过移动端实验软件记录、导出实验数据，并绘制变化图线。无线传输距离无遮挡：100米。数据无线传输频率最高2000Hz。</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二、传感器模块</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1、需可始终保持数字“正向”显示。</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2、测量范围：不小于0 ～20mg/L，分度：≤0.01 mg/L；最大采样率：不小于5KHz</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3、需由传感器数据处理电路和电极构成，通过BNC连接器方式连接；</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4、传感器需由高强度PC塑料外壳封装，外壳设有M5螺丝孔位，可将传感器固定在多种操作平台和实验装置上，电极壳材料UPVC；</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●5、需采用BT数据接口，传输数字信号，接口具有方向性和自锁功能，可以防止传感器在使用过程中脱落，保证数据传输稳定，支持热插拔；</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6、需无需预热，连接数据采集器或传感器数据显示模块可直接进行数据测量；</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7、需支持通过软件校准数据；也可通过可通过校准按键进行数据校准，校准间隔时间&gt;30天；</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8、需用于测量溶液中溶解氧的浓度；</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9、传感器数据处理电路需为双主板设计，采用技术成熟的SMT生产工艺，可保证传感器经久耐用，数据传输稳定、持续；</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10、模块化设计，需支持有线通讯、无线通讯和屏幕数据显示三种工作方式，需支持蓝牙无线数据传输；</w:t>
            </w:r>
          </w:p>
          <w:p w:rsidR="003274F7" w:rsidRDefault="00C7430F">
            <w:pPr>
              <w:widowControl/>
              <w:jc w:val="left"/>
              <w:textAlignment w:val="bottom"/>
              <w:rPr>
                <w:rFonts w:ascii="宋体" w:hAnsi="宋体" w:cs="宋体"/>
                <w:kern w:val="0"/>
                <w:sz w:val="20"/>
                <w:lang w:bidi="ar"/>
              </w:rPr>
            </w:pPr>
            <w:r>
              <w:rPr>
                <w:rFonts w:ascii="宋体" w:hAnsi="宋体" w:cs="宋体" w:hint="eastAsia"/>
                <w:kern w:val="0"/>
                <w:sz w:val="20"/>
                <w:lang w:bidi="ar"/>
              </w:rPr>
              <w:t>11、需支持Windows、Android、iOS、麒麟、统信、鸿蒙操作系统</w:t>
            </w:r>
          </w:p>
          <w:p w:rsidR="003274F7" w:rsidRDefault="00C7430F">
            <w:pPr>
              <w:widowControl/>
              <w:jc w:val="left"/>
              <w:textAlignment w:val="bottom"/>
              <w:rPr>
                <w:rFonts w:ascii="宋体" w:hAnsi="宋体" w:cs="宋体"/>
                <w:sz w:val="20"/>
              </w:rPr>
            </w:pPr>
            <w:r>
              <w:rPr>
                <w:rFonts w:ascii="宋体" w:hAnsi="宋体" w:cs="宋体" w:hint="eastAsia"/>
                <w:kern w:val="0"/>
                <w:sz w:val="20"/>
                <w:lang w:bidi="ar"/>
              </w:rPr>
              <w:t>12、工作温度不小于0～45℃，响应时间(T90，20℃)＜30s</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31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光合作用反应仪</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1、需专用于探究环境因素对植物的光合作用强度的影响。</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2、仪器需满足光合作用所需的环境条件，光照强度、光照时间、温度、光谱等可变环境因素控制结构设计，需满足探究各种不同因素对植物光合作用的影响。</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3、需≥7寸16.7M色液晶触摸显示屏，针对植物光合作用反应条件内嵌光合作用反应控制系统，触控流畅，操作灵敏，长时间运行稳定可靠。</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3.1、显示参数：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分辨率：需≥1024×600。</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色彩：需≥24位（8RBG）。</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背光寿命 ：需≥20000小时（以最高亮度连续工作，亮度减半时间）。</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背光亮度：需≥250nit（100级亮度调节）。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3.2、触摸参数：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触摸屏类型：需电容式触摸</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触摸方式：需单点触摸，支持连续滑动触摸</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表面硬度：需≥6H（表面盖板为钢化玻璃）</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透光率：需≥90%</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触控次数：需≥100万次</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配置可变换光谱LED植物专用补光灯，点击红、蓝、绿、白光质对应的开关，需可开启和关闭相应光质灯光，点击加减按键可调节光照强度，光照强度需≥10档可调（调控档位可根据需求定制开发），适合不同光强下植物光合作用实验探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5、设备配置自然界肉眼可见的光学三原色光谱红、绿、蓝以及混合光谱白光，并且可进行交叉组合不同的光质，满足多种光质环境探究实验。</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温度控制范围：点击温控开关需可进入温控功能，温度设置口设定恒定温度。温度需10-50℃可调，设备配置恒温加热和制冷装置，可维持反应室温度保持稳定不变，恒温范围±1.0℃；温控功能独立控制，设备内置恒温加热和制冷装置，温度接近需要温度时自动进入缓控温状态，维持反应室温度保持稳定不变。反应室温度实施监测，并预设恒温温度，温控功能需可手动开启和关闭，温控开启后屏幕需显示加热或制冷动态标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7、反应前端设置透明观察窗，方便观察光合作用实验现象以及实验记录和拍照。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8、反应室空间：需≥255×200×170mm。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9、电源：AC220V/50Hz，功率：≥300W。</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32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恒温气浴摇床</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1、设备外框需为加厚钣金喷塑，内腔需采用304不锈钢制作，抗腐蚀和保温性能良好。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2、需静电喷塑箱体，大屏幕透明视窗，三维一体传动机构，运转平稳，承载力大。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3、需无刷直流电机控制系统，带调速、恒力矩、恒转速、无碳刷、免保养、控速精准，需具备缓启动功能，运转平稳，在启动期间保护样品安全，仪器升温和降温情况下不掉速。</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4、温控精准，需可进行培养环境的降温和加温，控制温度范围：4-60℃，控温精度：≤0.1℃，分辨率：0.1℃，温度均匀度：≤1℃。</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5、转速：40-300rpm，振幅：≥Φ25mm。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6、需实时显示设定参数和实测参数，设备运行状态动态显示。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7、智能化声光故障报警，并在液晶屏显示和提示当前故障信息，需同时在主板上进行故障报警信息</w:t>
            </w:r>
            <w:r>
              <w:rPr>
                <w:rFonts w:ascii="宋体" w:hAnsi="宋体" w:cs="宋体" w:hint="eastAsia"/>
                <w:kern w:val="0"/>
                <w:sz w:val="20"/>
                <w:lang w:bidi="ar"/>
              </w:rPr>
              <w:lastRenderedPageBreak/>
              <w:t>储存。</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8、需可储存不低于20个不同运行的程序，方便实验操作时参数设定，仪器运行定时范围：0-999h。</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9、需采用万能不锈钢弹簧网架，弹簧网架尺寸：≥450×400mm，可容纳培养瓶数量容量：≥500mL×9/250mL×16/100mL×25。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10、温度、转速等参数需可实时监测，自动绘制参数曲线，记录频率为1-9999s（可进行记录数据的自动打印，自动打印数据时间间隔为1-600分，日期间隔为0-7天，打印需增配外接打印机）。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11、集成智能物联网控制模块，防机械危险，耐机械冲击和撞击。</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12、需可开关机时间设定，运行参数加密锁定，内设照明灯和紫外杀菌装置，具备断电恢复功能。</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33</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分光光度计</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1、光学系统：消色差≥1200条/mm光栅。</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2、波长范围：320-1020nm。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3、波长准确度：±2nm。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4、光谱带宽需≤4nm。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5、波长重复性：≤0.5nm。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6、透射比准确度：±0.5%T。</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7、稳定性：±0.002A/h@500nm。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8、漂移：≤0.1%T。</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9、噪声：≤0.2%T。</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10、调零方式：自动。</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11、光度范围：0-200%T，-3-3A,0-9999C。</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4430" w:type="pct"/>
            <w:gridSpan w:val="5"/>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left"/>
              <w:textAlignment w:val="center"/>
              <w:rPr>
                <w:rFonts w:ascii="宋体" w:hAnsi="宋体" w:cs="宋体"/>
                <w:b/>
                <w:bCs/>
                <w:sz w:val="20"/>
              </w:rPr>
            </w:pPr>
            <w:r>
              <w:rPr>
                <w:rFonts w:ascii="宋体" w:hAnsi="宋体" w:cs="宋体" w:hint="eastAsia"/>
                <w:b/>
                <w:bCs/>
                <w:kern w:val="0"/>
                <w:sz w:val="20"/>
                <w:lang w:bidi="ar"/>
              </w:rPr>
              <w:t>音乐教育精品学科教室</w:t>
            </w:r>
          </w:p>
        </w:tc>
        <w:tc>
          <w:tcPr>
            <w:tcW w:w="569" w:type="pct"/>
            <w:tcBorders>
              <w:top w:val="single" w:sz="4" w:space="0" w:color="000000"/>
              <w:left w:val="single" w:sz="4" w:space="0" w:color="000000"/>
              <w:bottom w:val="single" w:sz="4" w:space="0" w:color="000000"/>
              <w:right w:val="single" w:sz="4" w:space="0" w:color="000000"/>
            </w:tcBorders>
            <w:vAlign w:val="center"/>
          </w:tcPr>
          <w:p w:rsidR="003274F7" w:rsidRDefault="003274F7">
            <w:pPr>
              <w:rPr>
                <w:rFonts w:ascii="宋体" w:hAnsi="宋体" w:cs="宋体"/>
                <w:sz w:val="20"/>
              </w:rPr>
            </w:pP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智慧黑板</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整机屏幕需采用UHD超高清A规LED液晶屏，屏幕显示尺寸≥86英寸，显示比例16:9，屏幕图像分辨率≥3840*2160。需采用红外触控技术。整机需采用全金属外壳材质，三拼接平面一体化设计，主副屏过渡平滑并在同一平面，中间无单独边框阻隔，屏幕边缘采用圆角包边防护，整机背板采用金属材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2.整机需预留互联副板连接接口，可实现板书书写数据采集功能，可识别老师粉笔书写，板擦或手指擦除手势，且书写过程中可同步到一体机主屏，支持板书录制，回看和分享。</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3.整机需支持前置物理接口不少于5个，所有接口均采用非转接方式，包含1路HDMI接口、2路双通道USB3.0接口(Windows和 Android系统均能被识别）、1路Type-C接口（支持全功能PD 65W）、1路USB-Type-B接口（Touch）。</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4.整机自带Android操作系统， 系统版本≥</w:t>
            </w:r>
            <w:r>
              <w:rPr>
                <w:rFonts w:ascii="宋体" w:hAnsi="宋体" w:cs="宋体" w:hint="eastAsia"/>
                <w:kern w:val="0"/>
                <w:sz w:val="20"/>
                <w:lang w:bidi="ar"/>
              </w:rPr>
              <w:lastRenderedPageBreak/>
              <w:t>Android 14，≥八核处理器，内存≥4GB，存储空间≥32GB。</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5.整机需内置 2.2 声道扬声器，位于设备下边框出音，20W全频扬声器需≥2个，10W高音扬声器需≥2个，额定总功率≥60W，语言清晰度（STI-PA）≥0.75。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6.整机需具备智能书写护眼模式，可做到屏幕书写过程中逐步降低整机背光亮度至50%，符合D65标准光源色温值，降低色温≤6500K。</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7.需支持通过口语表达快速返回系统桌面、选人和打开白板、亮度调整、声音大小调整、打开资源库和课本、计时器、AI 录课、上一页、下一页。</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8.整机屏体需支持无需操作即可实现蓝光防护，具备物理防蓝光（过滤蓝光）功能，有效抗蓝光、防眩光，蓝光占比（有害蓝光 415～455nm 能量综合）/（整体蓝光 400～500 能量综合）＜50%，低蓝光保护显示不偏色、不泛黄。</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9.需支持通过前置面板物理按键一键启动录课功能，录制屏幕及整机半径12米内课堂现场音频，录制画面完整，无死角，人声清晰，无较大背景噪音。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整机需内置高清广角摄像头，需支持≥4800万像素，结构采用非独立设计。支持3D降噪算法，图像信噪比≥40db，支持输出MJPG视频格式。摄像头需具备下倾设计，下倾角度≥10°，拍摄画面全面。整机高清摄像头，需支持生物特征识别，如面部识别功能，支持AI识别人像，最大距离≥10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11.整机在安卓系统触控需支持≥40点触控及同时书写，触摸分辨率≥32768×32768。整机Windows系统需支持≥50点触控书写，触摸分辨率≥32768×32768。</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12.整机需具有悬浮菜单，支持通过两指调用到屏幕任意位置，需支持在任意信号源通道下均可调用悬浮菜单，悬浮菜单具有批注、切换信号源功能，悬浮菜单中的信号源支持自定义修改且一键直达常用信号源。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13.整机OPS采用8核、12线程相当或以上性能标准，内存≥8G DDR4，硬盘≥256G SSD。OPS电脑安装结构采用卡扣式按压设计，无需使用任何拆卸设备。</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14. 提供与智慧黑板为同一制造商的大屏内置教学应用系统，教学桌面支持教学常用的教学白板软件、文件管理软件、电子课本软件、视频展台软件、</w:t>
            </w:r>
            <w:r>
              <w:rPr>
                <w:rFonts w:ascii="宋体" w:hAnsi="宋体" w:cs="宋体" w:hint="eastAsia"/>
                <w:kern w:val="0"/>
                <w:sz w:val="20"/>
                <w:lang w:bidi="ar"/>
              </w:rPr>
              <w:lastRenderedPageBreak/>
              <w:t>授课助手软件。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15.需支持手绘至少6种立体几何图形并自动识别为标准形状。立方体需支持≥8种图形工具操作，支持绘制立方体内部的任意切面；立体几何图形需支持“三视图”。</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16.需提供≥8种英语学科工具，包括四线三格、字母卡片、英语朗读、单词评测、单词接龙、单词听写、英文划词、英文识别等多种英语学科工具和应用。</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17.需支持将教师手写的化学方程式自动识别为标准印刷体；并支持智能推荐功能，可根据原生笔迹或印刷体快速调取对应的化学元素、化学实验、微课讲解等资源。</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视频展示台</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1.展台像素：需采用≥1300万像素摄像头。1080P动态视频预览需≥30帧/秒。</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2．产品需有下出和侧出接口（USB*2）。</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3．需自带LED补光灯，需可触摸式≥三级灯光调节，需可通过交互智能设备中的软件直接控制调整。</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4．对焦方式：需支持AF自动和MF按需对焦技术。</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3</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智能音乐授课教学软件</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一、授课教学</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1.电子教材：需满足与当地教学同步的电子教材，整体内容涵盖应不低于7个主流出版社。</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2.曲谱播放：需可链接自动演奏钢琴，进行钢琴自动演奏，播放设置可以变调、变速(播放过程中即可)。</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3.教学系统：需包含乐谱播放教学。</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4.音色设置：播放过程中即可改变播放音色，需具备钢琴、小提琴、单簧管、古筝、颤音琴等不少于五个音色快捷键。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5.对应课件：对应课件需包含教学参考、示例课件且支持编辑模式和教学模式，设有巩固训练，更好的实现课堂互动。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6.最近使用功能：最近使用功能，切换其他功能模块后，需可直接返回当时的教学内容，依然保留板书及各项设置。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7.一键编辑：需支持教学课件一键编辑模式，需包含曲谱中谱号、调号、速度、音符、节拍、歌词等二次创编；图片、音频、视频、文字、图形等素材插入。</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8.文件管理：打开文件、插入文件，支持系统格式和MIDI格式；课件需可另存为图片及系统格式。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9.播放功能：需可以选择单音播放、范围播放、任意位置双击播放、可选择歌词播放。范围播放：需</w:t>
            </w:r>
            <w:r>
              <w:rPr>
                <w:rFonts w:ascii="宋体" w:hAnsi="宋体" w:cs="宋体" w:hint="eastAsia"/>
                <w:kern w:val="0"/>
                <w:sz w:val="20"/>
                <w:lang w:bidi="ar"/>
              </w:rPr>
              <w:lastRenderedPageBreak/>
              <w:t>可以跨框选曲谱、歌词范围进行播放，任意位置双击播放，默认播放。</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10.单音播放：需可以单击某个音符，该音符高亮显示，并发音。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11.停止播放：需可以点击任意位置或点击停止按钮，可停止音频的播放。</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12.循环播放：需可以整曲、圈选范围可以进行循环播放方便教师授课。</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13.节拍器：需可以跟随曲谱的节拍、速度进行播放；也需可通过节拍机进行自定义节拍设置改变歌曲播放速度和节拍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14.速度播放：需可以五线谱、简谱课件的播放速度通过滑动速度条进行速度调节40-208,其中需含≥5种直选键：0.5、0.75、1(还原)、1.25、1.5倍速可调。</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15.音调设置：五线谱、简谱课件需可以进行移调选择≥15种调式，其中需含≥5种直选键：需不少于降全音、降半音、原调(还原)、升半音、升全音等。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16.音量设置：需可以对于合唱教学、乐队总谱等多声部曲谱，需可进行选择性播放，以及对每个声部进行不同音量的比例调节；需支持总音量一键重置，各声部一键静音。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17（曲谱转换）功能按键：需包含简线双谱、节奏谱、唱名标注、音名标注、钢琴谱、手势图、歌词显隐、歌词拼音标注、竖笛、箫、葫芦丝、陶笛等功能按键。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18一键生成唱名、音名：需支持五线谱、简谱曲谱一键生成唱名、音名与曲谱音符上下对照排列。</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19（曲谱转换）一键生成：需支持五线谱、简谱曲谱一键生成科尔文手势图与曲。</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20.科尔文手势：谱音符需上下对照排列。</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21.一键生成歌词拼音：需支持五线谱、简谱曲谱显隐歌词， 一键生成歌词拼音。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22.一键转换：需支持五线谱乐谱转成简谱或简谱转成五线谱，转换后的乐谱可直接播放并伴有音符高亮颜色显示播放进度，不单独生成对照谱</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●23.课堂互动：工具包-课堂互动中,需含有大转盘,可进行编辑、抽奖等功能。工具包中需含有指挥视频,可进行指挥视频的学习。</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二、音乐理论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1.虚拟键盘：需具有一组大谱表、88键/61键/实体键/三种可选的虚拟键盘。</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2.高亮显示：弹奏外接设备的同时，虚拟键盘、谱</w:t>
            </w:r>
            <w:r>
              <w:rPr>
                <w:rFonts w:ascii="宋体" w:hAnsi="宋体" w:cs="宋体" w:hint="eastAsia"/>
                <w:kern w:val="0"/>
                <w:sz w:val="20"/>
                <w:lang w:bidi="ar"/>
              </w:rPr>
              <w:lastRenderedPageBreak/>
              <w:t>表及简谱窗口需同时高亮显示。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3.三位一体同步功能：需具备键盘、谱表和简谱窗口三位一体同步功能。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4.同步转换：虚拟键盘需支持一键在对应琴键上显隐音名、唱名，调式转换后对应键位，音名、唱名会同步转换。</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5.无限延伸漫游功能：该功能需可保留音符在谱表上的位置，且谱表需具有无限延伸漫游功能，所呈现内容可左右拖动，进行标注笔迹且与谱表同步移动。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6.讲解功能：需支持≥15种调式、支持≥15度音程尺讲解功能；支持≥32组和弦对照讲解功能。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7.五度调式循环图：外圈调号、中圈大调、内圈小调，点击调号需可直接更改谱表调式。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8.显隐组功能：需支持88键/61键/实体键/三种虚拟键盘组的显示，需包含大字组、小字组、小字一组、小字二组等。分别有不同颜色区分区分键盘组。</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9.钢琴自动演奏：点击谱表或虚拟键盘，需可通过钢琴自动演奏进行发声。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5、四种谱表模式教学：界面五线谱谱表或简谱谱表与虚拟键盘组成，需支持简谱、五线谱、高低音谱表、大谱表四种模式教学。</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6、谱表编辑播放：五线谱谱表或简谱谱表需支持四小节到八小节的编辑和输入教学，编辑后可进行播放。</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 音符设置：五线谱谱表或简谱谱表输入音符时，音符需可通过上下拖动改变音高。点击音符符杆可添加变音记号和符杠。</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11.音符属性：五线谱谱表或简谱谱表输入音符时需可选择时值、音符及休止符，谱表小节自动识别时值。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12.四种拍号：需可设置≥4种拍号，需包含不少于四二拍、四三拍、四四拍、八六拍等拍号。</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三、动感乐器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架子鼓：</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1.需具有≥12个彩色立体按键：按键需包含不少于底鼓、军鼓、军鼓边、踩镲合、踩镲开、吊镲、高、中、低嗵鼓、拍手、沙锤、串铃等内容，敲击对应按键发出对应音色。</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2.需可插入音频配乐，演奏音色和配乐同时发声，配乐可显示时常、播放进度，播放进度可通过进度条拖动。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3.需具有音频录制功能，可将演奏过程以音频方式</w:t>
            </w:r>
            <w:r>
              <w:rPr>
                <w:rFonts w:ascii="宋体" w:hAnsi="宋体" w:cs="宋体" w:hint="eastAsia"/>
                <w:kern w:val="0"/>
                <w:sz w:val="20"/>
                <w:lang w:bidi="ar"/>
              </w:rPr>
              <w:lastRenderedPageBreak/>
              <w:t>录制，录制时显示录制时间，音频保存路径需可自行选择。</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电子鼓机：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1.界面需具有不同的按键对应不同音色，也可添加音轨。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2.类型选择：需包含基本节奏、八六拍、流行、切分节奏、巴萨诺瓦、华尔兹、浩室音乐、深箱、现代模拟等可选。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3.编辑后的节奏需可进行另存为，需可通过系统文件管理打开为曲谱，支持播放</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4.需可选择播放和循环播放，速度需40-240可选，需四四拍、四三拍、八六拍三种拍号可选。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吉他：</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1.虚拟吉他和虚拟键盘需均可进行弹奏，弹奏虚拟键盘单音与和弦对应吉他弦位、品格同步高亮显示。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2.需具有≥26个吉他品格图：点击吉他品格图，虚拟键盘、虚拟吉他对应弦位、品格同步高亮显示。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3.需可以通过弹奏键盘显示吉他对应位置。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竖笛：</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1.弹奏虚拟键盘需对应竖笛孔位同步高亮显示。竖笛类型需可选择：8孔C调、8孔F调、6孔C调、6孔F调等不少于四种可选。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2.需具有竖笛谱曲：演奏时谱表，虚拟键盘、竖笛孔位同步高亮显示。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3.播放速度可选择：需0.5、0.75、1、1.25、1.5倍速调节。五线谱谱表、简谱谱表需可一键互转。</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4.需可打开指法对照按键，对应谱表自动生成竖笛指法参照，竖笛指法与音符上下排列。</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5.需具有竖笛教学视频：内容为曲谱结合演奏示范，视频中曲谱和演奏孔位同步显示。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6.音调设置：五线谱、简谱曲谱需可以进行移调选择≥15种调式，其中含≥5种直选键：不少于降全音、降半音、原调（还原）、升半音、升全音等功能键。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口琴：</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1.弹奏虚拟键盘对应口琴孔位同步高亮显示。需具有吹奏提示，点开后对应显示吸、吹提示。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2.需具有口琴曲谱，播放时虚拟键盘键位、曲谱、口琴同步高亮显示对应键位。</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3.需具有口琴视频教程，视频中曲谱和演奏孔位同步显示。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4.口琴演奏时谱表、虚拟键盘、口琴孔位同步高亮显示，播放速度需可选择：0.5、0.75、1（还原）、</w:t>
            </w:r>
            <w:r>
              <w:rPr>
                <w:rFonts w:ascii="宋体" w:hAnsi="宋体" w:cs="宋体" w:hint="eastAsia"/>
                <w:kern w:val="0"/>
                <w:sz w:val="20"/>
                <w:lang w:bidi="ar"/>
              </w:rPr>
              <w:lastRenderedPageBreak/>
              <w:t>1.25、1.5倍速等调节。五线谱谱表、简谱谱表需可一键互转。</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5.音调设置：五线谱、简谱课件可以进行移调选择15种调式，其中含5种直选键：降全音、降半音、原调（还原）、升半音、升全音。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葫芦丝：</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1.需具有葫芦丝曲谱：演奏时谱表，虚拟键盘、竖笛孔位同步高亮显示，播放速度需可选择：0.5、0.75、1、1.25、1.5倍速等调节。五线谱谱表、简谱谱表需可一键互转。</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2.需可打开指法对照按键，对应谱表自动生成葫芦丝指法参照，葫芦丝指法与音符上下排列。</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3.需具有葫芦丝教学视频：内容需为曲谱结合演奏示范，视频中曲谱和演奏孔位同步显示。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4.音调设置：五线谱、简谱课件需可以进行移调选择≥15种调式，其中含≥5种直选键：不少于降全音、降半音、原调（还原）、升半音、升全音等功能键。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四、鉴赏拓展</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1.中国音乐：中国音乐需不低于190种拓展知识、需包括中国乐器、中国歌唱家、中国作词作曲家、中国舞蹈、中国戏曲、中国话剧、中国戏曲等内容。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2.西方音乐：需不低于190种拓展知识、包括西洋乐器、西方音乐家、西方歌剧、西方指挥家、西方舞蹈、西方乐团等。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3.其他音乐：需不低于20种拓展知识。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4.音乐周边：需不低于20种拓展知识。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5.鉴赏拓展：内容需支持一键文字播放，可进行音量调节。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6.白板笔功能：需支持使用铅笔、荧光笔书写，可对笔的颜色、粗细进行调节，需具有橡皮擦除与全部擦除功能。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7.文件支持：需可支持PPT、Word、视频、及系统曲谱等文件进行教学，方便教师直接用PPT进行授课。</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8.白板功能：PPT教学时需支持白板书写进行圈画，支持截屏、录屏，节拍机，识谱图，和虚拟键盘配合教师教学使用。</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4</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非洲鼓</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1.产品尺寸需≥12寸。</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2.整发声需平稳，无化学处理，需具有稳定性，耐磨不易松弛。</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架</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5</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吉他</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1.产品尺寸需≥41寸。</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2.面板需采用：需木质。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3.指板材质需采用：需木质，背侧板需采用木质。</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lastRenderedPageBreak/>
              <w:t>4.卷弦器：需封闭式旋钮。</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把</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6</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合唱台</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1.结构尺寸需长1250mm*台阶宽≥400mm*三层高≥625mm（±5mm）。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2.舞台尺寸需长1250mm*宽≥1600mm*高度≥312mm（±5mm）。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3.材质需主要采用高密度聚乙烯（HDPE）为原料，下立脚板厚度需达到≥50mm，其他部位≥28mm。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4.拼装需具有合理性，牢固，没有多余的凸出的钢构件。需采用不同方式拼接组成、三阶、二阶、一阶。</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5.底下有站脚，需满足后面配有脚轮方便移动，可随手推出轻松转换位置，保护地面的同时，满足使用方便的要求。</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组</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5</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7</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多媒体讲桌</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1、产品尺寸需1100mm*780mm*1000mm（±5mm）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2、需满足优质一级冷轧钢板，静电喷塑处理。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3、桌面需满足电脑嵌入式设计，中控台方便实用，所有设备需能够在中控台操作使用，桌下考虑储藏功能。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4、需满足优质五金配件，配锁。</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5、表面需具有防有机溶剂侵蚀、防潮、防锈、防尘、防静电等功能。</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8</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音乐椅</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1、整体尺寸需795mm*630mm（±5mm），座高座宽尺寸需435mm*455mm（±5mm）。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2、材质：PP加玻纤靠背框，优质耐磨特网饰面，高密度海绵，高级耐磨弹力绒布座饰面，1.2厚喷涂白色蛋型管4脚椅架，座板可翻转。</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3、带写字板。</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50</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4430" w:type="pct"/>
            <w:gridSpan w:val="5"/>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left"/>
              <w:textAlignment w:val="center"/>
              <w:rPr>
                <w:rFonts w:ascii="宋体" w:hAnsi="宋体" w:cs="宋体"/>
                <w:b/>
                <w:bCs/>
                <w:sz w:val="20"/>
              </w:rPr>
            </w:pPr>
            <w:r>
              <w:rPr>
                <w:rFonts w:ascii="宋体" w:hAnsi="宋体" w:cs="宋体" w:hint="eastAsia"/>
                <w:b/>
                <w:bCs/>
                <w:kern w:val="0"/>
                <w:sz w:val="20"/>
                <w:lang w:bidi="ar"/>
              </w:rPr>
              <w:t>美术教育精品学科教室</w:t>
            </w:r>
          </w:p>
        </w:tc>
        <w:tc>
          <w:tcPr>
            <w:tcW w:w="569" w:type="pct"/>
            <w:tcBorders>
              <w:top w:val="single" w:sz="4" w:space="0" w:color="000000"/>
              <w:left w:val="single" w:sz="4" w:space="0" w:color="000000"/>
              <w:bottom w:val="single" w:sz="4" w:space="0" w:color="000000"/>
              <w:right w:val="single" w:sz="4" w:space="0" w:color="000000"/>
            </w:tcBorders>
            <w:vAlign w:val="center"/>
          </w:tcPr>
          <w:p w:rsidR="003274F7" w:rsidRDefault="003274F7">
            <w:pPr>
              <w:rPr>
                <w:rFonts w:ascii="宋体" w:hAnsi="宋体" w:cs="宋体"/>
                <w:sz w:val="20"/>
              </w:rPr>
            </w:pP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智慧黑板</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整机屏幕需采用UHD超高清A规LED液晶屏，屏幕显示尺寸≥86英寸，显示比例16:9，屏幕图像分辨率≥3840*2160。需采用红外触控技术。整机需采用全金属外壳材质，三拼接平面一体化设计，主副屏过渡平滑并在同一平面，中间无单独边框阻隔，屏幕边缘采用圆角包边防护，整机背板采用金属材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2.整机需预留互联副板连接接口，可实现板书书写数据采集功能，可识别老师粉笔书写，板擦或手指擦除手势，且书写过程中可同步到一体机主屏，支持板书录制，回看和分享。</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3.整机需支持前置物理接口不少于5个，所有接口均采用非转接方式，包含1路HDMI接口、2路双通道USB3.0接口(Windows和 Android系统均能被</w:t>
            </w:r>
            <w:r>
              <w:rPr>
                <w:rFonts w:ascii="宋体" w:hAnsi="宋体" w:cs="宋体" w:hint="eastAsia"/>
                <w:kern w:val="0"/>
                <w:sz w:val="20"/>
                <w:lang w:bidi="ar"/>
              </w:rPr>
              <w:lastRenderedPageBreak/>
              <w:t>识别）、1路Type-C接口（支持全功能PD 65W）、1路USB-Type-B接口（Touch）。</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4.整机自带Android操作系统， 系统版本≥Android 14，≥八核处理器，内存≥4GB，存储空间≥32GB。</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5.整机需内置 2.2 声道扬声器，位于设备下边框出音，20W全频扬声器需≥2个，10W高音扬声器需≥2个，额定总功率≥60W，语言清晰度（STI-PA）≥0.75。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6.整机需具备智能书写护眼模式，可做到屏幕书写过程中逐步降低整机背光亮度至50%，符合D65标准光源色温值，降低色温≤6500K。</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7.需支持通过口语表达快速返回系统桌面、选人和打开白板、亮度调整、声音大小调整、打开资源库和课本、计时器、AI 录课、上一页、下一页。</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8.整机屏体需支持无需操作即可实现蓝光防护，具备物理防蓝光（过滤蓝光）功能，有效抗蓝光、防眩光，蓝光占比（有害蓝光 415～455nm 能量综合）/（整体蓝光 400～500 能量综合）＜50%，低蓝光保护显示不偏色、不泛黄。</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9.需支持通过前置面板物理按键一键启动录课功能，录制屏幕及整机半径12米内课堂现场音频，录制画面完整，无死角，人声清晰，无较大背景噪音。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整机需内置高清广角摄像头，需支持≥4800万像素，结构采用非独立设计。支持3D降噪算法，图像信噪比≥40db，支持输出MJPG视频格式。摄像头需具备下倾设计，下倾角度≥10°，拍摄画面全面。整机高清摄像头，需支持生物特征识别，如面部识别功能，支持AI识别人像，最大距离≥10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11.整机在安卓系统触控需支持≥40点触控及同时书写，触摸分辨率≥32768×32768。整机Windows系统需支持≥50点触控书写，触摸分辨率≥32768×32768。</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12.整机需具有悬浮菜单，支持通过两指调用到屏幕任意位置，需支持在任意信号源通道下均可调用悬浮菜单，悬浮菜单具有批注、切换信号源功能，悬浮菜单中的信号源支持自定义修改且一键直达常用信号源。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13.整机OPS采用8核、12线程相当或以上性能标准，内存≥8G DDR4，硬盘≥256G SSD。OPS电脑安装结构采用卡扣式按压设计，无需使用任何拆卸设备。</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14. 提供与智慧黑板为同一制造商的大屏内置教学应用系统，教学桌面支持教学常用的教学白板软件、文件管理软件、电子课本软件、视频展台软件、授课助手软件。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15.需支持手绘至少6种立体几何图形并自动识别为标准形状。立方体需支持≥8种图形工具操作，支持绘制立方体内部的任意切面；立体几何图形需支持“三视图”。</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16.需提供≥8种英语学科工具，包括四线三格、字母卡片、英语朗读、单词评测、单词接龙、单词听写、英文划词、英文识别等多种英语学科工具和应用。</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17.需支持将教师手写的化学方程式自动识别为标准印刷体；并支持智能推荐功能，可根据原生笔迹或印刷体快速调取对应的化学元素、化学实验、微课讲解等资源。</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视频展示台</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1.展台像素：需采用≥1300万像素摄像头。1080P动态视频预览需≥30帧/秒。</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2．产品需有下出和侧出接口（USB*2）。</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3．需自带LED补光灯，需可触摸式≥三级灯光调节，需可通过交互智能设备中的软件直接控制调整。</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4．对焦方式：需支持AF自动和MF按需对焦技术。</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3</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多媒体讲桌</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1．产品尺寸需1100mm*780mm*1000mm（±5mm）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2．需满足优质一级冷轧钢板，静电喷塑处理。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3．桌面需满足电脑嵌入式设计，中控台方便实用，所有设备需能够在中控台操作使用，桌下考虑储藏功能。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4．需满足优质五金配件，配锁。</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5．表面需具有防有机溶剂侵蚀、防潮、防锈、防尘、防静电等功能。</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4</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美术工作台</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1.尺寸：需1600mm*800mm*750mm（±5mm）。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2.材质：ENF环保板材+钢架；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3.工艺：桌面采用ENF环保板材,甲醛释放量≤0.025mg/m³。，面板四周倒角，圆润光滑无任</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何毛边；钢架采用满焊焊接而成，表面采用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高温粉体烤漆，耐腐蚀，不易生锈；</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4.功能：双层桌板设计</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张</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5</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学生凳</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1.需满足规格：φ300mm×440mm（±5mm）。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2.凳面：需采用ABS环保材质一体注塑成型，防摔耐磨。人体工程学设计，中间有内弧成型，深度需≥8mm。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3.升降式螺杆：直径需≥20mm螺纹碳钢，可配合高强度钢制托盘于凳面底部固定，钢板厚度需≥</w:t>
            </w:r>
            <w:r>
              <w:rPr>
                <w:rFonts w:ascii="宋体" w:hAnsi="宋体" w:cs="宋体" w:hint="eastAsia"/>
                <w:kern w:val="0"/>
                <w:sz w:val="20"/>
                <w:lang w:bidi="ar"/>
              </w:rPr>
              <w:lastRenderedPageBreak/>
              <w:t>2mm。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需支持调节凳子高度，升降需≥50mm。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4.钢脚架：需由壁厚≥1.2mm椭圆形钢管及壁厚≥2mm圆钢管焊接组成，表面经高温烤漆处理。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5.脚垫：需塑胶材质，采用PP一体注塑成型，防水防滑。</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6.学生凳产品需满足以下性能要求：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性能要求：①金属件管材无裂缝、叠缝；②金属件焊接件焊接处无脱焊、虚焊、焊穿、错位，无夹渣、气孔、焊瘤、焊丝头、咬边、飞溅，表面波纹均匀；③金属件冲压件无脱层、裂缝；④金属件皱纹或波纹圆管和扁线管弯曲处弧形圆滑一致；⑤金属件喷涂层无漏喷、锈蚀和脱色、掉色现象，无流挂、疙瘩、皱皮、飞漆等缺陷；⑥塑料件无裂纹、无明显变形，无明显缩孔、气泡、杂质、伤痕，外表用塑料件表面光洁、无划痕、无污渍、无明显色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2）有害物质限量：4种重金属含量（限色漆）mg/kg（可溶性铅≤9.0、镉≤0.3、铬≤12、汞≤0.3）；</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3）安全性能要求：①人体接触或收藏物品部位无毛刺、刃口、棱角；②固定部位结合牢固，无松动、少件、透钉、漏钉；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理化性能要求：金属喷漆（塑）涂层耐腐蚀性：100h内，在溶液中样板上划道两侧3mm以外，无鼓泡产生；100h后，划道两侧3mm以外，无锈迹、剥落、起皱、变色和失光等现象；附着力不低于2级；硬度≥2H；冲击高度≥400mm，无剥落、裂纹、皱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5）座面静载荷试验、椅腿前向静载荷试验、座面冲击试验、座面耐久性试验，结果均无损；</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6）稳定性：凳子任意方向无倾翻。</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48</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4430" w:type="pct"/>
            <w:gridSpan w:val="5"/>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left"/>
              <w:textAlignment w:val="center"/>
              <w:rPr>
                <w:rFonts w:ascii="宋体" w:hAnsi="宋体" w:cs="宋体"/>
                <w:b/>
                <w:bCs/>
                <w:sz w:val="20"/>
              </w:rPr>
            </w:pPr>
            <w:r>
              <w:rPr>
                <w:rFonts w:ascii="宋体" w:hAnsi="宋体" w:cs="宋体" w:hint="eastAsia"/>
                <w:b/>
                <w:bCs/>
                <w:kern w:val="0"/>
                <w:sz w:val="20"/>
                <w:lang w:bidi="ar"/>
              </w:rPr>
              <w:lastRenderedPageBreak/>
              <w:t>历史、政治（文献研究）学科教室</w:t>
            </w:r>
          </w:p>
        </w:tc>
        <w:tc>
          <w:tcPr>
            <w:tcW w:w="569" w:type="pct"/>
            <w:tcBorders>
              <w:top w:val="single" w:sz="4" w:space="0" w:color="000000"/>
              <w:left w:val="single" w:sz="4" w:space="0" w:color="000000"/>
              <w:bottom w:val="single" w:sz="4" w:space="0" w:color="000000"/>
              <w:right w:val="single" w:sz="4" w:space="0" w:color="000000"/>
            </w:tcBorders>
            <w:vAlign w:val="center"/>
          </w:tcPr>
          <w:p w:rsidR="003274F7" w:rsidRDefault="003274F7">
            <w:pPr>
              <w:rPr>
                <w:rFonts w:ascii="宋体" w:hAnsi="宋体" w:cs="宋体"/>
                <w:sz w:val="20"/>
              </w:rPr>
            </w:pP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kern w:val="0"/>
                <w:sz w:val="20"/>
                <w:lang w:bidi="ar"/>
              </w:rPr>
            </w:pPr>
            <w:r>
              <w:rPr>
                <w:rFonts w:ascii="宋体" w:hAnsi="宋体" w:cs="宋体" w:hint="eastAsia"/>
                <w:kern w:val="0"/>
                <w:sz w:val="20"/>
                <w:lang w:bidi="ar"/>
              </w:rPr>
              <w:t>智慧平板</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1.整机屏幕需采用UHD超高清A规LED液晶屏，屏幕显示尺寸需≥86英寸，显示比例16:9，屏幕图像分辨率≥3840*2160。</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2.整机需支持前置物理接口不少于5个，所有接口均采用非转接方式，包含≥1路HDMI接口、≥2路双通道USB3.0接口、≥1路Type-C接口（支持全功能PD15W）、≥1路USB-Type-B接口（Touch）。</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3.整机需可达到4K分辨率，屏幕刷新率需≥60Hz，无频闪。整机屏体无需操作即可实现蓝光防护具备物理防蓝光（过滤蓝光）功能，需有效抗蓝光、防眩光。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4.整机需内置非独立外扩展麦克风阵列，麦克风数量需≥8，可用于对教室环境音频进行采集，整机拾音距离需≥12m，拾音角度需≥180°。</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5.需内置2.2声道扬声器，位于设备下边框出音，总功率≥60W，语言清晰度（STI-PA）≥0.75。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6.需内置高清广角摄像头，结构需采用非独立设计。需支持4800万像素，对角视场角135°，水平视场角120°，垂直视场角80°</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整机需具备两处磁吸区域，可吸附具备磁吸功能的手写笔。在整机运行环境下，需支持自适应扩音优化、防啸叫算法能力；配套手写笔通过整机实现高质量扩音，语言清晰度（STI-PA）0.75，啸叫距离20cm，7.5米扩音延时26.3m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8.需支持通过口语表达快速返回系统桌面、选人和打开白板、亮度调整、声音大小调整、打开资源库和课本、计时器、AI录课、上一页、下一页。</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9.整机需自带Android操作系统，系统版本≥Android14，支持八核处理器，内存≥4GB，存储空间≥32GB。需内置蓝牙模块，需支持蓝牙Bluetooth5.4标准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●10.整机需具备智能书写护眼模式，需支持屏幕书写过程中逐步降低整机背光亮度至50%，降低色温至6500K以下。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11.整机OPS需采用8核、12线程相当或以上性能标准，内存≥8GDDR4，硬盘≥256GSSD。OPS电脑安装结构需采用卡扣式按压设计，无需使用任何拆卸设备。</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12. 提供与智慧平板为同一制造商的大屏内置教学应用系统，支持教师通过二维码扫描、账密输入、人脸识别登录方式进入教学应用系统。</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多媒体讲桌</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1．产品尺寸需1100mm*780mm*1000mm（±5mm）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2．需满足优质一级冷轧钢板，静电喷塑处理。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3．桌面需满足电脑嵌入式设计，中控台方便实用，所有设备需能够在中控台操作使用，桌下考虑储藏功能。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4．需满足优质五金配件，配锁。</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5．表面需具有防有机溶剂侵蚀、防潮、防锈、防尘、防静电等功能。</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3</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移动支架</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1．需可升降支架。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2．加粗双立柱一体需加厚底座。</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3．需配备≥4个万向调节轮，需可轻松移动支架。</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4</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█台式计算机</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sz w:val="20"/>
              </w:rPr>
            </w:pPr>
            <w:r>
              <w:rPr>
                <w:rFonts w:ascii="宋体" w:hAnsi="宋体" w:cs="宋体" w:hint="eastAsia"/>
                <w:kern w:val="0"/>
                <w:sz w:val="20"/>
                <w:lang w:bidi="ar"/>
              </w:rPr>
              <w:t>详见附件一</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264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5</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云应用系统</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1、基于《操作系统政府采购需求标准(2023年版)》要求，操作系统产品参数需满足以下需求:内核虚拟化(KVM)、KVM虚拟机管理等内容。终端虚拟化产品需基于KVM或QEMU虚拟机实现。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2、为保障多架构兼容性，产品支持X86、ARM架构CPU下的软件兼容，支持兆芯、海光、鲲鹏、海思麒麟、飞腾等品牌芯片，支持用户自主安装及卸载各类教学应用软件。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3、安装云应用管理软件之后可自动在操作系统桌面生成教学应用软件的快捷方式，并提供在系统和软件间复制粘贴剪切文字、大文件拷贝的功能。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4、支持桌面融合技术，可在操作系统界面直接打开教学应用软件，如IE浏览器、Adobe Photoshop、AutoCAD、Autodesk 3d Max、办公软件和激光雕刻机所用画图软件等，实现常规教学效果。</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5、教学应用软件可最小化到系统任务栏或托盘，支持托盘内鼠标右击图标打开菜单、左键双击唤起软件主界面。</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6、为保障文件安全性，支持教学应用软件产生的文档无需转存即可直接保存在本地操作系统中。</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音响系统</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一、喇叭功能：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1.需优质喇叭，金属外壳，铝质网罩。</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2.需全频单元，人声清晰，音乐流畅。</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3.额定功率(100V)：1.5W, 3W, 6W。</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4.额定功率(70V)：0.75W, 1.5W, 3W。</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3.阻抗：黑: 需Com  红: 6.7KΩ/ 绿: 3.3KΩ/ 白: 1.7KΩ。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4.灵敏度(1W/1M)：92dB ±3dB。</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5.最大声压级：100dB ±3dB。</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6.频率响应(-10dB)：110Hz-18kHz。</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7.喇叭单元：5"×1。</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8.安装开孔尺寸：需≥170mm。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9.尺寸：需≥200×60mm。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二、功放功能：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1.需标准机柜式设计（1U）。</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2.需≥1路EMC输入，≥2路AUX输入，≥4路MIC输入。</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3.通道优先功能需EMC&gt;MIC1&gt;MIC2, MIC3, AUX1, AUX2。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4.各路输入需具有独立音量调节，且总音量具有高音、低音调节及音量大小控制。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5.机器需设有电平指示，过载及保护指示灯。</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6.设备需具有良好的短路、过载、过热等自我保护。</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7.需≥2种输出方式：定压输出100V、4-16Ω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三、设备线材、辅料及安装调试规格：</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1.需包含设备所需音频线及音响线。</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54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7</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█彩色打印机</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1、功能：需包含打印、复印、扫描。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2、控制面板：需≥4.3英寸彩色触摸屏。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3、打印速度：黑色（A4,普通）：需≥33页/分钟 彩色（A4,普通）：需≥33页/分钟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4、打印分辨率：需≥600 x 600 dpi;需≥38,400 x 600增强dpi。</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6、打印机特性：需自动双面打印、分页、水印、静音模式、需支持多种纸张尺寸和类型。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7、复印速度：黑色（A4）:需≥33份/分钟;彩色（A4）:需≥33份/分钟。</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8、扫描速度：普通（A4）:需≥29页/分钟（黑白）、需≥26页/分钟 （彩色）。</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9、扫描文件格式：需包含PDF; JPG; TIFF等格式。</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10、出纸容量：需≥150页。</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8</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图书馆专用三步书梯</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1．尺寸：需≥1050mm*650mm*420mm。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2．需具备360°万向防滑静音轮。</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9</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牌匾</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1．尺寸：需≥1500mm*300mm。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2．工艺材质需奥松板雕刻、喷漆、描金等。</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10</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历史文物模型</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1.需内含司母戊鼎、编钟、司南模型、景德镇五彩瓷瓶、唐三彩、黑陶高柄杯、景德镇青花瓷盘、马踏飞燕、十二字砖、尖底陶瓶、古钱币模型、兵马俑、方升、四羊方尊等不少于14种历史模型。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2.司母戊鼎需为锌铜合金；产品尺寸需≥长18cm*宽14cm*高22cm；需按照原物1:6进行仿制。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3.编钟材质需为合金；产品尺寸需≥长38.5cm、宽5.5cm、高23cm。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4.司南模型材质需为铜质、木框产品；尺寸需≥22×22×9cm。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5.景德镇五彩瓷瓶材质需为陶瓷；产品尺寸需≥高度30cm；肚径21cm。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6.唐三彩材质需为陶制；产品尺寸需≥24×10×35cm；唐三彩五人乐俑。</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7.黑陶高柄杯材质需为黑陶；产品尺寸需≥高度19cm；口径10cm；需按照原物1:1仿制。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8.景德镇青花瓷盘材质需为瓷；产品尺寸需≥直径25cm；景德镇青花瓷盘。</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9.马踏飞燕材质需为锌铜合金；产品尺寸需≥高19cm、长25cm、宽6.5cm；需按照和实物5:3比例进行仿制。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10.十二字砖材质需为蓝陶；产品尺寸需≥25×27×3cm；仿汉十二字砖，需按照实物1:1进行仿制。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11.尖底陶瓶材质需为陶制；产品尺寸需≥高36cm；</w:t>
            </w:r>
            <w:r>
              <w:rPr>
                <w:rFonts w:ascii="宋体" w:hAnsi="宋体" w:cs="宋体" w:hint="eastAsia"/>
                <w:kern w:val="0"/>
                <w:sz w:val="20"/>
                <w:lang w:bidi="ar"/>
              </w:rPr>
              <w:lastRenderedPageBreak/>
              <w:t>耳距24cm；仰韶文化尖底瓶，需按照实物1:1进行仿制。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12.古钱币模型材质需为青铜；需包含最小模型长3cm、宽2cm，秦半两直径3.5cm；需包含≥3个裤币：尺寸需包含6.7×3cm、6×3.8cm、8×3.5cm等；需包含≥3个刀币：尺寸需包含长12.5cm宽1.6cm、长13cm宽1.5cm、长16.5宽2.8cm等。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13.兵马俑材质需为陶制；产品尺寸需≥长7cm，高15cm；需包含四兵一马。</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14.方升材质需为铜；产品尺寸需≥高3cm、长19cm、宽7cm；需按照实物1:1仿制。</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15.四羊方尊材质需为锌铜合金；产品尺寸需≥高22cm、口径16cm；按照和实物5:2的比例仿制。</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批</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三人软包沙发</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1、产品尺寸需1780mm*800mm*780mm（±5mm）。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2、需优质实木及多层板框架 ，无朽木、无虫蚀、材质坚硬、承重力强。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2、西皮面料需坚实耐磨、具有防静电、仿滑、抗老化等效果。</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3、内部材质：需高密度高回弹海绵，海绵密度达到≥30D，回弹性能≥40%，不易变形。</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张</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8</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研讨桌</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1、产品尺寸需1200mm*600mm*700mm（±5mm）。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2、材质：采用ENF环保板材，甲醛释放量≤0.025mg/m³，25mm厚台面。整体支架采用环保油漆喷涂。</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4</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13</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学生阅读桌</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1、产品尺寸需1400mm*600mm*750mm（±5mm）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材质：台面板采用ENF环保板材，甲醛释放量≤0.025mg/m³,厚度25mm，面粘三聚氰胺胶面，PVC胶边，具耐磨、防污、牢固耐用。前挡板采用优质铁艺白色喷漆材质。底脚采用018固定脚，规格M8*20。桌面可折叠；外观设计采用人体工程理念及个性化需求，整件产品拼接好，接缝齐整，整体颜色基本相符，过渡自然。</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张</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14</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学生阅读椅</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1、材质：曲木板，环保热压成型厚度≥12mm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2、海棉:高密度高回弹多层泡棉.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3、面料:纳帕西皮，厚度≥1.2mm皮质细腻有质感，耐磨性强。</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4、椅架:弓型架采用1.2mm铁管电镀而成，圆管套管1.5夹心加厚，通过抗氧化功能测试。</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把</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44</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15</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新书推荐展示柜</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1、产品尺寸需2400mm*800mm*800mm（±5mm）。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2、基材需采用≥18mm实木生态板，满足学校藏书要求，防形变，木纹纹理清晰，无瑕疵。</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组</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4</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16</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圆型研讨桌</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1、尺寸需600*600*750（±5mm）。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2、材质：采用ENF环保板材，甲醛释放量≤0.025mg/m³，25mm厚台面。整体支架采用环保油</w:t>
            </w:r>
            <w:r>
              <w:rPr>
                <w:rFonts w:ascii="宋体" w:hAnsi="宋体" w:cs="宋体" w:hint="eastAsia"/>
                <w:kern w:val="0"/>
                <w:sz w:val="20"/>
                <w:lang w:bidi="ar"/>
              </w:rPr>
              <w:lastRenderedPageBreak/>
              <w:t>漆喷涂。</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3、支架需采用8mm钢板；直径需≥400mm。</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张</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8</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17</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牛角椅</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1、尺寸：需530*515*740（±5mm）。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2、材质：主体框架需选用优质白蜡木实木制作，需采用出榫开槽实结构，粘合全部AB铁胶，表面经多次打磨环保油漆覆盖；软包需≥35kg/m³高密度海绵外扪耐磨西皮。</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把</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20</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18</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吧台椅</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1、产品尺寸需750mm*480*1000mm（±5mm）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2、材质：坐垫与靠背采用高密度、高回弹海绵填充，表面覆盖PU皮革。椅架则选用铁艺材质，并经过精细喷漆处理，管材厚度1.0毫米。</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把</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19</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图书文献柜</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1、产品尺寸需2700mm*1100mm*600mm（±5mm）。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2、材质：基材采用16/25mmENF环保板材，甲醛释放量≤0.025mg/m³，多格设计，满足学校藏书要求，整体美观，防形变，木纹纹理清晰，无瑕疵。</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组</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8</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20</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多功能陈列柜</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1、产品尺寸需1200mm*2400mm*450mm（±5mm）。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2、基材需采用≥18mm实木生态板，需满足学校藏书要求，防形变，木纹纹理清晰，无瑕疵。</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组</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5</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多功能置物柜</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1、产品尺寸需1000mm*2000mm*550mm（±5mm）。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2、基材需采用≥18mm实木生态板，需满足学校藏书要求，防形变，木纹纹理清晰，无瑕疵。</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组</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4430" w:type="pct"/>
            <w:gridSpan w:val="5"/>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left"/>
              <w:textAlignment w:val="center"/>
              <w:rPr>
                <w:rFonts w:ascii="宋体" w:hAnsi="宋体" w:cs="宋体"/>
                <w:b/>
                <w:bCs/>
                <w:sz w:val="20"/>
              </w:rPr>
            </w:pPr>
            <w:r>
              <w:rPr>
                <w:rFonts w:ascii="宋体" w:hAnsi="宋体" w:cs="宋体" w:hint="eastAsia"/>
                <w:b/>
                <w:bCs/>
                <w:kern w:val="0"/>
                <w:sz w:val="20"/>
                <w:lang w:bidi="ar"/>
              </w:rPr>
              <w:t>思政学科教室</w:t>
            </w:r>
          </w:p>
        </w:tc>
        <w:tc>
          <w:tcPr>
            <w:tcW w:w="569" w:type="pct"/>
            <w:tcBorders>
              <w:top w:val="single" w:sz="4" w:space="0" w:color="000000"/>
              <w:left w:val="single" w:sz="4" w:space="0" w:color="000000"/>
              <w:bottom w:val="single" w:sz="4" w:space="0" w:color="000000"/>
              <w:right w:val="single" w:sz="4" w:space="0" w:color="000000"/>
            </w:tcBorders>
            <w:vAlign w:val="center"/>
          </w:tcPr>
          <w:p w:rsidR="003274F7" w:rsidRDefault="003274F7">
            <w:pPr>
              <w:rPr>
                <w:rFonts w:ascii="宋体" w:hAnsi="宋体" w:cs="宋体"/>
                <w:sz w:val="20"/>
              </w:rPr>
            </w:pP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智慧黑板</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整机屏幕需采用UHD超高清A规LED液晶屏，屏幕显示尺寸≥86英寸，显示比例16:9，屏幕图像分辨率≥3840*2160。需采用红外触控技术。整机需采用全金属外壳材质，三拼接平面一体化设计，主副屏过渡平滑并在同一平面，中间无单独边框阻隔，屏幕边缘采用圆角包边防护，整机背板采用金属材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2.整机需预留互联副板连接接口，可实现板书书写数据采集功能，可识别老师粉笔书写，板擦或手指擦除手势，且书写过程中可同步到一体机主屏，支持板书录制，回看和分享。</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3.整机需支持前置物理接口不少于5个，所有接口均采用非转接方式，包含1路HDMI接口、2路双通道USB3.0接口(Windows和 Android系统均能被识别）、1路Type-C接口（支持全功能PD 65W）、1路USB-Type-B接口（Touch）。</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4.整机自带Android操作系统， 系统版本≥Android 14，≥八核处理器，内存≥4GB，存储空间≥32GB。</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5.整机需内置 2.2 声道扬声器，位于设备下边框出音，20W全频扬声器需≥2个，10W高音扬声器</w:t>
            </w:r>
            <w:r>
              <w:rPr>
                <w:rFonts w:ascii="宋体" w:hAnsi="宋体" w:cs="宋体" w:hint="eastAsia"/>
                <w:kern w:val="0"/>
                <w:sz w:val="20"/>
                <w:lang w:bidi="ar"/>
              </w:rPr>
              <w:lastRenderedPageBreak/>
              <w:t>需≥2个，额定总功率≥60W，语言清晰度（STI-PA）≥0.75。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6.整机需具备智能书写护眼模式，可做到屏幕书写过程中逐步降低整机背光亮度至50%，符合D65标准光源色温值，降低色温≤6500K。</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7.需支持通过口语表达快速返回系统桌面、选人和打开白板、亮度调整、声音大小调整、打开资源库和课本、计时器、AI 录课、上一页、下一页。</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8.整机屏体需支持无需操作即可实现蓝光防护，具备物理防蓝光（过滤蓝光）功能，有效抗蓝光、防眩光，蓝光占比（有害蓝光 415～455nm 能量综合）/（整体蓝光 400～500 能量综合）＜50%，低蓝光保护显示不偏色、不泛黄。</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9.需支持通过前置面板物理按键一键启动录课功能，录制屏幕及整机半径12米内课堂现场音频，录制画面完整，无死角，人声清晰，无较大背景噪音。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整机需内置高清广角摄像头，需支持≥4800万像素，结构采用非独立设计。支持3D降噪算法，图像信噪比≥40db，支持输出MJPG视频格式。摄像头需具备下倾设计，下倾角度≥10°，拍摄画面全面。整机高清摄像头，需支持生物特征识别，如面部识别功能，支持AI识别人像，最大距离≥10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11.整机在安卓系统触控需支持≥40点触控及同时书写，触摸分辨率≥32768×32768。整机Windows系统需支持≥50点触控书写，触摸分辨率≥32768×32768。</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12.整机需具有悬浮菜单，支持通过两指调用到屏幕任意位置，需支持在任意信号源通道下均可调用悬浮菜单，悬浮菜单具有批注、切换信号源功能，悬浮菜单中的信号源支持自定义修改且一键直达常用信号源。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13.整机OPS采用8核、12线程相当或以上性能标准，内存≥8G DDR4，硬盘≥256G SSD。OPS电脑安装结构采用卡扣式按压设计，无需使用任何拆卸设备。</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14. 提供与智慧黑板为同一制造商的大屏内置教学应用系统，教学桌面支持教学常用的教学白板软件、文件管理软件、电子课本软件、视频展台软件、授课助手软件。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15.需支持手绘至少6种立体几何图形并自动识别为标准形状。立方体需支持≥8种图形工具操作，支持绘制立方体内部的任意切面；立体几何图形需</w:t>
            </w:r>
            <w:r>
              <w:rPr>
                <w:rFonts w:ascii="宋体" w:hAnsi="宋体" w:cs="宋体" w:hint="eastAsia"/>
                <w:kern w:val="0"/>
                <w:sz w:val="20"/>
                <w:lang w:bidi="ar"/>
              </w:rPr>
              <w:lastRenderedPageBreak/>
              <w:t>支持“三视图”。</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16.需提供≥8种英语学科工具，包括四线三格、字母卡片、英语朗读、单词评测、单词接龙、单词听写、英文划词、英文识别等多种英语学科工具和应用。</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17.需支持将教师手写的化学方程式自动识别为标准印刷体；并支持智能推荐功能，可根据原生笔迹或印刷体快速调取对应的化学元素、化学实验、微课讲解等资源。</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视频展示台</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1.展台像素：需采用≥1300万像素摄像头。1080P动态视频预览需≥30帧/秒。</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2．产品需有下出和侧出接口（USB*2）。</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3．需自带LED补光灯，需可触摸式≥三级灯光调节，需可通过交互智能设备中的软件直接控制调整。</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4．对焦方式：需支持AF自动和MF按需对焦技术。</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3</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多媒体讲桌</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1．产品尺寸需1100mm*780mm*1000mm（±5mm）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2．需满足优质一级冷轧钢板，静电喷塑处理。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3．桌面需满足电脑嵌入式设计，中控台方便实用，所有设备需能够在中控台操作使用，桌下考虑储藏功能。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4．需满足优质五金配件，配锁。</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5．表面需具有防有机溶剂侵蚀、防潮、防锈、防尘、防静电等功能。</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4</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无线话筒</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一、无线话筒规格：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1.需采用国产主控芯片，传输距离需≥80米，接收机需具有≥4路平衡输出、需≥1路非平衡混音输出；需具有混响、均衡、智能静音、音频加密、功率调节功能。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2.需具有≥1台接收主机、≥4只手持发射机；频率范围等同或优于470MHz-510MHz、540MHz-590MHz、640MHz-690MHz、807MHz-830MHz四个频段使用。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接收机前面板需具有≥4个TFT-LCD显示屏、≥4个编码旋钮、≥4个频率扫描实体按键、≥4个红外对频实体按键、≥1个电源开关按键、≥1个二合一指示灯（红外发射管+对频指示灯）；后面板需具有≥1个LINE-OUT接口、≥4个XLR-OUT接口、≥4个BNC接口、≥1个DC接口。发射机需具有≥1个OLED 显示屏、≥1个开关机/静音按键、≥2个工作状态指示灯。</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4.需具有自动静音功能，麦克风跌落、抛掷时，毫秒级自动静音，避免冲击声；实时监测设备姿态，静置≥5秒静音，≥8分钟关机，无需手动干预。</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5.需具有多档位混响调节功能，混响效果需≥15625个，效果占比、回响延时、混响幅度调节，三种音效各具有需≥25档调节方式。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6.需具有多频段均衡调节功能，均衡调节需≥2197种，麦克风均衡器调节功能，具有高、中、低音三种调节档位，每种效果需支持≥13档调节。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7.需具有长时间续航，发射机连续使用时长需≥10小时。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8.需具有ID码防串扰功能，需采用32位唯一ID码，需用于接收和发射配对，收发ID码必须相同才能对码，需能够有效防止相同频率的信号相互串台。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9.接收机需具有≥4个≥2.2英寸的TFT-LCD显示屏；发射机需具有≥0.96英寸OLED显示屏，需能够显示频率信息、音频加密状态、功率挡位、静音状态、电量格数信息。</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二、内嵌软件规格：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1.话筒内嵌软件需具备话筒呼叫控制功能。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2.需采用UHF超高频段双真分集接收，并需采用PLL锁相环多信道频率合成技术。</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3.需支持自动选讯接收方式。</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4.需支持信道选择、频率可调、可设置主机与话筒配对。</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5</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有源音箱</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1.有源音箱需内置高保真扬声器，额定输出功率需支持≥2×25W，需支持4-8Ω输出阻抗。</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2.需支持≥1路话筒和≥1路立体声线路输入接口、≥1路立体声线路输出接口，带默音功能，话筒优先于线路输入。需具有≥1个麦克风音量调节，≥1个线路输入音量调节，≥2个高低音调节。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3.需支持≥100V广播输入接口。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4.需具有输出过载、过压、短路保护。</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5.信噪比需≥70dB，频率响应等同或优于40Hz~20KHz(≤±3dB)，谐波失真≤1%。</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学生阅读桌</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1、产品尺寸需1400mm*600mm*750mm（±5mm）。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材质：台面板采用ENF环保板材，甲醛释放量≤0.025mg/m³,厚度25mm，面粘三聚氰胺胶面，PVC胶边，具耐磨、防污、牢固耐用。前挡板采用优质铁艺白色喷漆材质。底脚采用018固定脚，规格M8*20。桌面可折叠；外观设计采用人体工程理念及个性化需求，整件产品拼接好，接缝齐整，整体颜色基本相符，过渡自然。</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张</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25</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7</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学生阅读椅</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1、材质：曲木板，环保热压成型厚度≥12mm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2、海棉:高密度高回弹多层泡棉.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3、面料:纳帕西皮，厚度≥1.2mm皮质细腻有质感，</w:t>
            </w:r>
            <w:r>
              <w:rPr>
                <w:rFonts w:ascii="宋体" w:hAnsi="宋体" w:cs="宋体" w:hint="eastAsia"/>
                <w:kern w:val="0"/>
                <w:sz w:val="20"/>
                <w:lang w:bidi="ar"/>
              </w:rPr>
              <w:lastRenderedPageBreak/>
              <w:t>耐磨性强。</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4、椅架:弓型架采用1.2mm铁管电镀而成，圆管套管1.5夹心加厚，通过抗氧化功能测试。</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张</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50</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小计</w:t>
            </w:r>
          </w:p>
        </w:tc>
        <w:tc>
          <w:tcPr>
            <w:tcW w:w="4043" w:type="pct"/>
            <w:gridSpan w:val="4"/>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3274F7">
            <w:pPr>
              <w:jc w:val="center"/>
              <w:rPr>
                <w:rFonts w:ascii="宋体" w:hAnsi="宋体" w:cs="宋体"/>
                <w:sz w:val="20"/>
              </w:rPr>
            </w:pP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3274F7">
            <w:pPr>
              <w:jc w:val="center"/>
              <w:rPr>
                <w:rFonts w:ascii="宋体" w:hAnsi="宋体" w:cs="宋体"/>
                <w:sz w:val="20"/>
              </w:rPr>
            </w:pPr>
          </w:p>
        </w:tc>
      </w:tr>
      <w:tr w:rsidR="003274F7">
        <w:trPr>
          <w:trHeight w:val="600"/>
        </w:trPr>
        <w:tc>
          <w:tcPr>
            <w:tcW w:w="4430" w:type="pct"/>
            <w:gridSpan w:val="5"/>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left"/>
              <w:textAlignment w:val="center"/>
              <w:rPr>
                <w:rFonts w:ascii="宋体" w:hAnsi="宋体" w:cs="宋体"/>
                <w:b/>
                <w:bCs/>
                <w:sz w:val="20"/>
              </w:rPr>
            </w:pPr>
            <w:r>
              <w:rPr>
                <w:rFonts w:ascii="宋体" w:hAnsi="宋体" w:cs="宋体" w:hint="eastAsia"/>
                <w:b/>
                <w:bCs/>
                <w:kern w:val="0"/>
                <w:sz w:val="20"/>
                <w:lang w:bidi="ar"/>
              </w:rPr>
              <w:t>体育教育创新实验室</w:t>
            </w:r>
          </w:p>
        </w:tc>
        <w:tc>
          <w:tcPr>
            <w:tcW w:w="569" w:type="pct"/>
            <w:tcBorders>
              <w:top w:val="single" w:sz="4" w:space="0" w:color="000000"/>
              <w:left w:val="single" w:sz="4" w:space="0" w:color="000000"/>
              <w:bottom w:val="single" w:sz="4" w:space="0" w:color="000000"/>
              <w:right w:val="single" w:sz="4" w:space="0" w:color="000000"/>
            </w:tcBorders>
            <w:vAlign w:val="center"/>
          </w:tcPr>
          <w:p w:rsidR="003274F7" w:rsidRDefault="003274F7">
            <w:pPr>
              <w:rPr>
                <w:rFonts w:ascii="宋体" w:hAnsi="宋体" w:cs="宋体"/>
                <w:sz w:val="20"/>
              </w:rPr>
            </w:pP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全彩LED屏</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1.LED显示屏灯珠需采用表贴三合一铜线封装；LED封装形式需是SMD1515黑灯；</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2.LED显示屏需采用≤2.0mm点间距；</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3.LED显示屏模组尺寸需≥320mm*160mm；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4.LED显示屏需采用前/后维护方式，可正面拆卸模组、接收卡、电源等低压器件，具备热插拔能力；</w:t>
            </w:r>
          </w:p>
          <w:p w:rsidR="003274F7" w:rsidRDefault="00C7430F">
            <w:pPr>
              <w:widowControl/>
              <w:jc w:val="left"/>
              <w:textAlignment w:val="center"/>
              <w:rPr>
                <w:rFonts w:ascii="宋体" w:hAnsi="宋体" w:cs="宋体"/>
                <w:kern w:val="0"/>
                <w:sz w:val="20"/>
                <w:lang w:bidi="ar"/>
              </w:rPr>
            </w:pPr>
            <w:r>
              <w:rPr>
                <w:rFonts w:hint="eastAsia"/>
                <w:sz w:val="24"/>
              </w:rPr>
              <w:t>★</w:t>
            </w:r>
            <w:r>
              <w:rPr>
                <w:rFonts w:ascii="宋体" w:hAnsi="宋体" w:cs="宋体" w:hint="eastAsia"/>
                <w:kern w:val="0"/>
                <w:sz w:val="20"/>
                <w:lang w:bidi="ar"/>
              </w:rPr>
              <w:t>5.LED显示屏需符合等同或优于IP5X防护等级；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6.LED显示屏亮度需可达到200-800CD/m²，需可通过配套软件0-100%调节，设置亮度定时调节；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LED显示屏对比度需≥10000：1；LED显示屏杂点率需≤1/100000且无连续失控点；LED显示屏亮度均匀性需≥99%；LED显示色度均匀性需±0.001Cx,Cy之内；LED显示屏像素中心距相对偏差需≤1%；LED显示屏观看水平/垂直视角≥175°；LED显示屏平均故障恢复时间（MTTR）需≤2分钟；</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8.LED显示屏刷新频率需≥4200Hz，需可通过配套控制软件调节刷新率设置选项；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9.LED显示屏色温需100K-20000K连续可调，需可设冷色、暖色、标准等多档白场调节,色温为8500K时，100%、75%、50%、25%四档电平白场调节色温误差需≤100K；</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10.LED显示屏峰值功耗为需≤500W/㎡；LED显示屏平均功耗为需≤125W/㎡；</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LED显示屏需防止金属离子迁移、线路短路现象，PCB需采用FR-4四层板同等级或更高材料，PCB导线需更宽、导线间距和过孔间距更大，需能更好的杜绝模块黑屏、显示异常、灯珠缺色、毛毛虫等现象，表面需沉金处理，板厚需≥1.6mm，铜厚需≥1盎司，TG需150℃，PCB板表面需具备防潮/防尘/防静电/抗氧化，防霉等级需≤1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12.LED显示屏需依据GB/T 5169.16-2017标准，测试温度需在≥650℃，时间≥30秒，样品燃烧火焰或熔融物需应该在灼热丝测试结束后≥30秒内熄灭，并且样品燃烧的火焰或熔融物滴落时不能使下方的测试纸燃烧，（PCB板、线材、电源、连接件）阻燃等级需达到V-0等级。</w:t>
            </w:r>
          </w:p>
          <w:p w:rsidR="003274F7" w:rsidRDefault="00C7430F">
            <w:pPr>
              <w:widowControl/>
              <w:jc w:val="left"/>
              <w:textAlignment w:val="center"/>
              <w:rPr>
                <w:rFonts w:ascii="宋体" w:hAnsi="宋体" w:cs="宋体"/>
                <w:kern w:val="0"/>
                <w:sz w:val="20"/>
                <w:lang w:bidi="ar"/>
              </w:rPr>
            </w:pPr>
            <w:r>
              <w:rPr>
                <w:rFonts w:hint="eastAsia"/>
                <w:sz w:val="24"/>
              </w:rPr>
              <w:t>★</w:t>
            </w:r>
            <w:r>
              <w:rPr>
                <w:rFonts w:ascii="宋体" w:hAnsi="宋体" w:cs="宋体" w:hint="eastAsia"/>
                <w:kern w:val="0"/>
                <w:sz w:val="20"/>
                <w:lang w:bidi="ar"/>
              </w:rPr>
              <w:t>13.LED显示屏需在温度25℃、湿度40%RH、大</w:t>
            </w:r>
            <w:r>
              <w:rPr>
                <w:rFonts w:ascii="宋体" w:hAnsi="宋体" w:cs="宋体" w:hint="eastAsia"/>
                <w:kern w:val="0"/>
                <w:sz w:val="20"/>
                <w:lang w:bidi="ar"/>
              </w:rPr>
              <w:lastRenderedPageBreak/>
              <w:t>气压力100.2kpa条件工作状态下要求距离产品四周的需≥1m处最大噪声声压需&lt;2db；</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14.LED显示屏需符合EMCCLASSB抗干扰能力，要求运行稳定不受外界各射频电磁场的干扰；</w:t>
            </w:r>
          </w:p>
          <w:p w:rsidR="003274F7" w:rsidRDefault="00C7430F">
            <w:pPr>
              <w:widowControl/>
              <w:jc w:val="left"/>
              <w:textAlignment w:val="center"/>
              <w:rPr>
                <w:rFonts w:ascii="宋体" w:hAnsi="宋体" w:cs="宋体"/>
                <w:kern w:val="0"/>
                <w:sz w:val="20"/>
                <w:lang w:bidi="ar"/>
              </w:rPr>
            </w:pPr>
            <w:r>
              <w:rPr>
                <w:rFonts w:hint="eastAsia"/>
                <w:sz w:val="24"/>
              </w:rPr>
              <w:t>★</w:t>
            </w:r>
            <w:r>
              <w:rPr>
                <w:rFonts w:ascii="宋体" w:hAnsi="宋体" w:cs="宋体" w:hint="eastAsia"/>
                <w:kern w:val="0"/>
                <w:sz w:val="20"/>
                <w:lang w:bidi="ar"/>
              </w:rPr>
              <w:t>15.LED显示屏需具备低蓝光模式，需可在控制软件中选择30%、40%、70%三挡调节显示屏蓝光输出，有效减少蓝光辐射对眼睛的伤害。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16.需是一种解决光污染的LED显示屏。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17.支持需通过在线服务小程序提交工单，需可提交的类型包括“维护”、“指导调试”、“指导安装”、“指导布线”、“远程调试”等不少于五个类别可选。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18.需可通过在线服务小程序实时查询处理进度，需具有“待处理”、“处理中”及“已处理”等不少于三个版块可选。</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19.“已处理”版块需具有历史记录功能，需可通过联系电话搜索历史条目，条目信息需记录客户、联系电话、申请日期、问题描述、状态、客服工程师、用时和信息反馈。并且需具有“再次申请”功能。</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平米</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17.2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发送盒</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1.设备需具备带载面积≥720万像素，宽度需≥8192点，高度需≥4096点；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2.设备具备输入分辨率≥1920×1200@60Hz，需支持控制范围内自定义分辨率设置；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3.设备需具备对视频信号任意切换，裁剪，拼接，缩放；</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4.设备需具备≥3画面显示，位置、大小需可自由调节；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5.设备需具备独立音频输入和音频输出及HDMI音频解析输出；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6.设备需具备RS232串口协议控制；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7.设备需具备亮度和色温调节；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8.设备需具备低亮高灰；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9.设备需具备≥3路HDMI 1.4输入接口，需≥1路DVI输入接口，需≥1路音频输入接口；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10.需具备≥12路网口输出接口，需≥1路音频输出接口；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11.嵌入式软件需具备良好的操作界面；需提供视频切换功能、分区特效，以及三维特效动画。</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12.嵌入式软件需支持视频、音频、图像、文字、Flash、Gif等形式的媒体文件播放；</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13.嵌入式软件需支持Microsoft office的Word、Excel、PPT显示；需支持多页面多分区节目编辑；</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14.嵌入式软件需支持时钟、计时、网页、表格、</w:t>
            </w:r>
            <w:r>
              <w:rPr>
                <w:rFonts w:ascii="宋体" w:hAnsi="宋体" w:cs="宋体" w:hint="eastAsia"/>
                <w:kern w:val="0"/>
                <w:sz w:val="20"/>
                <w:lang w:bidi="ar"/>
              </w:rPr>
              <w:lastRenderedPageBreak/>
              <w:t>数据库、天气预报显示；需支持外部视频、环境信息、体育比分、桌面拷贝播放；</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15.嵌入式软件需支持对LED大屏幕的手工校正，同时需兼容其它专业校正设备采集的校正数据；</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3</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配电柜</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1.额定功率：需≥20kW，输出路数：需≥6路；</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2.输入电压：需三相五线制AC380V±10%，频率需50Hz±5%；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3.输出电压：需单相220VAC；</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4.需具备过流、短路、断路、过载、浪涌电气保护措施；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5.需具备实体按键、手持遥控器、电脑远控多种控制方式；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6.需具备单台、集群管理功能，需采用RS485有线以太网远程通信端口，在局域网内任意一台电脑进行控制；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7.需具备设置≥4组开关时间，需支持每天定时通电和断电功能；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8.需具备通过PLC软件实现实时温度、湿度监测，实时烟雾监测，高温、高湿、烟雾告警自动断电；</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9.需具备触发告警后，电脑自动强制弹屏提示，PLC模块、电脑蜂鸣器长鸣多种告警方式；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10.需具备继电器回路整体上下电，也可通过PLC软件单独控制每个接触器的上下电；</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11.需内置避雷器，具有避雷防雷功能；</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4</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结构框架及配套线材</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1、框架尺寸需≥18平米。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2、安装结构需能满足LED高清显示屏的整体均匀平滑要求，结构便于安装和调试。</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3、需考虑承重。</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4、需采用铝塑板，不锈钢进行包边。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5、屏体配套线材。包含但不限于：排线，数据线，五伏线，电源线，网线，线管等。</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6、需包含设备运输、安装调试、质保及培训。</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项</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5</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话筒</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1.需采用柱极式电容麦克风设计，需具有良好的束状特性。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2.接口：需平衡式XLR接口；方向特性：需束状。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3.需支持单只麦克风或多只麦克风同时使用。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4.幻象供电：需≥+48V。</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5.支架高度调节需等同或优于1030-1710mm。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6.支架横杠长度需≥750mm。</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支</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3</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组合哑铃架</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1.主体需≥50*80mm矩形管材.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2.钢材需采用国标Q235钢.</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3.尺寸需≥2000*500*780mm</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7</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圆头TPU哑铃</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1.产品材质需采用一级标准圆钢、热可塑性聚氨酯(TPU)、电镀装饰铬手柄。</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2.产品规格需满足2.5KG、5KG、7.5KG、10KG、12.5KG、15KG、17.5KG、20KG、22.5KG、25KG等重量各≥2支。</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3.产品表面需为抗磨、耐摔的皮纹面类。</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kg</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275</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8</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平卧推胸训练器</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1.主体材质需≥50*100mm矩形管材,钢材厚度需≥2.5mm,钢材需为国标Q235钢。</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2.座垫需为高密度压缩海绵。</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4.尺寸需≥1670*1660*1230mm。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5.重量需≥61kg。</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9</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卧推硬铬奥杆</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1.材质需为45#钢。</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2.长度需≥2200mm，手握长度需≥1310mm，手握直径需≥30mm。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3.挂片长度需≥400mm.挂片直径需≥50mm。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4.重量:需≥20kg±4%,毛重:需≥22kg±4%。</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根</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10</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黑色磨砂包胶飞铃片</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1、材质需为铸钢铁芯、橡胶、孔径≥52毫米镀锌管套。</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2、产品数量需满足2.5KG、5KG、10KG、15KG、20KG、25KG等重量产品各≥2片。</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千克</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155</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体育器材储物架</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 尺寸需≥1000×1500×600mm。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 组装结构需≥4层。需加厚钢架，需高密度加厚横板。</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 所有钢件表面需经抛丸、静电喷漆处理。</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组</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3</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乒乓球台</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1.尺寸：需≥2740x1525*760mm。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2.平面度：需≤3mm。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3.需是室内球台。</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13</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地胶</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1、尺寸需≥42900mm*3500mm。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2、需是≥4.5mm运动型地胶。</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平米</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150</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14</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乒乓球围挡</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1、尺寸：需≥1400mm*750mm。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2、材质：需是镀锌管一体骨架42D牛津布。</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30</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15</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2"/>
                <w:szCs w:val="22"/>
              </w:rPr>
            </w:pPr>
            <w:r>
              <w:rPr>
                <w:rFonts w:ascii="宋体" w:hAnsi="宋体" w:cs="宋体" w:hint="eastAsia"/>
                <w:kern w:val="0"/>
                <w:sz w:val="22"/>
                <w:szCs w:val="22"/>
                <w:lang w:bidi="ar"/>
              </w:rPr>
              <w:t>单杠</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1、规格：需≥2200×105×2500mm；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2、主立柱：Φ需≥89mm×3 mm焊管；</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3、杠面采用Φ需≥28mm圆钢，长需≥2000mm。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4、主要技术参数：使用宽度需≥1700mm，杠面需带有防转结构，地埋深度需≥500mm。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5、表面处理工艺：需脱脂、抛丸、喷涂，喷涂需采用表面静电喷涂工艺。</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2"/>
                <w:szCs w:val="22"/>
              </w:rPr>
            </w:pPr>
            <w:r>
              <w:rPr>
                <w:rFonts w:ascii="宋体" w:hAnsi="宋体" w:cs="宋体" w:hint="eastAsia"/>
                <w:kern w:val="0"/>
                <w:sz w:val="22"/>
                <w:szCs w:val="22"/>
                <w:lang w:bidi="ar"/>
              </w:rPr>
              <w:t>组</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2"/>
                <w:szCs w:val="22"/>
              </w:rPr>
            </w:pPr>
            <w:r>
              <w:rPr>
                <w:rFonts w:ascii="宋体" w:hAnsi="宋体" w:cs="宋体" w:hint="eastAsia"/>
                <w:kern w:val="0"/>
                <w:sz w:val="22"/>
                <w:szCs w:val="22"/>
                <w:lang w:bidi="ar"/>
              </w:rPr>
              <w:t>3</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4430" w:type="pct"/>
            <w:gridSpan w:val="5"/>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left"/>
              <w:textAlignment w:val="center"/>
              <w:rPr>
                <w:rFonts w:ascii="宋体" w:hAnsi="宋体" w:cs="宋体"/>
                <w:b/>
                <w:bCs/>
                <w:sz w:val="20"/>
              </w:rPr>
            </w:pPr>
            <w:r>
              <w:rPr>
                <w:rFonts w:ascii="宋体" w:hAnsi="宋体" w:cs="宋体" w:hint="eastAsia"/>
                <w:b/>
                <w:bCs/>
                <w:kern w:val="0"/>
                <w:sz w:val="20"/>
                <w:lang w:bidi="ar"/>
              </w:rPr>
              <w:t>人工智能创新实验室</w:t>
            </w:r>
          </w:p>
        </w:tc>
        <w:tc>
          <w:tcPr>
            <w:tcW w:w="569" w:type="pct"/>
            <w:tcBorders>
              <w:top w:val="single" w:sz="4" w:space="0" w:color="000000"/>
              <w:left w:val="single" w:sz="4" w:space="0" w:color="000000"/>
              <w:bottom w:val="single" w:sz="4" w:space="0" w:color="000000"/>
              <w:right w:val="single" w:sz="4" w:space="0" w:color="000000"/>
            </w:tcBorders>
            <w:vAlign w:val="center"/>
          </w:tcPr>
          <w:p w:rsidR="003274F7" w:rsidRDefault="003274F7">
            <w:pPr>
              <w:rPr>
                <w:rFonts w:ascii="宋体" w:hAnsi="宋体" w:cs="宋体"/>
                <w:sz w:val="20"/>
              </w:rPr>
            </w:pP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智慧黑板</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整机屏幕需采用UHD超高清A规LED液晶屏，屏幕显示尺寸≥86英寸，显示比例16:9，屏幕图像分辨率≥3840*2160。需采用红外触控技术。整机需采用全金属外壳材质，三拼接平面一体化设计，主副屏过渡平滑并在同一平面，中间无单独边框阻隔，屏幕边缘采用圆角包边防护，整机背板采用金</w:t>
            </w:r>
            <w:r>
              <w:rPr>
                <w:rFonts w:ascii="宋体" w:hAnsi="宋体" w:cs="宋体" w:hint="eastAsia"/>
                <w:kern w:val="0"/>
                <w:sz w:val="20"/>
                <w:lang w:bidi="ar"/>
              </w:rPr>
              <w:lastRenderedPageBreak/>
              <w:t>属材质。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2.整机需预留互联副板连接接口，可实现板书书写数据采集功能，可识别老师粉笔书写，板擦或手指擦除手势，且书写过程中可同步到一体机主屏，支持板书录制，回看和分享。</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3.整机需支持前置物理接口不少于5个，所有接口均采用非转接方式，包含1路HDMI接口、2路双通道USB3.0接口(Windows和 Android系统均能被识别）、1路Type-C接口（支持全功能PD 65W）、1路USB-Type-B接口（Touch）。</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4.整机自带Android操作系统， 系统版本≥Android 14，≥八核处理器，内存≥4GB，存储空间≥32GB。</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5.整机需内置 2.2 声道扬声器，位于设备下边框出音，20W全频扬声器需≥2个，10W高音扬声器需≥2个，额定总功率≥60W，语言清晰度（STI-PA）≥0.75。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6.整机需具备智能书写护眼模式，可做到屏幕书写过程中逐步降低整机背光亮度至50%，符合D65标准光源色温值，降低色温≤6500K。</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7.需支持通过口语表达快速返回系统桌面、选人和打开白板、亮度调整、声音大小调整、打开资源库和课本、计时器、AI 录课、上一页、下一页。</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8.整机屏体需支持无需操作即可实现蓝光防护，具备物理防蓝光（过滤蓝光）功能，有效抗蓝光、防眩光，蓝光占比（有害蓝光 415～455nm 能量综合）/（整体蓝光 400～500 能量综合）＜50%，低蓝光保护显示不偏色、不泛黄。</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9.需支持通过前置面板物理按键一键启动录课功能，录制屏幕及整机半径12米内课堂现场音频，录制画面完整，无死角，人声清晰，无较大背景噪音。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整机需内置高清广角摄像头，需支持≥4800万像素，结构采用非独立设计。支持3D降噪算法，图像信噪比≥40db，支持输出MJPG视频格式。摄像头需具备下倾设计，下倾角度≥10°，拍摄画面全面。整机高清摄像头，需支持生物特征识别，如面部识别功能，支持AI识别人像，最大距离≥10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11.整机在安卓系统触控需支持≥40点触控及同时书写，触摸分辨率≥32768×32768。整机Windows系统需支持≥50点触控书写，触摸分辨率≥32768×32768。</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12.整机需具有悬浮菜单，支持通过两指调用到屏</w:t>
            </w:r>
            <w:r>
              <w:rPr>
                <w:rFonts w:ascii="宋体" w:hAnsi="宋体" w:cs="宋体" w:hint="eastAsia"/>
                <w:kern w:val="0"/>
                <w:sz w:val="20"/>
                <w:lang w:bidi="ar"/>
              </w:rPr>
              <w:lastRenderedPageBreak/>
              <w:t>幕任意位置，需支持在任意信号源通道下均可调用悬浮菜单，悬浮菜单具有批注、切换信号源功能，悬浮菜单中的信号源支持自定义修改且一键直达常用信号源。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13.整机OPS采用8核、12线程相当或以上性能标准，内存≥8G DDR4，硬盘≥256G SSD。OPS电脑安装结构采用卡扣式按压设计，无需使用任何拆卸设备。</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14. 提供与智慧黑板为同一制造商的大屏内置教学应用系统，教学桌面支持教学常用的教学白板软件、文件管理软件、电子课本软件、视频展台软件、授课助手软件。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15.需支持手绘至少6种立体几何图形并自动识别为标准形状。立方体需支持≥8种图形工具操作，支持绘制立方体内部的任意切面；立体几何图形需支持“三视图”。</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16.需提供≥8种英语学科工具，包括四线三格、字母卡片、英语朗读、单词评测、单词接龙、单词听写、英文划词、英文识别等多种英语学科工具和应用。</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17.需支持将教师手写的化学方程式自动识别为标准印刷体；并支持智能推荐功能，可根据原生笔迹或印刷体快速调取对应的化学元素、化学实验、微课讲解等资源。</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视频展示台</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1.展台像素：需采用≥1300万像素摄像头。1080P动态视频预览需≥30帧/秒。</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2．产品需有下出和侧出接口（USB*2）。</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3．需自带LED补光灯，需可触摸式≥三级灯光调节，需可通过交互智能设备中的软件直接控制调整。</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4．对焦方式：需支持AF自动和MF按需对焦技术。</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3</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多媒体讲桌</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1．产品尺寸需1100mm*780mm*1000mm（±5mm）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2．需满足优质一级冷轧钢板，静电喷塑处理。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3．桌面需满足电脑嵌入式设计，中控台方便实用，所有设备需能够在中控台操作使用，桌下考虑储藏功能。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4．需满足优质五金配件，配锁。</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5．表面需具有防有机溶剂侵蚀、防潮、防锈、防尘、防静电等功能。</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4</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六边形造型台</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1、规格需角距1400*高780mm（±5mm）。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2、台面需采用≥12.7mm厚双面膜实芯理化板。</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3、结构：需新型塑铝结构，3只工脚均分在六边桌的三个边上，学生位镂空式，符合人体工程学设计，美观大方。书包斗需采用整体ABS工程塑料一</w:t>
            </w:r>
            <w:r>
              <w:rPr>
                <w:rFonts w:ascii="宋体" w:hAnsi="宋体" w:cs="宋体" w:hint="eastAsia"/>
                <w:kern w:val="0"/>
                <w:sz w:val="20"/>
                <w:lang w:bidi="ar"/>
              </w:rPr>
              <w:lastRenderedPageBreak/>
              <w:t>次性注塑成型，规格需≥425mm*270mm*165mm，镂空设计，便于清理，不屯垃圾，中间设挂凳卡。</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桌脚需采用三段式高强度铝合金结构，整体规格需≥545mm*770mm，中立柱需采用≥122mm*55mm*1.5mm厚承重型铝合金型材微倾斜式设计，上下脚需采用铝合金一次压铸成型，需采用≥8个高强度螺丝连接；下桌架需设有专用孔位与地面固定，并配有专用装饰盖，上横梁需采用≥1.0厚钢管焊接成整体六边形，产品款式要求整体设计美观、合理、安全、牢固、耐用。金属表面经环氧树脂粉末喷涂高温固化处理。要做到承重性能强和耐酸碱、耐腐蚀。</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 xml:space="preserve">6 </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5</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长条操作台</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1.尺寸：需1600mm*800mm*750mm（±5mm）。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2.材质：ENF环保板材+钢架；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3.工艺：桌面采用ENF环保板材,甲醛释放量≤0.025mg/m³。面板四周倒角，圆润光滑无任</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何毛边；钢架采用满焊焊接而成，表面采用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高温粉体烤漆，耐腐蚀，不易生锈；</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4.功能：双层桌板设计</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 xml:space="preserve">4 </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学生凳</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1.需满足规格：φ300mm×440mm（±5mm）。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2.凳面：需采用ABS环保材质一体注塑成型，防摔耐磨。人体工程学设计，中间有内弧成型，深度需≥8mm。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3.升降式螺杆：直径需≥20mm螺纹碳钢，可配合高强度钢制托盘于凳面底部固定，钢板厚度需≥2mm。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需支持调节凳子高度，升降需≥50mm。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4.钢脚架：需由壁厚≥1.2mm椭圆形钢管及壁厚≥2mm圆钢管焊接组成，表面经高温烤漆处理。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5.脚垫：需塑胶材质，采用PP一体注塑成型，防水防滑。</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6.学生凳产品需满足以下性能要求：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观性能要求：①金属件管材无裂缝、叠缝；②金属件焊接件焊接处无脱焊、虚焊、焊穿、错位，无夹渣、气孔、焊瘤、焊丝头、咬边、飞溅，表面波纹均匀；③金属件冲压件无脱层、裂缝；④金属件皱纹或波纹圆管和扁线管弯曲处弧形圆滑一致；⑤金属件喷涂层无漏喷、锈蚀和脱色、掉色现象，无流挂、疙瘩、皱皮、飞漆等缺陷；⑥塑料件无裂纹、无明显变形，无明显缩孔、气泡、杂质、伤痕，外表用塑料件表面光洁、无划痕、无污渍、无明显色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2）有害物质限量：4种重金属含量（限色漆）mg/kg（可溶性铅≤9.0、镉≤0.3、铬≤12、汞≤0.3）；</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3）安全性能要求：①人体接触或收藏物品部位无毛刺、刃口、棱角；②固定部位结合牢固，无松动、少件、透钉、漏钉；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理化性能要求：金属喷漆（塑）涂层耐腐蚀性：100h内，在溶液中样板上划道两侧3mm以外，无鼓泡产生；100h后，划道两侧3mm以外，无锈迹、剥落、起皱、变色和失光等现象；附着力不低于2级；硬度≥2H；冲击高度≥400mm，无剥落、裂纹、皱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5）座面静载荷试验、椅腿前向静载荷试验、座面冲击试验、座面耐久性试验，结果均无损；</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6）稳定性：凳子任意方向无倾翻。</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48</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7</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kern w:val="0"/>
                <w:sz w:val="20"/>
                <w:lang w:bidi="ar"/>
              </w:rPr>
            </w:pPr>
            <w:r>
              <w:rPr>
                <w:rFonts w:ascii="宋体" w:hAnsi="宋体" w:cs="宋体" w:hint="eastAsia"/>
                <w:kern w:val="0"/>
                <w:sz w:val="20"/>
                <w:lang w:bidi="ar"/>
              </w:rPr>
              <w:t>人工智能机器人教学套件</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1.套件需至少包含：机械臂、主控盒、末端工具（至少包含夹笔器，吸盘，柔性手爪）、AI摄像头。</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套装需配套图形化编程软件，为保证系统兼容性、稳定性及后期升级及维护、售后管理，要求配套软件与套装需为同一品牌。配套软件具备人工智能扩展模块，模块具有图像识别、OCR文字识别、语音识别、人脸识别等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（1）机械臂：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1）机械臂需具备抓取、吸取、搬运等功能。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2）自由度：需不少于4</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3）最大负载需≥250 g</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4）最大伸展距离需≥320 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5）重复定位精度需≤±0.2 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6）电源电压：需100V ~ 240V AC，50/60 Hz</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7）电源输入：需12 V / 5A DC</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8）工作环境：需 -0°C - 40°C</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9）功率需≤60W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10）通信方式：需USB虚拟串口/串口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11）控制软件：需不少于2款软件控制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12）重量需≤2.8KG</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13）大\小臂臂长需≥150 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14）底座尺寸需≤146 mm × 146 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15）工作噪音：需不大于60dB（带负载）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16）编程方式：需示教再现、图形化编程、Python脚本编程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17）设备需具有脱机运行的功能，需支持在线/离线控制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18）防碰撞功能：机械臂运行过程中，人手触碰机械臂，机械臂需停止运行，验证设备的安全保护功能。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19）轴运动参数：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a、轴1底座：工作范围需-135°至 +135°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b、轴2大臂：工作范围需-5°至 +80°</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c、轴3小臂：工作范围需-10°至 +85°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d、轴4末端旋转工作范围需-145°至 +145°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（2）末端工具参数：末端工具需至少包含：夹笔器，吸盘，柔性手爪。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1）夹笔器：夹笔直径需8-12 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2）吸盘：内置气泵驱动，负压工作，泵吸盘直径需不大于20mm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3）柔性手爪：内置气泵驱动，正、负压工作，最大开合距离需≥50mm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（3）主控盒参数：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1）主频：需≥168 MHz</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2）电源电压：需100V～240V AC，50/60Hz</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3）电源输入：需12V～5A DC</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4）工作环境：需-5°C - 45°C</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5）功率：需≤60W</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6）通信方式：需USB虚拟串口/串口/蓝牙</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7）编程语言：需脚本/图形化</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8）控制软件：软件需支持机器运动控制、外接配件控制、IO口控制、坐标系切换控制、示教再现、写字画画、图形化编程、脚本控制、python编程、教程导入、人工智能教学等功能。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10）多功能安装孔≥4个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11）交互：多功能控制面板，OLED显示屏需≥1.3寸</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12）外置式独立控制盒扩展接口至少包含：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a、电源接口需≥2： 4 PIN，12V-3A DC。</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b、多功能通信接口需≥2：10PIN，串口通信接口。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c、通用I/O扩展接口需≥6： 4PIN，3.3V/5V-IO，5V 1A-VCC，多功能复用接口。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d、步进电机扩展接口需≥2：4PIN，2相步进电机，16细分，12V 1A；用户自定义I/O、AD、PWM输出、I2C等功能。</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e、12V电源接口需≥2： 2PIN，12V，3A max。</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8</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AI传感器套件</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采用光电传感器，基于人工智能环境中红外感知的原理需实现对红外线的感知，从而探测物品是否处于探测范围内，需提供准确的红外传感信号，将光信号变化转化为电信号，通过导线传递给设备进行信号处理。套装需内含L型支架可用于装配该传感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2.需采用颜色传感器，基于人工智能环境中颜色感知的原理，需实现对物品颜色的读取与分别，需能将至少3种不同颜色识别转化为电信号，需通过导线传递给设备进行信号处理系统，从而完成对不同</w:t>
            </w:r>
            <w:r>
              <w:rPr>
                <w:rFonts w:ascii="宋体" w:hAnsi="宋体" w:cs="宋体" w:hint="eastAsia"/>
                <w:kern w:val="0"/>
                <w:sz w:val="20"/>
                <w:lang w:bidi="ar"/>
              </w:rPr>
              <w:lastRenderedPageBreak/>
              <w:t>颜色物体的信号处理。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3.需采用光线传感器，基于人工智能环境中光感的原理，需实现对光线的感知，从而检测环境中光线的强度，需提供准确的光线传感信号，将光线变化转化为电信号，通过导线传递给控制器进行信号处理。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需采用温湿度传感器，基于人工智能环境中环境感知的原理，需实现对设备所处环境温湿度的检测与识别，并通过数字信号传递给设备进行信号处理系统，需使设备了解自身所处环境，基于机器学习，从而进行人工智能分析判断决策执行。</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5.需采用语音合成模块，基于人工智能环境中TTS技术，需在内置芯片的支持之下，实现文本对语音的转换，并需通过模块内置的喇叭播放中文、数字、和英文字母语音。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6.需采用声音传感器，基于人工智能环境中声音强度的感知的原理，需实现声音强度的感知，需通过导线传递给设备进行信号处理，从而根据分析完成的语义执行相关动作。</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7.需采用OLED屏幕，完成人工智能与人的信息交互的实现，准确并完整显示相关的信息，需满足向使用者与观察者展示场景执行状态与数字信息等数据。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8.需采用旋钮电位器，需完成人工智能场景下的人机交互，由使用者需通过旋钮旋转调节电阻，实现向控制器发出模拟信号的功能。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9.需采用LED灯模块，需包含三个全彩RGBLED灯珠，并可通过导线对每个灯珠进行独立控制亮灭和颜色变化，用于在人工智能场景下实现丰富多彩的灯光展示。</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10.需采用蓝牙芯片，用于机器人小车主板，需可收发蓝牙设备之间的无线通信信息，构建人工智能场景下的设备互联互通。</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9</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创新教育教学平台</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创新教育教学平台需面向高中提供人工智能的的教学实验等功能，具体需包含课堂实验、课程资源、教学管理三大模块，集教学、 学习、教研、实验、评价、管理于一体。需可让老师、学生及其他教育工作者可以在同一个平台上，根据不同的权限去完成不同的工作。平台使用期限不少于一年。</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一、课堂实验模块：平台需包含图形化编程实验室、Python编程实验室、写字画画实验室、激光雕刻实验室、3D打印实验室等模块。</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1、图形化编程控制系统功能：需面向高中阶段学生设计的积木编程实验室，需内含图像识别、人脸</w:t>
            </w:r>
            <w:r>
              <w:rPr>
                <w:rFonts w:ascii="宋体" w:hAnsi="宋体" w:cs="宋体" w:hint="eastAsia"/>
                <w:kern w:val="0"/>
                <w:sz w:val="20"/>
                <w:lang w:bidi="ar"/>
              </w:rPr>
              <w:lastRenderedPageBreak/>
              <w:t>识别、文字识别、语音识别、语音合成、自然语言理解、机器人对话、机器翻译等AI指令，内嵌机械臂、自动驾驶小车、传送带、滑轨、传感器等硬件指令。</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Python编程模块功能：需面向高中阶段学生设计的脚本编程实验室，需内含图像识别、人脸识别、文字识别、语音识别、语音合成、自然语言理解、机器人对话、机器翻译等AI指令，内嵌机械臂、自动驾驶小车、传送带、滑轨、传感器等硬件指令。</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（1）机器人编程指令需包括包括但不限于执行点到点指令、设置吸盘指令、设置机械臂实时位姿指令、获取机械臂速度比例指令等。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（2）常用图像识别指令需包括但不限于图片分割指令、图片分类指令、图片颜色归类指令、背景校准等。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AI常用传感器套件指令需包括但不限于设置LED灯的RGB值指令、设置LED灯的开关状态指令、设置语音合成模块播放指定音效指令、设置OLED屏幕显示文本指令、设置光纤传感器读值指令、获取温湿度传感器读值指令、获取手势传感器检测结果指令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（4）AI通用指令，需包括但不限于倒计时拍照指令、人脸搜索指令、人脸比对指令等。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写字画画模块功能：需可进入创新教育教学平台写字画画模块，在相应文本输入功能中打入待书写字，确认后，系统自动将文本添加至软件平台呈现的机械臂可书写范围内。开始运行，机械臂开始书写文字，书写过程中，平台相应界面给出书写整体进度以及当前书写字的具体位置指示，视频显示机械臂的伴随动作（看到动作即可，可无需配置纸笔等），将待书写文字部分移至可书写范围外，开始运行，系统给出待书写内容需在工作区内的类似异常提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4、激光雕刻实验室模块功能：需支持图文集导入，并驱动机械臂自动完成激光雕刻。</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示教再现模块功能：示教再现实验室可完成对机械臂的示教实验，具体需包括连接机械臂、机械臂运动方式控制（点到点运动、直线运动、门型运动、圆弧运动）、示教点存点（机械臂硬件解锁点存点、平台软件界面软件存点）、存点暂停时间设置、末端启停设置、丢步检测、循环次数设置等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6、3D打印实验室模块功能：需支持3D模型导入，并驱动机械臂自动打印3D模型。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二、创新教育教学平台可实现对人工智能机器人教学套件中机械臂设备连接通信、平台控制机械臂的操作面板以及机械臂指令及Python编程功能。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三、机械臂回零操作功能：需可完成创新教育教学平台登录后（windows客户端登录、网页版登录），在平台设备连接功能处选择投标产品对应型号机械臂并完成设备连接。最终点击平台上的机械臂控制面板上的回零操作，视频显示机械臂的回零动作以及平台操作面板中机械臂X/Y/Z/R、J1/ J2/ J3/ J4轴的参数动态变化。</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四、课程资源模块：需提供师生上课使用的教学参考资料，需包含教材、课件、教案、实验手册、参考程序等内容。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需提供高中阶段不少于64课时人工智能课程资源：教材、课件、教案、实验手册、参考程序等。AI内容需包含但不限于：语音合成、机器人对话、机器学习、图像识别、人脸识别、OCR文字识别、自然语言处理、语音识别等。配套的实验项目需包括但不限于：机器翻译、新闻主题分类、机票预订机器人、语音点餐系统、智能售货机器人、智能快递分拣、自动驾驶、人脸考勤、水果分类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五、教学管理模块：需支持班级管理、作业管理、备课管理、学情分析、权限管理等。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1、班级管理：教师需可以建立班级，并在每个班批量导入学生信息，统一管理学生的年级班级信息和平台账号信息，并可重置学生账号密码，防止学生账号丢失。</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2、作业管理：教师需可以统一发布课堂作业，跟踪学生的作业完成情况，并给学生打分，统计学生的得分情况。</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3、备课管理：教师需可以提前备课，将教案，课件等课程资源加入到备课中，并可以根据具体情况，进行修改和编辑。</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4、学情分析：教师需可以观察每个学生的学习情况，利用数据分析的优势，加强教学信息的分析与评价，及时收到学生学习情况的反馈，更有针对性的开展教学并改善教学效果。</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5、权限管理：教师需可以给不同班级开通不同课程资源的查看权限。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六、需支持对实验成果、图形化编程成果、Python编程成果的存储与管理。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七、需支持管理个人信息、学校信息、学生信息、密码设定、个人作品、个人作业、个人备课。</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八、需支持通过图表、柱状图、饼图实时统计展示</w:t>
            </w:r>
            <w:r>
              <w:rPr>
                <w:rFonts w:ascii="宋体" w:hAnsi="宋体" w:cs="宋体" w:hint="eastAsia"/>
                <w:kern w:val="0"/>
                <w:sz w:val="20"/>
                <w:lang w:bidi="ar"/>
              </w:rPr>
              <w:lastRenderedPageBreak/>
              <w:t>授课情况、班级数量、课程数量、学生数量、学生成果等多维度数据。</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10</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滑轨</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1.运行负载：需不低于5kg</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2.有效行程：需不小于1000mm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3.最大速度：需不低于150mm/s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4.最大加速度：需不低于150mm/s2</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5.尺寸：需≥1320mm * 120mm * 55mm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6.重复定位精度：需不低于0.01mm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7.绝对定位精度：需不低于0.25mm</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3</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移动底盘</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一、主机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1.整机重量需≥4.5Kg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2.主要材料：需工程塑料（ABS+PC）、铝合金、不锈钢（转轴、悬挂轴）等材质。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3.通信方式：需有2.4GHz遥控、USB串口、蓝牙通信等方式。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4.控制方式：需有2.4G手柄遥控、PC-蓝牙无线控制、PC-有线连接控制、离线脚本控制等方式。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5.最大负载：需≤4.5Kg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6.额定功率需≤60W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7.续航时间需≥140min Max（巡线+机械臂运动）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8.最大速度需≥1m/s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9.额定电压：需12V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10.工作环境：需0-35°C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11.机械拓展：机械臂安装槽需不少于1个；上盖拓展孔需不少于12个；底部拓展孔需不少于8个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12.智能硬件：传感器需不少于5个，需具有超声波和陀螺仪功能；AI摄像头需不少于2个；可编程蜂鸣器需不少于1个；可编程RGB-LED需不少于4个；直流有刷电机（带编码器）需不少于4个；麦克纳姆轮需≥4个。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二、智能控制器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1.主频：需≥168 MHz</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2.电源电压：需100V～240V AC，50/60Hz</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3.电源输入：需12V～5A DC</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4.工作环境：需-5°C - 45°C</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5.功率：需≤60W</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6.通信方式：需具有USB虚拟串口、串口和蓝牙等方式。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7.编程语言：需具有脚本和图形化语言。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8.控制软件：软件需支持机器运动控制、外接配件控制、IO口控制、坐标系切换控制、示教再现、写字画画、图形化编程、脚本控制、python编程、教程导入、人工智能教学等功能。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9.多功能安装孔需需不少于4个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10.交互：需具备多功能控制面板，OLED显示屏需≥1.3寸。</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11.需具备外置式独立控制盒。</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三、扩展接口需至少包含：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1.电源接口需≥2： 4 PIN，12V-3A DC</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2.多功能通信接口需≥2：10PIN，串口通信接口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3.通用I/O扩展接口需≥6： 4PIN，3.3V/5V-IO，5V 1A-VCC，多功能复用接口，</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4.步进电机扩展接口需≥2：4PIN</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智能书法机器人</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一、主体参数：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1.轴数：需不少于4</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2.最大负载需≥500 g</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3.工作范围需≥320 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4.重复定位精度需≤0.2 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5.通信接口：需具备USB接口。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6.电源电压：需100 -240 V, 50/60 Hz</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7.电源输入：需12 V / 6.5A DC</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8.功率需≤78W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9.环境温度需-10℃-60℃</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10.净重（桌面智能机器人与控制器）需≤3.4 Kg</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11.安装方式：需台面安装</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12.编程语言：需具备脚本和图形化语言。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13.包含配件：需具备3D打印套件、吸盘套件、夹爪套件、夹笔器套件等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二、轴运动参数：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1.轴 1 底座：工作范围需+90°到 -90°，最大速度（250负载）≥320 °/s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2.轴 2 大臂：工作范围需0°到 +85°，最大速度（250负载）≥320 °/s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3.轴 3 小臂：工作范围需-10°到 +90°，最大速度（250负载）≥320 °/s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4.轴 4 旋转：工作范围需+90°到 -90°，最大速度（250负载）≥480 °/s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三、扩展I/O接口：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1.I/O需不少于10个，需可配置为模拟信号输入或PWM输出；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2.需可控12V电源输出不少于4个。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3.通通信接口通信（UART），需具备复位，停止，12V，5V，以及2个I/O等接口；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4.步进电机驱动接口需不少于2个。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四、滑轨参数：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1.运行负载需≥5kg</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2.有效行程需≥1000mm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3.最大速度需≥150mm/s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4.最大加速度需≥150mm/s²</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5.重复定位精度需≤0.01mm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6.绝对定位精度需≤0.25mm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7.重量需≤4.7KG</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13</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智能博弈机器人</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一、主体需≥2台，参数：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1.轴数：需不少于4</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2.最大负载需≥500 g</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3.工作范围需≥320 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4.重复定位精度需≤0.2 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5.通信接口：需具备USB接口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6.电源电压：需100 -240 V, 50/60 Hz</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7.电源输入：需12 V / 6.5A DC</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8.功率需≤78W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9.环境温度需-10℃-60℃</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10.净重（桌面智能机器人与控制器）需≤3.4 Kg</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11.安装方式：需台面安装</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12.编程语言：需具备脚本和图形化语言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13.包含配件：需具备吸盘套件、夹爪套件、夹笔器套件等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二、轴运动参数：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1.轴 1 底座：工作范围需+90°到 -90°，最大速度（250负载）需≥320 °/s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2.轴 2 大臂：工作范围需0°到 +85°，最大速度（250负载）需≥320 °/s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3.轴 3 小臂：工作范围需-10°到 +90°，最大速度（250负载）需≥320 °/s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4.轴 4 旋转：工作范围需+90°到 -90°，最大速度（250负载）需≥480 °/s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三、扩展I/O接口：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1.I/O需具备≥10个，需可配置为模拟信号输入或PWM输出；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2.可控12V电源输出需不少于4个；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3.通信接口通信（UART），需具备复位，停止，12V，5V，以及2个I/O等接口；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4.步进电机驱动接口需具备≥2个。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四、一体机参数：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1.CPU ：需不小于主频2GHz，≥四核</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2.内存容量：需≥8G</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3.硬盘容量：需≥256G</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4.接口：需具备USB≥6个、HDMI、耳机、麦克风、千兆网口等接口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5.电源：输入 ：需AC200-240V，50-60Hz 3A</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6.尺寸：需≥23.8英寸</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7.分辨率：需≥1920*1080</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五、摄像头参数：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1.有效像素需≥100万</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2.色彩：需彩色</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3.像元尺寸：需≥3.0um*3.0um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4.分辨率需≥1280*720</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5.焦距需≥2mm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6.视场角需≥对角120度/水平95度</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7.接口：需具备USB2.0接口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8.调焦方式：需支持手动调焦方式。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六、棋子参数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1.材质：需新云子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2.尺寸：需≥21mm*5.5mm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3.数量：需黑≥65颗白≥65颗</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七、工作台参数</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1.材质：需磨砂PVC不干胶，尺寸需≥310*310mm。</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14</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智能垃圾分类套件</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一、桌面智能机器人参数：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1.机器人轴数：需≥4</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2.最大负载：需≥250g</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3.工作半径：需≥340mm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4.重定位精度：需≤±0.2mm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5.轴运动参数：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1）轴1:工作范围需-135°到+135°，最大速度≥300°/s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2）轴2:工作范围需-5°到+80°，最大速度≥300°/s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3）轴3:工作范围需-10°到+85°，最大速度≥300°/s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4）轴4:工作范围需-145°到+145°，最大速度≥200°/s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6.额定功率：需≥60W</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7.电源电压：需100~240VAC，50/60Hz</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8.电源输入：需12V/5ADC</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9.通讯方式：需USB虚拟串口/串口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10.本体重量：需≥2.4kg</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11.底座尺寸：需≥146mm*146mm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12.工作环境：需-5℃~45℃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14.编程语言：需具备脚本和图形化语言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15.安装方式：需台面安装</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16.末端工具参数：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（1）夹笔器：夹笔直径需8~12mm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2）吸盘：需内置气泵驱动，负压工作，泵吸盘直径需≥20mm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3）柔性手爪：需内置气泵驱动，正、负压工作，最大开合距离需≥50mm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二、智能控制器参数：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1.控制芯片：需采用ARM32-bitCortex-M4芯片。</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2.主频：需≥168MHz</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3.电源电压：需100V~240VAC，50/60Hz</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4.电源输入：需12V~5ADC</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5.工作环境：需-5°C~45°C</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6.功率：需≥60WMax</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7.通信方式：需具备USB虚拟串口、串口和蓝牙等方式。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8.编程语言：需具备脚本和图形化语言。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10.需具备多功能安装孔≥4个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11.交互：需具备多功能控制面板，需≥1.3寸OLED显示屏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12.需具备外置式独立控制盒</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13.扩展接口：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1）电源接口需≥2个：需4PIN，12V-3ADC。</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2）多功能通信接口需≥2个：需10PIN，串口通信接口。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3）通用I/O扩展接口需≥6个：需具备4PIN，3.3V/5V-IO，5V1A-VCC，多功能复用接口，用户自定义I/O、AD、PWM输出、I2C等功能。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4）步进电机扩展接口需≥2个：需具备4PIN，2相步进电机，16细分，12V1A等接口。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5）12V电源接口需≥2个：需2PIN，12V，3Amax</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三、AI相机套件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1.外壳尺寸：需≥50mm*44mm*25mm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2.图像传感器：需1/4inch</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3.图像像素：需≥1M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4.图像格式：需YUV/MJPG</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5.数据格式：需具有240*320、640*480、1280*720等格式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6.最大帧数：需≥1280*720@30fps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7.摄像头控制：许可控制饱和度、对比度、锐度等内容。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8.白平衡：需自动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9.曝光：需自动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10.工作温度：需0℃to+50℃</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11.工作电压：需DC5V</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12.接口方式：需USB2.0</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13.语音输入：需集成式麦克风</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14.特性：需一体化设计，集成麦克风、无畸变镜头</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15.开合角度：需0°-135°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16.功能：需人脸识别、图像识别、OCR文字识别、</w:t>
            </w:r>
            <w:r>
              <w:rPr>
                <w:rFonts w:ascii="宋体" w:hAnsi="宋体" w:cs="宋体" w:hint="eastAsia"/>
                <w:kern w:val="0"/>
                <w:sz w:val="20"/>
                <w:lang w:bidi="ar"/>
              </w:rPr>
              <w:lastRenderedPageBreak/>
              <w:t>语音识别等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四、其他配件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1.角度舵机：需≥1个，工作范围+90°到-90°</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2.三角架：需≥1个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3.围栏：需≥1个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4.马达支架：需≥1个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5.转盘：需≥1个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6.垃圾模型：需≥6个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7.垃圾桶：需≥4个</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8.地图：需≥1张</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15</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比赛套装</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一、主体机器人需≥2套</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1.套件需至少包含：机械臂、主控盒、末端工具（至少包含夹笔器，吸盘，柔性手爪）、AI摄像头。</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套装需配套图形化编程软件，为保证系统兼容性、稳定性及后期升级及维护、售后管理，要求配套软件与套装需为同一品牌。配套软件需具备人工智能扩展模块，模块具有图像识别、OCR文字识别、语音识别、人脸识别等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（1）机械臂：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1）机械臂需具备抓取、吸取、搬运等功能。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2）自由度：需不少于4轴。</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3）最大负载需≥250 g</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4）最大伸展距离需≥320 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5）重复定位精度需≤±0.2 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6）电源电压：需100V ~ 240V AC，50/60 Hz</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7）电源输入：需12 V / 5A DC</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8）工作环境： 需-0°C - 40°C</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9）功率需≤60W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10）通信方式：需具备USB虚拟串口和串口方式。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11）控制软件：需不少于2款软件控制。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12）重量需≤2.8KG</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13）大\小臂臂长需≥150 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14）底座尺寸需≤146 mm × 146 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15）工作噪音：需不大于60dB（带负载）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16）编程方式：需具备示教再现、图形化编程和Python脚本编程等方式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17）设备需具有脱机运行的功能，需支持在线和离线控制。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18）需保障师生使用过程的安全，设备需具备碰撞检测功能，发生碰撞立即停止运行。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19）轴运动参数：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轴1底座：工作范围需-135°至 +135°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轴2大臂：工作范围需-5°至 +80°</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轴3小臂：工作范围需-10°至 +85°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轴4  末端旋转工作范围需-145°至 +145°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（2）末端工具参数：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末端工具需至少包含：夹笔器，吸盘，柔性手爪。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1）夹笔器：夹笔需满足直径8-12 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2）吸盘：需内置气泵驱动，负压工作，泵吸盘直径需不大于20mm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3）柔性手爪：需内置气泵驱动，正、负压工作，最大开合距离需≥50mm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3.主控盒参数：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（1）主频：需≥168 MHz</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（2）电源电压：需100V～240V AC，50/60Hz</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（3）电源输入：需12V～5A DC</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（4）工作环境：需-5°C - 45°C</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（5）功率：需≤60W</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（6）通信方式：需具备USB虚拟串口、串口和蓝牙等方式。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（7）编程语言：需具备脚本和图形化语言。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（8）控制软件：软件需支持机器运动控制、外接配件控制、IO口控制、坐标系切换控制、示教再现、写字画画、图形化编程、脚本控制、python编程、教程导入、人工智能教学等功能。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（9）需满足多功能安装孔不少于4个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（10）交互：需具备多功能控制面板，OLED显示屏需≥1.3寸</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（11）需具备外置式独立控制盒</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4.扩展接口需至少包含：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（1）电源接口需≥2个： 4 PIN，12V-3A DC</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（2）多功能通信接口需≥2个：10PIN，串口通信接口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（3）通用I/O扩展接口需≥6个： 4PIN，3.3V/5V-IO，5V 1A-VCC，多功能复用接口。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（4）步进电机扩展接口≥2个：4PIN，2相步进电机，16细分，12V 1A；用户自定义I/O、AD、PWM输出、I2C等功能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12V电源接口≥2个： 2PIN，12V，3A max</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二、自动驾驶小车需≥2套</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1.主控板：需具备DuDuino Mega(兼容Arduino Mega 2560)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2.微处理器：需具备ATmega2560</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3.电池：需具备18650可充电锂电池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4.工作电压：需不大于7.4V</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5.超声波可测范围：需满足30mm-1000mm范围。</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6.编程软件：需支持不少于4个的编程软件平台。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7.通信方式：需具备USB通信和串口通信方式。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8.组装后尺寸：需不大于195mm * 172mm * 79mm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9.编程语言：需具备脚本和图形化语言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10.传感器：需具备超声波传感器≥3个、颜色传感器≥2个、红外巡线传感器≥1个、地磁传感器≥1个、光敏传感器≥1个。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11.拓展接口：需具备4PIN通用I/O接口≥2个。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12.电机参数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（1)减速比:需48:1</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（2)电压需不大于7V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（3)空载电流需不大于150mA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（4)堵转电流需不大于700mA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（5)最大转速需不低于200r/m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（6)编码器分辨率:需585pulse/r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13.整机重量需不大于810g</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14.最大负载需不低于500g</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15.轮胎直径需不大于67mm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16.工作环境：需0°C-40°C</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三、高中组配件包2套：</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1.高中组地图尺寸：需≥1200mm*800mm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2.积木块参数：需≥25mm*25mm*25mm积木块，红、绿、蓝、黄各需≥20个，总计需≥80个</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3.积木贴纸：需≥210mm×297mm，需背胶、彩色、预切割，需配合积木块使用。</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16</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AI智能教育套装</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一、主要技术参数：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1、主控制器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处理器：需满足32位ARM处理器。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存储：需内置16MB程序存储器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接口：需≥10以上接口（含马达及传感器），需采用RJ11标准通讯接口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显示屏：液晶显示屏；需≥2.4 英寸；需支持中文显示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MP3：需支持MP3播放；需≥16MB 音乐存储器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下载：需支持 U 盘程序下载，需支持蓝牙，需支持无线程序传输及下载；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充电：需支持内置锂电池；</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蓝牙：需内置蓝牙模块，需支持蓝牙程序下载；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其他：需支持电源电压测量、需支持音量测量模块</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2、电子部件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外观：需采用ABS一体外壳，需支持RJ11接口；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传感器类型及数量：光电传感器需≥2；碰触传感器需≥2；超声测距传感器需≥1；彩灯需≥1；颜色传感器需≥1个；AI摄像头需≥1个；专用伺服电机：大型伺服电机需≥2个；中型伺服电机需≥1个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3、积木结构件：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积木件数量需≥500个；种类需≥85种</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孔距：需支持10 毫米积木，需支持无螺丝拼插搭建；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种类：需含传动结构件、连接销、积木面板、梁、轮胎（需不少于2个，连接孔为十字结构）等；需可实现多种传动方式。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4、软件：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机器人编程软件需同时支持图形化编程和代码编程方式；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需支持移动客户端APP 的程序编写；且APP内需可提供3D搭建图</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控制器需支持Python语言，需支持直接运行.py文件与.bin文件。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5、案例：产品搭建案例需≥5种；包括但不限于：双腿步行机器人、蓝牙手机遥控小车、机械手、起重机、寻迹车等。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6、课程：需≥80节课；</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7、包装：需配有≥1个套装塑料箱和≥2个分类盒；</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17</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传感器拓展包</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主要技术参数：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传感器类型及数量：气压传感器需≥1个，磁敏传感器需≥1个，陀螺仪(姿态传感器）需≥1个，手势传感器需≥1个，温湿度传感器需≥1个，激光测距传感器需≥1个，红外测距传感器需≥1个，蓝牙适配器需≥1个，AI视觉模块需≥1个，扫码摄像头需≥1个，智慧眼需≥2个，16 x 16蓝色点阵需≥2个：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2、传感器技术规格：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需具备气压传感器：需满足检测出环境的气压值并返回相应的数值；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需具备磁敏传感器：需满足磁敏传感器返回当前传感器附近的磁场强度和方向；</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需具备陀螺仪传感器：需具备自动校准功能；提供姿态方位数据；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需具备手势传感器：需支持≥5种手势检测；非接触式检测；检测距离需为3-10cm；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需具备温湿度传感器：需满足用于检测出环境的温度和湿度并返回相应的数值；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需具备激光测距传感器：需满足通过发射激光信号，并接收被测距对像反射的激光信号来判断距离；</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需具备红外测距传感器：需满足通过发射红外线信号，并接收被测距对像反射的红外线信号来判断距离；红外测距传感器：需≥10档检测；感应距离</w:t>
            </w:r>
            <w:r>
              <w:rPr>
                <w:rFonts w:ascii="宋体" w:hAnsi="宋体" w:cs="宋体" w:hint="eastAsia"/>
                <w:kern w:val="0"/>
                <w:sz w:val="20"/>
                <w:lang w:bidi="ar"/>
              </w:rPr>
              <w:lastRenderedPageBreak/>
              <w:t>需满足3-20CM；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需具备蓝牙适配器：需支持USB连接电脑，与控制器进行数据传输，有效通讯距离需≥10M。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需具备AI视觉模块：需支持机器人视觉应用和语音交互；</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需具备扫码摄像头：需支持扫描标准二维码；需支持扫描标准条形码；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需具备智慧眼：需支持连续渐变和简单图形显示；需支持发送和接收红外线信号；</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需具备16x16蓝色点阵：需支持显示汉字、字母、数字或符号，需支持自定义的图案或表情；</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18</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竞赛拓展包</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一、基本参数</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1、电子件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外观：需全部带ABS一体外壳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接口：需具备RJ11接口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类型及数量：中型积木减速电机需≥2个；大型积木减速电机需≥2个；小型舵机需≥1个；小型光电传感器需≥3个；全新智能寻迹卡（集7个灰度传感器于一身，支持RJ11接口）需≥1个；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2、积木结构件：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积木件需≥400个；孔距：需采用标准≥10mm积木，需支持无螺丝拼装搭建，竞赛专用轮胎组件7020轮胎≥2个。</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3、包装：需配有≥1个套装塑料箱。</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19</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自动伸缩卷线器</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1、尺寸：直径≥210mm。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2、厚度：≥110mm。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3、纯铜线材。</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4430" w:type="pct"/>
            <w:gridSpan w:val="5"/>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left"/>
              <w:textAlignment w:val="center"/>
              <w:rPr>
                <w:rFonts w:ascii="宋体" w:hAnsi="宋体" w:cs="宋体"/>
                <w:b/>
                <w:bCs/>
                <w:sz w:val="20"/>
              </w:rPr>
            </w:pPr>
            <w:r>
              <w:rPr>
                <w:rFonts w:ascii="宋体" w:hAnsi="宋体" w:cs="宋体" w:hint="eastAsia"/>
                <w:b/>
                <w:bCs/>
                <w:kern w:val="0"/>
                <w:sz w:val="20"/>
                <w:lang w:bidi="ar"/>
              </w:rPr>
              <w:t>传统文化创新实验室</w:t>
            </w:r>
          </w:p>
        </w:tc>
        <w:tc>
          <w:tcPr>
            <w:tcW w:w="569"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b/>
                <w:bCs/>
                <w:sz w:val="20"/>
              </w:rPr>
            </w:pP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多媒体讲桌（传统文化创新实验室）</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1．产品尺寸需1100mm*780mm*1000mm（±5mm）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2．需满足优质一级冷轧钢板，静电喷塑处理。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3．桌面需满足电脑嵌入式设计，中控台方便实用，所有设备需能够在中控台操作使用，桌下考虑储藏功能。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4．需满足优质五金配件，配锁。</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5．表面需具有防有机溶剂侵蚀、防潮、防锈、防尘、防静电等功能。</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茶具教学套装</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1、茶具套装需12件套：茶盘1个、盖碗1个、公道杯1个、茶叶罐1个、茶滤1个、茶杯4个、茶夹1个、茶巾1个；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2、水墨茶席：尺寸≥300mm*600mm1个、茶荷1个、茶针1个；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3、600ml保温壶1个。</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4、含≥1套茶艺六君子，需包含茶则、茶针、茶</w:t>
            </w:r>
            <w:r>
              <w:rPr>
                <w:rFonts w:ascii="宋体" w:hAnsi="宋体" w:cs="宋体" w:hint="eastAsia"/>
                <w:kern w:val="0"/>
                <w:sz w:val="20"/>
                <w:lang w:bidi="ar"/>
              </w:rPr>
              <w:lastRenderedPageBreak/>
              <w:t>漏、茶夹、茶匙、茶筒。</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25</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3</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茶洗</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sz w:val="20"/>
              </w:rPr>
            </w:pPr>
            <w:r>
              <w:rPr>
                <w:rFonts w:ascii="宋体" w:hAnsi="宋体" w:cs="宋体" w:hint="eastAsia"/>
                <w:kern w:val="0"/>
                <w:sz w:val="20"/>
                <w:lang w:bidi="ar"/>
              </w:rPr>
              <w:t>直径需≥160mm，高需≥60mm，器型简约，匀透素雅。</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13</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4</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电水壶</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sz w:val="20"/>
              </w:rPr>
            </w:pPr>
            <w:r>
              <w:rPr>
                <w:rFonts w:ascii="宋体" w:hAnsi="宋体" w:cs="宋体" w:hint="eastAsia"/>
                <w:kern w:val="0"/>
                <w:sz w:val="20"/>
                <w:lang w:bidi="ar"/>
              </w:rPr>
              <w:t>需≥1.2L、不锈钢</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13</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5</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茶滤桶</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sz w:val="20"/>
              </w:rPr>
            </w:pPr>
            <w:r>
              <w:rPr>
                <w:rFonts w:ascii="宋体" w:hAnsi="宋体" w:cs="宋体" w:hint="eastAsia"/>
                <w:kern w:val="0"/>
                <w:sz w:val="20"/>
                <w:lang w:bidi="ar"/>
              </w:rPr>
              <w:t>需塑料材质</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13</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茶巾</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1、材质需采用涤锦。</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2、产品尺寸需≥25*25CM 颜色：枣红、浅咖、姜黄</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46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7</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茶仓</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sz w:val="20"/>
              </w:rPr>
            </w:pPr>
            <w:r>
              <w:rPr>
                <w:rFonts w:ascii="宋体" w:hAnsi="宋体" w:cs="宋体" w:hint="eastAsia"/>
                <w:kern w:val="0"/>
                <w:sz w:val="20"/>
                <w:lang w:bidi="ar"/>
              </w:rPr>
              <w:t>材质需陶瓷。密封性优良，精工细作。</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46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8</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茶荷</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sz w:val="20"/>
              </w:rPr>
            </w:pPr>
            <w:r>
              <w:rPr>
                <w:rFonts w:ascii="宋体" w:hAnsi="宋体" w:cs="宋体" w:hint="eastAsia"/>
                <w:kern w:val="0"/>
                <w:sz w:val="20"/>
                <w:lang w:bidi="ar"/>
              </w:rPr>
              <w:t>材质需采用鸡翅木、4件套</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46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9</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杯垫</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sz w:val="20"/>
              </w:rPr>
            </w:pPr>
            <w:r>
              <w:rPr>
                <w:rFonts w:ascii="宋体" w:hAnsi="宋体" w:cs="宋体" w:hint="eastAsia"/>
                <w:kern w:val="0"/>
                <w:sz w:val="20"/>
                <w:lang w:bidi="ar"/>
              </w:rPr>
              <w:t>直径尺寸需≥8cm圆形</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46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10</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茶叶冷藏柜</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sz w:val="20"/>
              </w:rPr>
            </w:pPr>
            <w:r>
              <w:rPr>
                <w:rFonts w:ascii="宋体" w:hAnsi="宋体" w:cs="宋体" w:hint="eastAsia"/>
                <w:kern w:val="0"/>
                <w:sz w:val="20"/>
                <w:lang w:bidi="ar"/>
              </w:rPr>
              <w:t>容积需≥180L</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11</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茶艺教学标本</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提供产品依据教学使用需具有各朝代文化特点：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1、唐朝煮茶茶具：包含电陶炉、煮茶碗、盖子、分茶勺。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2、宋代点茶茶具：包含抹茶碗、茶粉罐、茶筅座、茶盘、茶巾、茶则、茶拨、茶筅。</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3、清朝泡茶茶具：包含盖碗1个、龙头壶1个、茶海1个、茶杯6个、茶漏1个、茶洗1个。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4、现代茶具：包含风畔壶1个、茶漏1个、公道杯1个、茶杯6个。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5、壶：包含侧提壶、提梁壶、无把壶等，不少于五种。</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6、品茗杯：包含竹筒杯、直筒杯、铃铛杯、盏、折腰杯等不少于十五种。</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配备二十个木质杯垫，3个茶盘，含简介，可陈设、展示、欣赏；</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12</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环创画</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sz w:val="20"/>
              </w:rPr>
            </w:pPr>
            <w:r>
              <w:rPr>
                <w:rFonts w:ascii="宋体" w:hAnsi="宋体" w:cs="宋体" w:hint="eastAsia"/>
                <w:kern w:val="0"/>
                <w:sz w:val="20"/>
                <w:lang w:bidi="ar"/>
              </w:rPr>
              <w:t>产品尺寸需≥690*690mm，斗方国画4幅；产品尺寸需≥1480*630mm，国画山水1幅；产品尺寸需≥1480*630mm，书法1幅。</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13</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瓶型花器</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sz w:val="20"/>
              </w:rPr>
            </w:pPr>
            <w:r>
              <w:rPr>
                <w:rFonts w:ascii="宋体" w:hAnsi="宋体" w:cs="宋体" w:hint="eastAsia"/>
                <w:kern w:val="0"/>
                <w:sz w:val="20"/>
                <w:lang w:bidi="ar"/>
              </w:rPr>
              <w:t>中型陶瓷瓶式花器，产品尺寸需≥20cm，口径≥6cm，每套6个</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14</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盘型花器</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sz w:val="20"/>
              </w:rPr>
            </w:pPr>
            <w:r>
              <w:rPr>
                <w:rFonts w:ascii="宋体" w:hAnsi="宋体" w:cs="宋体" w:hint="eastAsia"/>
                <w:kern w:val="0"/>
                <w:sz w:val="20"/>
                <w:lang w:bidi="ar"/>
              </w:rPr>
              <w:t>陶瓷水盘型花器，产品直径尺寸需≥20cm，高≥4cm，每套6个</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15</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缸型花器</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sz w:val="20"/>
              </w:rPr>
            </w:pPr>
            <w:r>
              <w:rPr>
                <w:rFonts w:ascii="宋体" w:hAnsi="宋体" w:cs="宋体" w:hint="eastAsia"/>
                <w:kern w:val="0"/>
                <w:sz w:val="20"/>
                <w:lang w:bidi="ar"/>
              </w:rPr>
              <w:t>紫砂大口径花缸，产品肚径尺寸需≥20cm，高≥7cm，口沿内径≥17cm，每套6个</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16</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碗型花器</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sz w:val="20"/>
              </w:rPr>
            </w:pPr>
            <w:r>
              <w:rPr>
                <w:rFonts w:ascii="宋体" w:hAnsi="宋体" w:cs="宋体" w:hint="eastAsia"/>
                <w:kern w:val="0"/>
                <w:sz w:val="20"/>
                <w:lang w:bidi="ar"/>
              </w:rPr>
              <w:t>中型陶瓷碗型花器，产品尺寸需≥4cm，口径≥17cm，每套6个</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17</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筒型花器</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sz w:val="20"/>
              </w:rPr>
            </w:pPr>
            <w:r>
              <w:rPr>
                <w:rFonts w:ascii="宋体" w:hAnsi="宋体" w:cs="宋体" w:hint="eastAsia"/>
                <w:kern w:val="0"/>
                <w:sz w:val="20"/>
                <w:lang w:bidi="ar"/>
              </w:rPr>
              <w:t>竹筒花器三种不同形状，产品尺寸需≥33cm，筒直径≥6cm，每套6个</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18</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篮型花器</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sz w:val="20"/>
              </w:rPr>
            </w:pPr>
            <w:r>
              <w:rPr>
                <w:rFonts w:ascii="宋体" w:hAnsi="宋体" w:cs="宋体" w:hint="eastAsia"/>
                <w:kern w:val="0"/>
                <w:sz w:val="20"/>
                <w:lang w:bidi="ar"/>
              </w:rPr>
              <w:t>传统草编筐，产品尺寸需边长≥13cm，高≥12cm，每套6个，含小号清理耙；</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19</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枯木插花摆件</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sz w:val="20"/>
              </w:rPr>
            </w:pPr>
            <w:r>
              <w:rPr>
                <w:rFonts w:ascii="宋体" w:hAnsi="宋体" w:cs="宋体" w:hint="eastAsia"/>
                <w:kern w:val="0"/>
                <w:sz w:val="20"/>
                <w:lang w:bidi="ar"/>
              </w:rPr>
              <w:t>沉木插花摆件，产品尺寸需长≥15cm，每套6个</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5</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20</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修剪工具套装</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1、插花弯刀、插花直刀各一把：产品尺寸需长≥16.5cm手柄宽≥2cm，实木把手，刀刃可折叠。</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2、枝剪3把：长≥200mm，采用钢材料制成；手柄设有防滑套，使用舒适且防滑；钢制弹簧，经久耐用。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3、多功能剪刀3把：长≥195mm，塑料手柄；注塑手柄，防滑耐用、省力；刀锋防锈处理；牢固铆钉链接，安全可靠。</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4、迷你手锯：长≥24mm，铝合金材质，轻盈，使用方便；锯齿密集，锯条可换。</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21</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固定工具套装</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1、剑山：圆形尺寸需≥4cm、≥6cm各三个，不锈钢针尖，含矫正器和清理耙各一把；</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2、花留：自由花留，金属，长度≥60cm，三个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3、瓶口插架：撒一对，适用于口径≥7cm，不锈钢材质；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4、花泥：单块花泥尺寸需≥22*7*10cm，10块；含花泥刀一把；</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5、花艺胶带：咖色和绿色各1卷；</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6、花艺铁丝：长≥35cm，粗≥1mm，每包100根，绿色、咖啡色各一。</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7、细竹签：≥10cm，≥18cm各100根</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22</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辅助用具套装</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sz w:val="20"/>
              </w:rPr>
            </w:pPr>
            <w:r>
              <w:rPr>
                <w:rFonts w:ascii="宋体" w:hAnsi="宋体" w:cs="宋体" w:hint="eastAsia"/>
                <w:kern w:val="0"/>
                <w:sz w:val="20"/>
                <w:lang w:bidi="ar"/>
              </w:rPr>
              <w:t>透明胶带切割器3个含透明胶卷、钉书机3个含订书钉1盒、塑料喷水壶350ml3个、纸张100张，缎带2卷，盛花桶6个</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23</w:t>
            </w:r>
          </w:p>
        </w:tc>
        <w:tc>
          <w:tcPr>
            <w:tcW w:w="855" w:type="pct"/>
            <w:tcBorders>
              <w:top w:val="single" w:sz="4" w:space="0" w:color="000000"/>
              <w:left w:val="single" w:sz="4" w:space="0" w:color="000000"/>
              <w:bottom w:val="single" w:sz="4" w:space="0" w:color="000000"/>
              <w:right w:val="single" w:sz="4" w:space="0" w:color="000000"/>
            </w:tcBorders>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古琴</w:t>
            </w:r>
          </w:p>
        </w:tc>
        <w:tc>
          <w:tcPr>
            <w:tcW w:w="240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1、面板材料：需衫木。</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2、底板材料：需衫木。</w:t>
            </w:r>
          </w:p>
        </w:tc>
        <w:tc>
          <w:tcPr>
            <w:tcW w:w="377" w:type="pct"/>
            <w:tcBorders>
              <w:top w:val="single" w:sz="4" w:space="0" w:color="000000"/>
              <w:left w:val="single" w:sz="4" w:space="0" w:color="000000"/>
              <w:bottom w:val="single" w:sz="4" w:space="0" w:color="000000"/>
              <w:right w:val="single" w:sz="4" w:space="0" w:color="000000"/>
            </w:tcBorders>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把</w:t>
            </w:r>
          </w:p>
        </w:tc>
        <w:tc>
          <w:tcPr>
            <w:tcW w:w="405" w:type="pct"/>
            <w:tcBorders>
              <w:top w:val="single" w:sz="4" w:space="0" w:color="000000"/>
              <w:left w:val="single" w:sz="4" w:space="0" w:color="000000"/>
              <w:bottom w:val="single" w:sz="4" w:space="0" w:color="000000"/>
              <w:right w:val="single" w:sz="4" w:space="0" w:color="000000"/>
            </w:tcBorders>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15</w:t>
            </w:r>
          </w:p>
        </w:tc>
        <w:tc>
          <w:tcPr>
            <w:tcW w:w="569"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24</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古筝</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1、琴首材料：需实木.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2、面板材料：需兰考一级桐木面板。</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3、地板材料：需兰考桐木底板。</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4、侧帮材质：需紫檀木。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5、琴弦材质：需呢绒钢丝弦。</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6、琴码材质：需红木。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7、工艺 ：贴雕仙女图案</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8、产品尺寸需≥（1630MM*大330MM小280MM ）（士10MM）</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架</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25</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折叠款移动支架</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1、尺寸：需≥1600mm*800mm*2</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2、需镀锌冷轧钢材质，坚固耐用。</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10</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26</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教师桌</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1、产品尺寸需1800*800*760mm（±5mm）。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2、材质需优质实木。</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3、结构需直腿，带桌斗，榫卯结构，表面喷涂环清漆。</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张</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27</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中式书画桌</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1、产品尺寸需1400*600*760mm（±5mm）。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2、材质需优质实木。</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3、结构需直腿，带桌斗，榫卯结构，表面喷涂环清漆。</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张</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24</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28</w:t>
            </w:r>
          </w:p>
        </w:tc>
        <w:tc>
          <w:tcPr>
            <w:tcW w:w="85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中式凳</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1、产品尺寸需380*380*430mm（±5mm）。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2、材质需优质实木。</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3、结构需直腿，带桌斗，榫卯结构，表面喷涂环清漆。</w:t>
            </w:r>
          </w:p>
        </w:tc>
        <w:tc>
          <w:tcPr>
            <w:tcW w:w="377"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把</w:t>
            </w:r>
          </w:p>
        </w:tc>
        <w:tc>
          <w:tcPr>
            <w:tcW w:w="405" w:type="pct"/>
            <w:tcBorders>
              <w:top w:val="single" w:sz="4" w:space="0" w:color="000000"/>
              <w:left w:val="single" w:sz="4" w:space="0" w:color="000000"/>
              <w:bottom w:val="single" w:sz="4" w:space="0" w:color="000000"/>
              <w:right w:val="single" w:sz="4" w:space="0" w:color="000000"/>
            </w:tcBorders>
            <w:shd w:val="clear" w:color="auto" w:fill="auto"/>
            <w:noWrap/>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49</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4430" w:type="pct"/>
            <w:gridSpan w:val="5"/>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left"/>
              <w:textAlignment w:val="center"/>
              <w:rPr>
                <w:rFonts w:ascii="宋体" w:hAnsi="宋体" w:cs="宋体"/>
                <w:b/>
                <w:bCs/>
                <w:sz w:val="20"/>
              </w:rPr>
            </w:pPr>
            <w:r>
              <w:rPr>
                <w:rFonts w:ascii="宋体" w:hAnsi="宋体" w:cs="宋体" w:hint="eastAsia"/>
                <w:b/>
                <w:bCs/>
                <w:kern w:val="0"/>
                <w:sz w:val="20"/>
                <w:lang w:bidi="ar"/>
              </w:rPr>
              <w:t>通用技术学科教室</w:t>
            </w:r>
          </w:p>
        </w:tc>
        <w:tc>
          <w:tcPr>
            <w:tcW w:w="569" w:type="pct"/>
            <w:tcBorders>
              <w:top w:val="single" w:sz="4" w:space="0" w:color="000000"/>
              <w:left w:val="single" w:sz="4" w:space="0" w:color="000000"/>
              <w:bottom w:val="single" w:sz="4" w:space="0" w:color="000000"/>
              <w:right w:val="single" w:sz="4" w:space="0" w:color="000000"/>
            </w:tcBorders>
            <w:vAlign w:val="center"/>
          </w:tcPr>
          <w:p w:rsidR="003274F7" w:rsidRDefault="003274F7">
            <w:pPr>
              <w:rPr>
                <w:rFonts w:ascii="宋体" w:hAnsi="宋体" w:cs="宋体"/>
                <w:sz w:val="20"/>
              </w:rPr>
            </w:pP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通用技术教师演示桌</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1、规格：需≥2400×600×850mm。</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2、台面：需采用40mm厚樟子松实木板精致加工，桌面铺设透明水晶胶。</w:t>
            </w:r>
          </w:p>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3、桌身：需选用铝木结构，侧板配≥16mm厚优质三聚氰胺脂板，电源插座到位，内带抽屉和对开门柜子；可预留多媒体设备（显示器，主机，多媒体设备）的位置。</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张</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智慧黑板</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整机屏幕需采用UHD超高清A规LED液晶屏，屏幕显示尺寸≥86英寸，显示比例16:9，屏幕图像分辨率≥3840*2160。需采用红外触控技术。整机需采用全金属外壳材质，三拼接平面一体化设计，主副屏过渡平滑并在同一平面，中间无单独边框阻隔，屏幕边缘采用圆角包边防护，整机背板采用金属材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2.整机需预留互联副板连接接口，可实现板书书写数据采集功能，可识别老师粉笔书写，板擦或手指擦除手势，且书写过程中可同步到一体机主屏，支持板书录制，回看和分享。</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3.整机需支持前置物理接口不少于5个，所有接口均采用非转接方式，包含1路HDMI接口、2路双通道USB3.0接口(Windows和 Android系统均能被识别）、1路Type-C接口（支持全功能PD 65W）、1路USB-Type-B接口（Touch）。</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4.整机自带Android操作系统， 系统版本≥Android 14，≥八核处理器，内存≥4GB，存储空间≥32GB。</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5.整机需内置 2.2 声道扬声器，位于设备下边框出音，20W全频扬声器需≥2个，10W高音扬声器需≥2个，额定总功率≥60W，语言清晰度（STI-PA）</w:t>
            </w:r>
            <w:r>
              <w:rPr>
                <w:rFonts w:ascii="宋体" w:hAnsi="宋体" w:cs="宋体" w:hint="eastAsia"/>
                <w:kern w:val="0"/>
                <w:sz w:val="20"/>
                <w:lang w:bidi="ar"/>
              </w:rPr>
              <w:lastRenderedPageBreak/>
              <w:t>≥0.75。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6.整机需具备智能书写护眼模式，可做到屏幕书写过程中逐步降低整机背光亮度至50%，符合D65标准光源色温值，降低色温≤6500K。</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7.需支持通过口语表达快速返回系统桌面、选人和打开白板、亮度调整、声音大小调整、打开资源库和课本、计时器、AI 录课、上一页、下一页。</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8.整机屏体需支持无需操作即可实现蓝光防护，具备物理防蓝光（过滤蓝光）功能，有效抗蓝光、防眩光，蓝光占比（有害蓝光 415～455nm 能量综合）/（整体蓝光 400～500 能量综合）＜50%，低蓝光保护显示不偏色、不泛黄。</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9.需支持通过前置面板物理按键一键启动录课功能，录制屏幕及整机半径12米内课堂现场音频，录制画面完整，无死角，人声清晰，无较大背景噪音。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整机需内置高清广角摄像头，需支持≥4800万像素，结构采用非独立设计。支持3D降噪算法，图像信噪比≥40db，支持输出MJPG视频格式。摄像头需具备下倾设计，下倾角度≥10°，拍摄画面全面。整机高清摄像头，需支持生物特征识别，如面部识别功能，支持AI识别人像，最大距离≥10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11.整机在安卓系统触控需支持≥40点触控及同时书写，触摸分辨率≥32768×32768。整机Windows系统需支持≥50点触控书写，触摸分辨率≥32768×32768。</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12.整机需具有悬浮菜单，支持通过两指调用到屏幕任意位置，需支持在任意信号源通道下均可调用悬浮菜单，悬浮菜单具有批注、切换信号源功能，悬浮菜单中的信号源支持自定义修改且一键直达常用信号源。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13.整机OPS采用8核、12线程相当或以上性能标准，内存≥8G DDR4，硬盘≥256G SSD。OPS电脑安装结构采用卡扣式按压设计，无需使用任何拆卸设备。</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14. 提供与智慧黑板为同一制造商的大屏内置教学应用系统，教学桌面支持教学常用的教学白板软件、文件管理软件、电子课本软件、视频展台软件、授课助手软件。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15.需支持手绘至少6种立体几何图形并自动识别为标准形状。立方体需支持≥8种图形工具操作，支持绘制立方体内部的任意切面；立体几何图形需支持“三视图”。</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16.需提供≥8种英语学科工具，包括四线三格、字母卡片、英语朗读、单词评测、单词接龙、单词听写、英文划词、英文识别等多种英语学科工具和应用。</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17.需支持将教师手写的化学方程式自动识别为标准印刷体；并支持智能推荐功能，可根据原生笔迹或印刷体快速调取对应的化学元素、化学实验、微课讲解等资源。</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3</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视频展示台</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1.展台像素：需采用≥1300万像素摄像头。1080P动态视频预览需≥30帧/秒。</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2．产品需有下出和侧出接口（USB*2）。</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3．需自带LED补光灯，需可触摸式≥三级灯光调节，需可通过交互智能设备中的软件直接控制调整。</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4．对焦方式：需支持AF自动和MF按需对焦技术。</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4</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█台式计算机（含显示器）</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详见附件二</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8</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82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5</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云应用系统</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1、基于《操作系统政府采购需求标准(2023年版)》要求，操作系统产品参数需满足以下需求:内核虚拟化(KVM)、KVM虚拟机管理等内容。终端虚拟化产品需基于KVM或QEMU虚拟机实现。</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2、为保障多架构兼容性，产品支持X86、ARM架构CPU下的软件兼容，支持兆芯、海光、鲲鹏、海思麒麟、飞腾等品牌芯片，支持用户自主安装及卸载各类教学应用软件。</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3、安装云应用管理软件之后可自动在操作系统桌面生成教学应用软件的快捷方式，并提供在系统和软件间复制粘贴剪切文字、大文件拷贝的功能。</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4、支持桌面融合技术，可在操作系统界面直接打开教学应用软件，如IE浏览器、Adobe Photoshop、AutoCAD、Autodesk 3d Max、办公软件和激光雕刻机所用画图软件等，实现常规教学效果。</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5、教学应用软件可最小化到系统任务栏或托盘，支持托盘内鼠标右击图标打开菜单、左键双击唤起软件主界面。</w:t>
            </w:r>
          </w:p>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6、为保障文件安全性，支持教学应用软件产生的文档无需转存即可直接保存在本地操作系统中。</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8</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通用技术学生操作台</w:t>
            </w:r>
          </w:p>
        </w:tc>
        <w:tc>
          <w:tcPr>
            <w:tcW w:w="2405" w:type="pct"/>
            <w:tcBorders>
              <w:top w:val="single" w:sz="4" w:space="0" w:color="000000"/>
              <w:left w:val="single" w:sz="4" w:space="0" w:color="000000"/>
              <w:bottom w:val="single" w:sz="4" w:space="0" w:color="000000"/>
              <w:right w:val="single" w:sz="4" w:space="0" w:color="000000"/>
            </w:tcBorders>
            <w:shd w:val="clear" w:color="auto" w:fill="auto"/>
          </w:tcPr>
          <w:p w:rsidR="003274F7" w:rsidRDefault="00C7430F">
            <w:pPr>
              <w:widowControl/>
              <w:jc w:val="left"/>
              <w:textAlignment w:val="top"/>
              <w:rPr>
                <w:rFonts w:ascii="宋体" w:hAnsi="宋体" w:cs="宋体"/>
                <w:kern w:val="0"/>
                <w:sz w:val="18"/>
                <w:szCs w:val="18"/>
                <w:lang w:bidi="ar"/>
              </w:rPr>
            </w:pPr>
            <w:r>
              <w:rPr>
                <w:rFonts w:ascii="宋体" w:hAnsi="宋体" w:cs="宋体" w:hint="eastAsia"/>
                <w:kern w:val="0"/>
                <w:sz w:val="18"/>
                <w:szCs w:val="18"/>
                <w:lang w:bidi="ar"/>
              </w:rPr>
              <w:t>1、规格：需≥2400×1200×780mm，双面需可8人用。</w:t>
            </w:r>
          </w:p>
          <w:p w:rsidR="003274F7" w:rsidRDefault="00C7430F">
            <w:pPr>
              <w:widowControl/>
              <w:jc w:val="left"/>
              <w:textAlignment w:val="top"/>
              <w:rPr>
                <w:rFonts w:ascii="宋体" w:hAnsi="宋体" w:cs="宋体"/>
                <w:kern w:val="0"/>
                <w:sz w:val="18"/>
                <w:szCs w:val="18"/>
                <w:lang w:bidi="ar"/>
              </w:rPr>
            </w:pPr>
            <w:r>
              <w:rPr>
                <w:rFonts w:ascii="宋体" w:hAnsi="宋体" w:cs="宋体" w:hint="eastAsia"/>
                <w:kern w:val="0"/>
                <w:sz w:val="18"/>
                <w:szCs w:val="18"/>
                <w:lang w:bidi="ar"/>
              </w:rPr>
              <w:t>2、台面：需采用≥40mm厚樟子松实木板精致加工，桌面需铺设透明水晶胶，加防护网,具有独立工具柜。</w:t>
            </w:r>
          </w:p>
          <w:p w:rsidR="003274F7" w:rsidRDefault="00C7430F">
            <w:pPr>
              <w:widowControl/>
              <w:jc w:val="left"/>
              <w:textAlignment w:val="top"/>
              <w:rPr>
                <w:rFonts w:ascii="宋体" w:hAnsi="宋体" w:cs="宋体"/>
                <w:sz w:val="18"/>
                <w:szCs w:val="18"/>
              </w:rPr>
            </w:pPr>
            <w:r>
              <w:rPr>
                <w:rFonts w:ascii="宋体" w:hAnsi="宋体" w:cs="宋体" w:hint="eastAsia"/>
                <w:kern w:val="0"/>
                <w:sz w:val="18"/>
                <w:szCs w:val="18"/>
                <w:lang w:bidi="ar"/>
              </w:rPr>
              <w:t>3、桌身需采用≥60×40mm方钢烤漆骨架，带抽屉和底柜。</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张</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7</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机床操作台</w:t>
            </w:r>
          </w:p>
        </w:tc>
        <w:tc>
          <w:tcPr>
            <w:tcW w:w="2405" w:type="pct"/>
            <w:tcBorders>
              <w:top w:val="single" w:sz="4" w:space="0" w:color="000000"/>
              <w:left w:val="single" w:sz="4" w:space="0" w:color="000000"/>
              <w:bottom w:val="single" w:sz="4" w:space="0" w:color="000000"/>
              <w:right w:val="single" w:sz="4" w:space="0" w:color="000000"/>
            </w:tcBorders>
            <w:shd w:val="clear" w:color="auto" w:fill="auto"/>
          </w:tcPr>
          <w:p w:rsidR="003274F7" w:rsidRDefault="00C7430F">
            <w:pPr>
              <w:widowControl/>
              <w:jc w:val="left"/>
              <w:textAlignment w:val="top"/>
              <w:rPr>
                <w:rFonts w:ascii="宋体" w:hAnsi="宋体" w:cs="宋体"/>
                <w:kern w:val="0"/>
                <w:sz w:val="18"/>
                <w:szCs w:val="18"/>
                <w:lang w:bidi="ar"/>
              </w:rPr>
            </w:pPr>
            <w:r>
              <w:rPr>
                <w:rFonts w:ascii="宋体" w:hAnsi="宋体" w:cs="宋体" w:hint="eastAsia"/>
                <w:kern w:val="0"/>
                <w:sz w:val="18"/>
                <w:szCs w:val="18"/>
                <w:lang w:bidi="ar"/>
              </w:rPr>
              <w:t>1、规格：需≥1200×600×780mm。</w:t>
            </w:r>
          </w:p>
          <w:p w:rsidR="003274F7" w:rsidRDefault="00C7430F">
            <w:pPr>
              <w:widowControl/>
              <w:jc w:val="left"/>
              <w:textAlignment w:val="top"/>
              <w:rPr>
                <w:rFonts w:ascii="宋体" w:hAnsi="宋体" w:cs="宋体"/>
                <w:kern w:val="0"/>
                <w:sz w:val="18"/>
                <w:szCs w:val="18"/>
                <w:lang w:bidi="ar"/>
              </w:rPr>
            </w:pPr>
            <w:r>
              <w:rPr>
                <w:rFonts w:ascii="宋体" w:hAnsi="宋体" w:cs="宋体" w:hint="eastAsia"/>
                <w:kern w:val="0"/>
                <w:sz w:val="18"/>
                <w:szCs w:val="18"/>
                <w:lang w:bidi="ar"/>
              </w:rPr>
              <w:t>2、台面：需采用≥40mm厚樟子松实木板精致加工，桌面铺设透明水晶胶，木板精致加工，具有独立工具柜。</w:t>
            </w:r>
          </w:p>
          <w:p w:rsidR="003274F7" w:rsidRDefault="00C7430F">
            <w:pPr>
              <w:widowControl/>
              <w:jc w:val="left"/>
              <w:textAlignment w:val="top"/>
              <w:rPr>
                <w:rFonts w:ascii="宋体" w:hAnsi="宋体" w:cs="宋体"/>
                <w:sz w:val="18"/>
                <w:szCs w:val="18"/>
              </w:rPr>
            </w:pPr>
            <w:r>
              <w:rPr>
                <w:rFonts w:ascii="宋体" w:hAnsi="宋体" w:cs="宋体" w:hint="eastAsia"/>
                <w:kern w:val="0"/>
                <w:sz w:val="18"/>
                <w:szCs w:val="18"/>
                <w:lang w:bidi="ar"/>
              </w:rPr>
              <w:lastRenderedPageBreak/>
              <w:t>3、桌身需采用≥60×40mm方钢烤漆骨架，需配≥16mm厚优质三聚氰胺饰面板。</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lastRenderedPageBreak/>
              <w:t>张</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8</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学生凳</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1、方形木质凳面，需全钢架烤漆制作，结实牢固。</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2、凳面高需≥450mm。</w:t>
            </w:r>
          </w:p>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3、学生听课时可坐，同时也可作为小型工作台使用。</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张</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48</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9</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工具柜</w:t>
            </w:r>
          </w:p>
        </w:tc>
        <w:tc>
          <w:tcPr>
            <w:tcW w:w="2405" w:type="pct"/>
            <w:tcBorders>
              <w:top w:val="single" w:sz="4" w:space="0" w:color="000000"/>
              <w:left w:val="single" w:sz="4" w:space="0" w:color="000000"/>
              <w:bottom w:val="single" w:sz="4" w:space="0" w:color="000000"/>
              <w:right w:val="single" w:sz="4" w:space="0" w:color="000000"/>
            </w:tcBorders>
            <w:shd w:val="clear" w:color="auto" w:fill="auto"/>
          </w:tcPr>
          <w:p w:rsidR="003274F7" w:rsidRDefault="00C7430F">
            <w:pPr>
              <w:widowControl/>
              <w:textAlignment w:val="top"/>
              <w:rPr>
                <w:rFonts w:ascii="宋体" w:hAnsi="宋体" w:cs="宋体"/>
                <w:kern w:val="0"/>
                <w:sz w:val="18"/>
                <w:szCs w:val="18"/>
                <w:lang w:bidi="ar"/>
              </w:rPr>
            </w:pPr>
            <w:r>
              <w:rPr>
                <w:rFonts w:ascii="宋体" w:hAnsi="宋体" w:cs="宋体" w:hint="eastAsia"/>
                <w:kern w:val="0"/>
                <w:sz w:val="18"/>
                <w:szCs w:val="18"/>
                <w:lang w:bidi="ar"/>
              </w:rPr>
              <w:t>1、规格：需≥1000×500×2000mm。</w:t>
            </w:r>
          </w:p>
          <w:p w:rsidR="003274F7" w:rsidRDefault="00C7430F">
            <w:pPr>
              <w:widowControl/>
              <w:textAlignment w:val="top"/>
              <w:rPr>
                <w:rFonts w:ascii="宋体" w:hAnsi="宋体" w:cs="宋体"/>
                <w:kern w:val="0"/>
                <w:sz w:val="18"/>
                <w:szCs w:val="18"/>
                <w:lang w:bidi="ar"/>
              </w:rPr>
            </w:pPr>
            <w:r>
              <w:rPr>
                <w:rFonts w:ascii="宋体" w:hAnsi="宋体" w:cs="宋体" w:hint="eastAsia"/>
                <w:kern w:val="0"/>
                <w:sz w:val="18"/>
                <w:szCs w:val="18"/>
                <w:lang w:bidi="ar"/>
              </w:rPr>
              <w:t>2、结构：需全木结构。</w:t>
            </w:r>
          </w:p>
          <w:p w:rsidR="003274F7" w:rsidRDefault="00C7430F">
            <w:pPr>
              <w:widowControl/>
              <w:textAlignment w:val="top"/>
              <w:rPr>
                <w:rFonts w:ascii="宋体" w:hAnsi="宋体" w:cs="宋体"/>
                <w:kern w:val="0"/>
                <w:sz w:val="18"/>
                <w:szCs w:val="18"/>
                <w:lang w:bidi="ar"/>
              </w:rPr>
            </w:pPr>
            <w:r>
              <w:rPr>
                <w:rFonts w:ascii="宋体" w:hAnsi="宋体" w:cs="宋体" w:hint="eastAsia"/>
                <w:kern w:val="0"/>
                <w:sz w:val="18"/>
                <w:szCs w:val="18"/>
                <w:lang w:bidi="ar"/>
              </w:rPr>
              <w:t>3、技术参数：柜身需采用≥16mm厚刨花板，隔板需采用≥25mm厚创花板，上柜玻璃对开门，下柜对开门，对所有裸露截面均需采用优质PVC封边条，机械封边。精加工，经久耐用。（配2套锁）</w:t>
            </w:r>
          </w:p>
          <w:p w:rsidR="003274F7" w:rsidRDefault="00C7430F">
            <w:pPr>
              <w:widowControl/>
              <w:textAlignment w:val="top"/>
              <w:rPr>
                <w:rFonts w:ascii="宋体" w:hAnsi="宋体" w:cs="宋体"/>
                <w:kern w:val="0"/>
                <w:sz w:val="18"/>
                <w:szCs w:val="18"/>
                <w:lang w:bidi="ar"/>
              </w:rPr>
            </w:pPr>
            <w:r>
              <w:rPr>
                <w:rFonts w:ascii="宋体" w:hAnsi="宋体" w:cs="宋体" w:hint="eastAsia"/>
                <w:kern w:val="0"/>
                <w:sz w:val="18"/>
                <w:szCs w:val="18"/>
                <w:lang w:bidi="ar"/>
              </w:rPr>
              <w:t>4、结构：需全木结构。</w:t>
            </w:r>
          </w:p>
          <w:p w:rsidR="003274F7" w:rsidRDefault="00C7430F">
            <w:pPr>
              <w:widowControl/>
              <w:textAlignment w:val="top"/>
              <w:rPr>
                <w:rFonts w:ascii="宋体" w:hAnsi="宋体" w:cs="宋体"/>
                <w:sz w:val="18"/>
                <w:szCs w:val="18"/>
              </w:rPr>
            </w:pPr>
            <w:r>
              <w:rPr>
                <w:rFonts w:ascii="宋体" w:hAnsi="宋体" w:cs="宋体" w:hint="eastAsia"/>
                <w:kern w:val="0"/>
                <w:sz w:val="18"/>
                <w:szCs w:val="18"/>
                <w:lang w:bidi="ar"/>
              </w:rPr>
              <w:t>5、技术参数：柜身需采用16mm厚刨花板，隔板需采用≥25mm厚创花板，上柜玻璃对开门，下柜对开门，对所有裸露截面均需采用优质PVC封边条，机械封边。精加工，经久耐用。（配2套锁）</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8</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10</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微型铣床</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技术指标：</w:t>
            </w:r>
          </w:p>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1、马达转速：需≥20000转/分钟。</w:t>
            </w:r>
          </w:p>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2、输入电压/电流/功率：12VDC/2A/24W。</w:t>
            </w:r>
          </w:p>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3、滑块行程：需≥30×50mm。</w:t>
            </w:r>
          </w:p>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4、夹头：需1-6mm。</w:t>
            </w:r>
          </w:p>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5、虎钳的夹持尺寸：需≥25×35mm。</w:t>
            </w:r>
          </w:p>
          <w:p w:rsidR="003274F7" w:rsidRDefault="00C7430F">
            <w:pPr>
              <w:widowControl/>
              <w:textAlignment w:val="center"/>
              <w:rPr>
                <w:rFonts w:ascii="宋体" w:hAnsi="宋体" w:cs="宋体"/>
                <w:sz w:val="18"/>
                <w:szCs w:val="18"/>
              </w:rPr>
            </w:pPr>
            <w:r>
              <w:rPr>
                <w:rFonts w:ascii="宋体" w:hAnsi="宋体" w:cs="宋体" w:hint="eastAsia"/>
                <w:kern w:val="0"/>
                <w:sz w:val="18"/>
                <w:szCs w:val="18"/>
                <w:lang w:bidi="ar"/>
              </w:rPr>
              <w:t>6、加工材料：木材、工程塑料、软金属(铝、铜等)。</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10</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微型磨床</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技术指标：</w:t>
            </w:r>
          </w:p>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1、马达转速：20000转/分钟</w:t>
            </w:r>
          </w:p>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2、输入电压/电流/功率/：12VDC/2A/6W</w:t>
            </w:r>
          </w:p>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3、工作桌面积：123 x 100mm</w:t>
            </w:r>
          </w:p>
          <w:p w:rsidR="003274F7" w:rsidRDefault="00C7430F">
            <w:pPr>
              <w:widowControl/>
              <w:textAlignment w:val="center"/>
              <w:rPr>
                <w:rFonts w:ascii="宋体" w:hAnsi="宋体" w:cs="宋体"/>
                <w:sz w:val="18"/>
                <w:szCs w:val="18"/>
              </w:rPr>
            </w:pPr>
            <w:r>
              <w:rPr>
                <w:rFonts w:ascii="宋体" w:hAnsi="宋体" w:cs="宋体" w:hint="eastAsia"/>
                <w:kern w:val="0"/>
                <w:sz w:val="18"/>
                <w:szCs w:val="18"/>
                <w:lang w:bidi="ar"/>
              </w:rPr>
              <w:t>4、加工材料：木质塑料,软金属(铝,铜)等</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10</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分度钻床</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技术指标：</w:t>
            </w:r>
          </w:p>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1、马达转速：需≥20000转/分钟。</w:t>
            </w:r>
          </w:p>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2、输入电压/电流/功率：12VDC/2A/24W。</w:t>
            </w:r>
          </w:p>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3、加工材料：木材、工程塑料、软金属(铝、铜等)。</w:t>
            </w:r>
          </w:p>
          <w:p w:rsidR="003274F7" w:rsidRDefault="00C7430F">
            <w:pPr>
              <w:widowControl/>
              <w:textAlignment w:val="center"/>
              <w:rPr>
                <w:rFonts w:ascii="宋体" w:hAnsi="宋体" w:cs="宋体"/>
                <w:sz w:val="18"/>
                <w:szCs w:val="18"/>
              </w:rPr>
            </w:pPr>
            <w:r>
              <w:rPr>
                <w:rFonts w:ascii="宋体" w:hAnsi="宋体" w:cs="宋体" w:hint="eastAsia"/>
                <w:kern w:val="0"/>
                <w:sz w:val="18"/>
                <w:szCs w:val="18"/>
                <w:lang w:bidi="ar"/>
              </w:rPr>
              <w:t xml:space="preserve">4、三爪夹盘可夹持工件的最大直径需为≥50mm。                   </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10</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13</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手持磨机</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技术指标：</w:t>
            </w:r>
          </w:p>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1、马达转速：20000转/分钟</w:t>
            </w:r>
          </w:p>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2、输入电压/电流/功率/：12VDC/2A/6W</w:t>
            </w:r>
          </w:p>
          <w:p w:rsidR="003274F7" w:rsidRDefault="00C7430F">
            <w:pPr>
              <w:widowControl/>
              <w:textAlignment w:val="center"/>
              <w:rPr>
                <w:rFonts w:ascii="宋体" w:hAnsi="宋体" w:cs="宋体"/>
                <w:sz w:val="18"/>
                <w:szCs w:val="18"/>
              </w:rPr>
            </w:pPr>
            <w:r>
              <w:rPr>
                <w:rFonts w:ascii="宋体" w:hAnsi="宋体" w:cs="宋体" w:hint="eastAsia"/>
                <w:kern w:val="0"/>
                <w:sz w:val="18"/>
                <w:szCs w:val="18"/>
                <w:lang w:bidi="ar"/>
              </w:rPr>
              <w:t>3、加工材料：木质塑料,软金属(铝,铜)等</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20</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14</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微型锣床</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技术指标：</w:t>
            </w:r>
          </w:p>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1、马达转速：需≥20000转/分钟</w:t>
            </w:r>
          </w:p>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2、输入电压/电流/功率/：12VDC/2A/6W</w:t>
            </w:r>
          </w:p>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3、加工材料最大直径：需≥45mm。</w:t>
            </w:r>
          </w:p>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4、加工材料长度：需≥135mm。</w:t>
            </w:r>
          </w:p>
          <w:p w:rsidR="003274F7" w:rsidRDefault="00C7430F">
            <w:pPr>
              <w:widowControl/>
              <w:textAlignment w:val="center"/>
              <w:rPr>
                <w:rFonts w:ascii="宋体" w:hAnsi="宋体" w:cs="宋体"/>
                <w:sz w:val="18"/>
                <w:szCs w:val="18"/>
              </w:rPr>
            </w:pPr>
            <w:r>
              <w:rPr>
                <w:rFonts w:ascii="宋体" w:hAnsi="宋体" w:cs="宋体" w:hint="eastAsia"/>
                <w:kern w:val="0"/>
                <w:sz w:val="18"/>
                <w:szCs w:val="18"/>
                <w:lang w:bidi="ar"/>
              </w:rPr>
              <w:t>5、加工材料：需木质塑料,软金属(铝,铜等)。</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10</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15</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微型锯床</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机器特点：</w:t>
            </w:r>
          </w:p>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1、线锯需保证绝对安全，经过特殊的设计，就算锯齿碰到皮肤，也只会引起轻微的振动。</w:t>
            </w:r>
          </w:p>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2、锯条需是经特殊设计，可以加工任意形状的特件。</w:t>
            </w:r>
          </w:p>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3、变压器需有过热保护。</w:t>
            </w:r>
          </w:p>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4、马达转速：需≥20000转/分钟。</w:t>
            </w:r>
          </w:p>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5、输入电压/电流/功率；12VDC/2A/24W。</w:t>
            </w:r>
          </w:p>
          <w:p w:rsidR="003274F7" w:rsidRDefault="00C7430F">
            <w:pPr>
              <w:widowControl/>
              <w:textAlignment w:val="center"/>
              <w:rPr>
                <w:rFonts w:ascii="宋体" w:hAnsi="宋体" w:cs="宋体"/>
                <w:kern w:val="0"/>
                <w:sz w:val="18"/>
                <w:szCs w:val="18"/>
                <w:lang w:bidi="ar"/>
              </w:rPr>
            </w:pPr>
            <w:r>
              <w:rPr>
                <w:rFonts w:ascii="宋体" w:hAnsi="宋体" w:cs="宋体" w:hint="eastAsia"/>
                <w:kern w:val="0"/>
                <w:sz w:val="18"/>
                <w:szCs w:val="18"/>
                <w:lang w:bidi="ar"/>
              </w:rPr>
              <w:t>6、工作台面积；需≥90mm×90mm。</w:t>
            </w:r>
          </w:p>
          <w:p w:rsidR="003274F7" w:rsidRDefault="00C7430F">
            <w:pPr>
              <w:widowControl/>
              <w:textAlignment w:val="center"/>
              <w:rPr>
                <w:rFonts w:ascii="宋体" w:hAnsi="宋体" w:cs="宋体"/>
                <w:sz w:val="18"/>
                <w:szCs w:val="18"/>
              </w:rPr>
            </w:pPr>
            <w:r>
              <w:rPr>
                <w:rFonts w:ascii="宋体" w:hAnsi="宋体" w:cs="宋体" w:hint="eastAsia"/>
                <w:kern w:val="0"/>
                <w:sz w:val="18"/>
                <w:szCs w:val="18"/>
                <w:lang w:bidi="ar"/>
              </w:rPr>
              <w:t>7、线锯加工厚度：纸基板、发泡材料：及软木18mm、硬木：4mm、复合板：7mm。</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20</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16</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木工砂带机</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textAlignment w:val="center"/>
              <w:rPr>
                <w:rFonts w:ascii="宋体" w:hAnsi="宋体" w:cs="宋体"/>
                <w:sz w:val="18"/>
                <w:szCs w:val="18"/>
              </w:rPr>
            </w:pPr>
            <w:r>
              <w:rPr>
                <w:rFonts w:ascii="宋体" w:hAnsi="宋体" w:cs="宋体" w:hint="eastAsia"/>
                <w:kern w:val="0"/>
                <w:sz w:val="18"/>
                <w:szCs w:val="18"/>
                <w:lang w:bidi="ar"/>
              </w:rPr>
              <w:t>1、小型台式需装有自动保护装置，砂带尺寸需≥100×533mm，空载转速需230-350r/min。</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17</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焊接/粘接/铆接模型</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1、规格：铆接模型需≥3件/套。需有色透明有机玻璃材质。搭铆、单接搭铆接、双搭板铆接三种类型。焊接模型；需≥3件/套；金属材质；坡口型式、搭焊、对焊、角焊。粘接模型；需≥3件/套；有色透明有机玻璃材质，搭粘、角粘、单搭板对粘。</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4</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18</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简单零件模型</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1、全铝合金材料精致加工成形；需具体包括蜗轮、蜗杆、齿轮、带轮、链轮、转轴、手柄等常用的机械零件模型，且具备机械联动的演示功能。</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4</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19</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机械制图模型</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1、绘图模型需≥11件/套，实木或塑料材质，表面喷漆；</w:t>
            </w:r>
          </w:p>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2、需包含正等轴测图模型，形体结构三视图模型（正方块，三角块），模型房，尺寸要素模型，形体尺寸标注模型，机械加工图模型，剖视图模型，制图练习模型四种。</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4</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20</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螺纹连接模型A</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1、有机玻璃材质，一套需≥1件。</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2、螺纹规格需包含M8×30、M10×40、M6×60（外六方、内六方、沉头、圆头）。</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3、连接方式：需夹紧连接、对穿连接、双头螺钉连接。</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4、螺纹类型：需三角螺纹。</w:t>
            </w:r>
          </w:p>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5、螺纹联接的类型需包含螺栓联接、双头螺栓联接、螺钉联接、紧固螺钉联接。</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4</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多功能控制器</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1、需微电脑控制，四路以上模拟、数字信号输入输出接口。</w:t>
            </w:r>
          </w:p>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2、需自带小型液晶显示屏，自动显示测试数据或图线，需具备USB转RS232电脑连接功能，提供数据处理软件，可上传数据到电脑进行数据分析（图线、拟合、坐标变换等功能。）</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结构承重测试仪</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1、需采用精密型变、压力传感器，能与多功能控制器配合使用，显示压力强度负荷曲。</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2、需与电脑连接可显示“压力一形变”曲线，通过拟合公式可得出压力与形变间的关系。</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3、需能精确测试构件材料的最大承重强度；需能测试试验结构的变形；最大形变量需≥6000ｕm，最大承重力需</w:t>
            </w:r>
            <w:r>
              <w:rPr>
                <w:rFonts w:ascii="宋体" w:hAnsi="宋体" w:cs="宋体" w:hint="eastAsia"/>
                <w:kern w:val="0"/>
                <w:sz w:val="18"/>
                <w:szCs w:val="18"/>
                <w:lang w:bidi="ar"/>
              </w:rPr>
              <w:lastRenderedPageBreak/>
              <w:t>≥300N。</w:t>
            </w:r>
          </w:p>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4、需可完成下列试验：相同材质、不同型状（方形、圆形、L形、工字形）等及不同材质的构件强度试验。</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23</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升旗试验装置</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该装置需可满足《技术与设计2》教材中关于设计过程的试验要求，即可由老师演示、分析，也可由学生自行车试验，体验设计过程；需能分别播放内置歌曲；旗杆需可以伸缩固定以便调节高度；需能通过不同直径皮带轮的组合，实现升旗的多级皮带变速试验，实现升旗速度变化。需可实现升旗的手动或自动启动所选乐曲播放；需可手动或自动控制电机的转速，需实现升旗速度变化；需能通过限位传动控制电机的转速，实现升旗速度变化；需能通过限位传感器实现升、降旗的自动停止；在自动升降旗过程中需可实现手动辅助控制旗帜长升降；</w:t>
            </w:r>
          </w:p>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2、装置组成需包含底座、旗杆、线蝇及国旗、变速轮、限位传达感器、电源、小电机及皮带、连接线等。</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8</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24</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桥梁承重试验装置</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1、滑轨式；该装轩需可满足《技术与设计2》教材中关于结构试验要求。</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2、需具备滑轨移动装置，承重小车不会脱离滑轨；配重哑铃片需可由学生自行搭配，以实现不同承重试验。</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3、压力强度需可由小到大逐级增加，产生最大压力需可达≥170牛顿。</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4、需可以对多种桥梁模型进行承重比较试验；装置结构需具备很好的安全保障功能，能确保桥梁承重破坏性试验的安全进行。</w:t>
            </w:r>
          </w:p>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5、装置组成需包含金属底座及导轨架，哑铃杆，哑铃锁母、手拉杆、可调节承重伸缩杆、哑铃盘（1.25KG\2.25KG\5KG各2片），最大测试长度需≥250mm，最大测试形变量需≥25mm。最大压力需≥170N。</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4</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25</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红绿灯控制系统套件</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1、需可进行红绿灯控制流程演示，通过学生自已编程需可进行交通指挥系统设计，完全仿真红绿灯工作状态。</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26</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稳定性测试仪</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1、需与多功能控制器配合使用，可以测量测试台面的改变角度，配备多种试验物块，研究产品的支撑面大小、重心位置与稳定生的关系，数字化显示。</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27</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水塔试验装置</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1、该装置需可满足《技术与设计2》教材中关于闭环控制内容的试验要求。</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2、需能让学生动手组装、了解水塔的组成结构和工作原理，双水泵可以自独立控制。</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3、装置需既能手动控制供水也能自动控制供水，还可定时延时控制供水，可以模拟水箱水位自动控制过程，需具备单传感器、双传感器等多种自动控制方案。</w:t>
            </w:r>
          </w:p>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4、装置组成需包含底座、上水箱及托盘支柱、下水箱用托盘支柱、水泵、控制器、水位传感器、电源、输水管、止水夹。</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28</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自动门试验装置</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1、该装置需可满足《技术与设计2》教材中关于开环控制内容的试验要求；需能让学生组装，了解自动门的组成结构和工作原理，装置需既能手动控制开关门也能自动控制开关门。</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2、需具有自动门的仿真功能，能演示人靠近时自动开门，延时后自动关门，开闭门到达极限位置均能自动停止。</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3、需能让学生自行组装实现光控，声控车库门及密码开启自动门功能。</w:t>
            </w:r>
          </w:p>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4、装置组成需包含门体、小电机、多种传感器（移动红外、光控、声控、防轧）、电源、连续线等。</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29</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抽水马桶模型</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1、需仿真、透明、可拓展。</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2、需能让学生了解抽水马桶的组成结构、工作原理。</w:t>
            </w:r>
          </w:p>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3、需可以模拟水箱水位机械自动控制过程，可以拓展。</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30</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传感器功能演示仪</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1、外形尺寸：需≥430mm×350mm×135mm。</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2、组成：需包含铝合金包边箱、电源、多种传感器模块等。</w:t>
            </w:r>
          </w:p>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3、需配合新课程物理教材中传感器这一章节使用；多种传感器模块（热敏、光敏、声敏、磁敏、触摸感应、热释电红外等）；配有相关操作使用说明书。</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31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声控灯系统实验箱</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1、需包含铝合金包边箱，电源，多种触发功能等（热敏、光敏、声敏、磁敏、触摸感应、热释电红外等）。</w:t>
            </w:r>
          </w:p>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2、需具备多种输出功能（宁、电机、热效应等）具有开环、闭环控制系统，分析控制系统的基本组成与工作过程，理解控制器和执行器的作用，画出简单开环或闭环控制系统的方框图，学会设计简单的控制系统并通过模型的构建进行验证和改进。</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32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电子控制实验室箱</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1、仪器需能密切配合《技术与设计1》、《技太与设计2》和《电子控制技术》中“控制及设计”的教学内容，需可以设计各种简单的开、闭环控制系统，进行了试验。需可以完成教材上的电路设计。</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2、提供的设备需具有操作简单、插搪方便、检查电路故障一目了然，并为学生提供了自主创新的平台等特征。</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3、电子实验箱功能如下：</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（1）需可选择交、直流两种供电方式，且有过流保护电路。</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（2）铝合金包边纸板箱，外形尺寸；430mm×350mm×135mm。</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（3）模块式结构的电子元件，能清晰直观反映电子元器件的基本外观特征。</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（4）具有拓展学习的平台功能，可以在此平台上进行自主创新实践。</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（5）部分元器件具有替换功能，能够灵活插接和调换不同参数的元件。</w:t>
            </w:r>
          </w:p>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（6）实验电路之间的连接采用选接插方式，整个实验不</w:t>
            </w:r>
            <w:r>
              <w:rPr>
                <w:rFonts w:ascii="宋体" w:hAnsi="宋体" w:cs="宋体" w:hint="eastAsia"/>
                <w:kern w:val="0"/>
                <w:sz w:val="18"/>
                <w:szCs w:val="18"/>
                <w:lang w:bidi="ar"/>
              </w:rPr>
              <w:lastRenderedPageBreak/>
              <w:t>用焊接，便于检查电路故障，清晰明了。</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33</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活动广告牌模型</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1、本模型配合《技术与设计2》教材第102页内容和教学指导书进行设计。</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2、可演示有手动控制画图翻转和电动定时自动翻转两种方案，同时配合传感器功能试验箱实现光控、声控等试验。</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3、本套装置的多功能控制盒可配套所有不同类型传感器做各种不同实验。</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4、实验过程动画显示。</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5、感器输入口八路模数共用口，可采样10K以内模拟信号，八路输出数字量信号，可电脑显示实验数据。</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6、微机接口：a 、RS232 ；b 、UBS。</w:t>
            </w:r>
          </w:p>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7、液晶显示：蓝底白字（工业级显示屏）。</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34</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结构与设计套件</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1、需是拼插式结构，材质需应为ABS，易于组装和拆卸，可重复使用。</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2、包括的技术试验需有简易小屋、桌子、人字梯、四杆框回、桥、墙、相片架、农家屋架等。主要试验器材需用ABS材料制作的平行颗粒（需不少于1×3、1×4、1×6、1×8、2×2、4×6、6×8、6×12、10×20等类型）、带孔板（需不少于2×6、2×8等类型）、高形颗粒（需包含2×4类型）、方轴（需不少于5点轴、8点轴、10点轴、12点轴等类型）、轴套（需不少于小轴套、大轴套等类型）、轴承（需不少于12点轴承、16点轴承等类型）、底板（厚底板需不少于44×36、22×20、10×20颗粒等类型）、0度角度件、墙体、门、窗、屋顶、插门高形颗粒、卡公、卡母及其他的特殊结构件等。可把基础结构件拼插在底板上，拼插出所需要的各种模型或装置。</w:t>
            </w:r>
          </w:p>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3、所有基础结构件除颗粒点外的高度需是4mm的整数倍；方轴的横截面为正方形；ABS材质的底板具有颗点，易拼插基础结构件和电子元器件。</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8</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35</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流程与设计套件</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1、需是拼插式结构，材质应为ABS，易于组装和拆卸，可重复使用。</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2、包括的技术试验需有火逃生、盖房子、积木分拣，主要试验器材需是用ABS材料制作的高精度齿轮（需不少于24齿、40齿等种类）、冠齿轮、平行颗粒（需不少于1×2、1×4、1×8、2×3、2×4、2×6、2×8、4×6、6×6、6×8、6×10、6×12、10×20等类型）、高形颗粒（需不少于1×3、1×6、2×3等类型）、轮毂（小）、轮胎（小）、方轴（需不少于4点轴、8点轴、10点轴等类型）、轴套（需不少于小轴套、大轴套等类型）、轴承（需不少于2点轴承、4点轴承、6点轴承、8点轴承、10轴承、16点轴承等类型）、连接销、底板（厚底</w:t>
            </w:r>
            <w:r>
              <w:rPr>
                <w:rFonts w:ascii="宋体" w:hAnsi="宋体" w:cs="宋体" w:hint="eastAsia"/>
                <w:kern w:val="0"/>
                <w:sz w:val="18"/>
                <w:szCs w:val="18"/>
                <w:lang w:bidi="ar"/>
              </w:rPr>
              <w:lastRenderedPageBreak/>
              <w:t>板需不少于44×36、22×20、10×20颗粒等类型）、带孔小球（需不少于红、绿、蓝等类型）、火焰（红色）、连接公、门窗、柱子、异斜形及其他的特殊结构件等。还有软导线、电机转接座、六芯连接线（需≥15cm，用来连接有六芯连接口的器件比如电机转接座、电机、光电传感器专用转接座、光电传感器、声音传感器、触动传感器、控制器等）、电机（5V）、单节电池盒等电子元器件。</w:t>
            </w:r>
          </w:p>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3、需可把基础结构件和电子元器件拼插在底板上，拼插出所需要的各种模型或装置，其中，电子元器件与结构件能相互拼插，使电子电路与结构模型兼容，确保电子机械有机融为一体。</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8</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36</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系统与设计套件</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1、需是拼插式结构，材质应为ABS，易于组装和拆卸，可重复使用。</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2、包括的技术试验需有自行车、转向小车、旋转马木、简易步行机，主要试验器材需用ABS材料制作的高精度齿轮（需不少于8齿、16齿、24齿、40齿等类型）、冠齿轮、齿条、链条、曲柄、轮毂（需不少于小轮毂、大轮毂等类型）、轮胎、（需不少于小轮胎、大轮胎等类型）、方轴（需不少于2点轴、3点轴、4点轴、5点轴、6点轴、8点轴、10点轴等类型）、轴套（需不少于小轴套、大轴套等类型）、平行颗粒（需不少于1×4、1×8、2×6、2×10、4×6、4×8、10×20等类型）、带孔板（需不少于2×6、2×8等类型）、高形颗粒（需不少于1×2、1×4、2×2等类型）、轴承（需不少于2点轴承、4点轴承、8点轴承、12点轴承、16点轴承等类型）、平轴承（需不少于3孔平轴承、5孔平轴承、9孔平轴承、10孔平轴承等类型）、连接销、底板（需包含厚底板22×20颗粒）及其他的特殊结构件等。还有软导线、电机转接座、六芯连接线、（需≥50cm，用来连接有六芯连接口的器件比如电机转接座、电机、光电传感器专用转接座、光电传感器、声音传感器、触动传感器、控制器等）、电机（5V）、单节电池盒等电子元器件。</w:t>
            </w:r>
          </w:p>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3、需可把基础结构件和电子元器件拼插在底板上，拼插出所需要的各种模型或装置。所有基础结构件除颗粒点外的高度需是4mm的整体数倍；方轴的横截面需为正方形；ABS材质的底板需具有颗点，易拼插基础结构件和电子元器件。</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8</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37</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控制与设计套件</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1、需是拼插式结构，材质应为ABS，易于组装和拆卸，可重复使用。</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2、包括的技术试验需有简易控制装置、风扇、旋转彩灯、磁控灯、自动配货装置、定时升旗等，包括的主要试验器材需是用ABS材料制作的高精度齿轮（需不少于8齿、</w:t>
            </w:r>
            <w:r>
              <w:rPr>
                <w:rFonts w:ascii="宋体" w:hAnsi="宋体" w:cs="宋体" w:hint="eastAsia"/>
                <w:kern w:val="0"/>
                <w:sz w:val="18"/>
                <w:szCs w:val="18"/>
                <w:lang w:bidi="ar"/>
              </w:rPr>
              <w:lastRenderedPageBreak/>
              <w:t>24齿、40齿等类型）、齿条、曲柄、滑轮、轴承（需不少于2点轴承、4点轴承、6点轴承、8点轴承、12点轴、16点轴承等类型）、方轴（需不少于2点轴、3点轴、4点轴、6点轴、8点轴、10点轴、12点轴等类型）、平行颗粒（需不少于1×2、1×6、1×8、2×4、2×8、4×6、4×8、6×10、6×12、10×20等类型）、带孔板（需不少于2×6、2×8等类型）、高形颗粒（需不少于1×4、1×6、2×2、2×3等类型）、连接销、底板（厚底板需不少于44×36、22×20颗粒等类型）、挡风玻璃、网状颗粒、玻璃球（需各种颜色）、平面卡母以及其他特殊结构件等及用ABS材料封装的导线（单点导四通导线、两点两通导线、三点两通导线、六点两通导线、T形跨导线、L形三点两能导线、十点两通导线）、按键闭合开关、按键接触开关、单节电池盒、电阻（1KΩ、100Ω）、可调电阻（0—100kΩ、0—2.2MΩ）、电解电容(2.2μF)、发光二极管（绿色）集成电路CD4017、集成电路NE555、单稳态模块、直流电磁继电器、磁敏传感器（干簧管）、电机转接座等元器件。还有六芯连接线（需≥50cm，用来连接有六芯连接口的器件，比如电机转接座、电机、光电传感器专用转接座、光电传感器、声音传感器、触动传感器、控制器等）直流电机。</w:t>
            </w:r>
          </w:p>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3、所有基础结构件除颗粒点外的高度需是4mm的整体数倍；方轴的横截面需为正方形；ABS材质的底板需具有颗点，易拼插基础结构件和电子元器件。</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8</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38</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激光雕刻机</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1、激光雕刻机（自带画图软件）排烟管需排到室外需要窗户开孔。</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2、二氧化硅碳激光，波长需≥10.6微米，加工精度需≥0.01MM；实现高效切割；最大切割需≥20MM压力；双16MP智能摄像头高精度预览和自动对焦。</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3、需采用集成激光传感技术实现100%的自动对焦，需保持距离测量精度0.001英寸内；曲面雕刻、自动送料加工技术。</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4、加工面积需≥600*308MM，雕刻速度需≥600MM/S，内置空气辅助装置和刀条，并由排气扇进行通风，需可批量加工。</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5、55W激光管的CO2激光加工功率；兼容RA2 PRO-4合一旋转附件；智能指示灯事实了解工作状态。</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6、需支持文件类型SVG\DXF\JPG\JPEG\PNG\BMP，连接传输方式需包含WIFI\USB\以太网等方式。</w:t>
            </w:r>
          </w:p>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7、需含激光雕刻机配套耗材。</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39</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桌面3D打印机</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1、需是多色高速FDM3D打印机，需配备智能自动材料管理系统，需可享受多达16色的3D打印，即插即用。</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2、打印速度：需≥20000mm/s</w:t>
            </w:r>
            <w:r>
              <w:rPr>
                <w:rFonts w:ascii="宋体" w:hAnsi="宋体" w:cs="宋体" w:hint="eastAsia"/>
                <w:kern w:val="0"/>
                <w:sz w:val="18"/>
                <w:szCs w:val="18"/>
                <w:vertAlign w:val="superscript"/>
                <w:lang w:bidi="ar"/>
              </w:rPr>
              <w:t>2</w:t>
            </w:r>
            <w:r>
              <w:rPr>
                <w:rFonts w:ascii="宋体" w:hAnsi="宋体" w:cs="宋体" w:hint="eastAsia"/>
                <w:kern w:val="0"/>
                <w:sz w:val="18"/>
                <w:szCs w:val="18"/>
                <w:lang w:bidi="ar"/>
              </w:rPr>
              <w:t>加速度，最高打印速度需可达≥500m/s，从0加速道全速需为≥0.025秒。</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lastRenderedPageBreak/>
              <w:t>3、电机：电机需直连挤出机，需可控制耗材的挤出和回抽，减少拉丝，打印更光滑精准，需带有振动补偿及压力推进补偿。</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4、传感器：需可自动准确校准和调平热床，需带有断层检测功能、断电续打功能；</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5、工具头：热端：需全金属，喷嘴：不锈钢。热端最高温度：需≥300 ℃。工具头线缆：需加强版工具头数据线及拖链。</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6、冷却及过滤：主控板风扇：需闭环控制。机箱控温风扇：需闭环控制。辅助部件冷却风扇：需闭环控制。</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7、空气过滤：需是活性炭。</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8、需支持耗材类型：PLA, PETG, TPU, PVA, PET，ABS, ASA。</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9、机身：打印尺寸：需≥56*256*256 mm³。</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10、框架：需钢材。外壳：需全封闭机箱（塑料 &amp; 玻璃）。需支持电脑连接和插卡打印输入模式。</w:t>
            </w:r>
          </w:p>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11、需含多色3D打印机配套PLA材料。</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lastRenderedPageBreak/>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40</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自动伸缩卷线器</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1、尺寸：直径≥210mm。</w:t>
            </w:r>
          </w:p>
          <w:p w:rsidR="003274F7" w:rsidRDefault="00C7430F">
            <w:pPr>
              <w:widowControl/>
              <w:jc w:val="left"/>
              <w:textAlignment w:val="center"/>
              <w:rPr>
                <w:rFonts w:ascii="宋体" w:hAnsi="宋体" w:cs="宋体"/>
                <w:kern w:val="0"/>
                <w:sz w:val="18"/>
                <w:szCs w:val="18"/>
                <w:lang w:bidi="ar"/>
              </w:rPr>
            </w:pPr>
            <w:r>
              <w:rPr>
                <w:rFonts w:ascii="宋体" w:hAnsi="宋体" w:cs="宋体" w:hint="eastAsia"/>
                <w:kern w:val="0"/>
                <w:sz w:val="18"/>
                <w:szCs w:val="18"/>
                <w:lang w:bidi="ar"/>
              </w:rPr>
              <w:t>2、厚度：≥110mm。</w:t>
            </w:r>
          </w:p>
          <w:p w:rsidR="003274F7" w:rsidRDefault="00C7430F">
            <w:pPr>
              <w:widowControl/>
              <w:jc w:val="left"/>
              <w:textAlignment w:val="center"/>
              <w:rPr>
                <w:rFonts w:ascii="宋体" w:hAnsi="宋体" w:cs="宋体"/>
                <w:sz w:val="18"/>
                <w:szCs w:val="18"/>
              </w:rPr>
            </w:pPr>
            <w:r>
              <w:rPr>
                <w:rFonts w:ascii="宋体" w:hAnsi="宋体" w:cs="宋体" w:hint="eastAsia"/>
                <w:kern w:val="0"/>
                <w:sz w:val="18"/>
                <w:szCs w:val="18"/>
                <w:lang w:bidi="ar"/>
              </w:rPr>
              <w:t>3、纯铜线材。</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18"/>
                <w:szCs w:val="18"/>
              </w:rPr>
            </w:pPr>
            <w:r>
              <w:rPr>
                <w:rFonts w:ascii="宋体" w:hAnsi="宋体" w:cs="宋体" w:hint="eastAsia"/>
                <w:kern w:val="0"/>
                <w:sz w:val="18"/>
                <w:szCs w:val="18"/>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4430" w:type="pct"/>
            <w:gridSpan w:val="5"/>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left"/>
              <w:textAlignment w:val="center"/>
              <w:rPr>
                <w:rFonts w:ascii="宋体" w:hAnsi="宋体" w:cs="宋体"/>
                <w:b/>
                <w:bCs/>
                <w:sz w:val="20"/>
              </w:rPr>
            </w:pPr>
            <w:r>
              <w:rPr>
                <w:rFonts w:ascii="宋体" w:hAnsi="宋体" w:cs="宋体" w:hint="eastAsia"/>
                <w:b/>
                <w:bCs/>
                <w:kern w:val="0"/>
                <w:sz w:val="20"/>
                <w:lang w:bidi="ar"/>
              </w:rPr>
              <w:t>高效课堂创新实验室</w:t>
            </w:r>
          </w:p>
        </w:tc>
        <w:tc>
          <w:tcPr>
            <w:tcW w:w="569" w:type="pct"/>
            <w:tcBorders>
              <w:top w:val="single" w:sz="4" w:space="0" w:color="000000"/>
              <w:left w:val="single" w:sz="4" w:space="0" w:color="000000"/>
              <w:bottom w:val="single" w:sz="4" w:space="0" w:color="000000"/>
              <w:right w:val="single" w:sz="4" w:space="0" w:color="000000"/>
            </w:tcBorders>
            <w:vAlign w:val="center"/>
          </w:tcPr>
          <w:p w:rsidR="003274F7" w:rsidRDefault="003274F7">
            <w:pPr>
              <w:rPr>
                <w:rFonts w:ascii="宋体" w:hAnsi="宋体" w:cs="宋体"/>
                <w:sz w:val="20"/>
              </w:rPr>
            </w:pP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智慧黑板</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整机屏幕需采用UHD超高清A规LED液晶屏，屏幕显示尺寸≥86英寸，显示比例16:9，屏幕图像分辨率≥3840*2160。需采用红外触控技术。整机需采用全金属外壳材质，三拼接平面一体化设计，主副屏过渡平滑并在同一平面，中间无单独边框阻隔，屏幕边缘采用圆角包边防护，整机背板采用金属材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2.整机需预留互联副板连接接口，可实现板书书写数据采集功能，可识别老师粉笔书写，板擦或手指擦除手势，且书写过程中可同步到一体机主屏，支持板书录制，回看和分享。</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3.整机需支持前置物理接口不少于5个，所有接口均采用非转接方式，包含1路HDMI接口、2路双通道USB3.0接口(Windows和 Android系统均能被识别）、1路Type-C接口（支持全功能PD 65W）、1路USB-Type-B接口（Touch）。</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4.整机自带Android操作系统， 系统版本≥Android 14，≥八核处理器，内存≥4GB，存储空间≥32GB。</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5.整机需内置 2.2 声道扬声器，位于设备下边框出音，20W全频扬声器需≥2个，10W高音扬声器需≥2个，额定总功率≥60W，语言清晰度（STI-PA）</w:t>
            </w:r>
            <w:r>
              <w:rPr>
                <w:rFonts w:ascii="宋体" w:hAnsi="宋体" w:cs="宋体" w:hint="eastAsia"/>
                <w:kern w:val="0"/>
                <w:sz w:val="20"/>
                <w:lang w:bidi="ar"/>
              </w:rPr>
              <w:lastRenderedPageBreak/>
              <w:t>≥0.75。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6.整机需具备智能书写护眼模式，可做到屏幕书写过程中逐步降低整机背光亮度至50%，符合D65标准光源色温值，降低色温≤6500K。</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7.需支持通过口语表达快速返回系统桌面、选人和打开白板、亮度调整、声音大小调整、打开资源库和课本、计时器、AI 录课、上一页、下一页。</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8.整机屏体需支持无需操作即可实现蓝光防护，具备物理防蓝光（过滤蓝光）功能，有效抗蓝光、防眩光，蓝光占比（有害蓝光 415～455nm 能量综合）/（整体蓝光 400～500 能量综合）＜50%，低蓝光保护显示不偏色、不泛黄。</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9.需支持通过前置面板物理按键一键启动录课功能，录制屏幕及整机半径12米内课堂现场音频，录制画面完整，无死角，人声清晰，无较大背景噪音。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整机需内置高清广角摄像头，需支持≥4800万像素，结构采用非独立设计。支持3D降噪算法，图像信噪比≥40db，支持输出MJPG视频格式。摄像头需具备下倾设计，下倾角度≥10°，拍摄画面全面。整机高清摄像头，需支持生物特征识别，如面部识别功能，支持AI识别人像，最大距离≥10米。</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11.整机在安卓系统触控需支持≥40点触控及同时书写，触摸分辨率≥32768×32768。整机Windows系统需支持≥50点触控书写，触摸分辨率≥32768×32768。</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12.整机需具有悬浮菜单，支持通过两指调用到屏幕任意位置，需支持在任意信号源通道下均可调用悬浮菜单，悬浮菜单具有批注、切换信号源功能，悬浮菜单中的信号源支持自定义修改且一键直达常用信号源。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13.整机OPS采用8核、12线程相当或以上性能标准，内存≥8G DDR4，硬盘≥256G SSD。OPS电脑安装结构采用卡扣式按压设计，无需使用任何拆卸设备。</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14. 提供与智慧黑板为同一制造商的大屏内置教学应用系统，教学桌面支持教学常用的教学白板软件、文件管理软件、电子课本软件、视频展台软件、授课助手软件。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15.需支持手绘至少6种立体几何图形并自动识别为标准形状。立方体需支持≥8种图形工具操作，支持绘制立方体内部的任意切面；立体几何图形需支持“三视图”。</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16.需提供≥8种英语学科工具，包括四线三格、字母卡片、英语朗读、单词评测、单词接龙、单词听写、英文划词、英文识别等多种英语学科工具和应用。</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17.需支持将教师手写的化学方程式自动识别为标准印刷体；并支持智能推荐功能，可根据原生笔迹或印刷体快速调取对应的化学元素、化学实验、微课讲解等资源。</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视频展示台</w:t>
            </w:r>
          </w:p>
        </w:tc>
        <w:tc>
          <w:tcPr>
            <w:tcW w:w="240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1.展台像素：需采用≥1300万像素摄像头。1080P动态视频预览需≥30帧/秒。</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2．产品需有下出和侧出接口（USB*2）。</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3．需自带LED补光灯，需可触摸式≥三级灯光调节，需可通过交互智能设备中的软件直接控制调整。</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4．对焦方式：需支持AF自动和MF按需对焦技术。</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3</w:t>
            </w:r>
          </w:p>
        </w:tc>
        <w:tc>
          <w:tcPr>
            <w:tcW w:w="85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嵌入式录播主机</w:t>
            </w:r>
          </w:p>
        </w:tc>
        <w:tc>
          <w:tcPr>
            <w:tcW w:w="240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1、需专业一体化嵌入式设计，需≤1U机箱，需为ARM处理器 Linux系统 ，内置不小于2T硬盘，需支持扩展。</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2、需具备前置≥2.2寸彩色液晶屏，需可直接设置主机的IP地址、导出录像文件，需可以查看主机的各种信息等。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3、视频模块：需支持≥5路HD-SDI输入，≥2路VGA输和≥2路HDMI选择输入，1路S-video/Ypbpr/CVBS输入，需支持1路≥VGA输出，≥2路HDMI输出。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4、视频编码类型：需H.264。</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5、输入SDI视频格式需最大支持 1920*1080p 30/25fps，1920*1080i@60/50fps。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6、输入HDMI/VGA格式：最大需支持1920x1080p@60。</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7、视频编码码率：需256k~8M可调；主码流（录制）需1M~8Mbps，副码流（直播）需256K~1Mbps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8、音频模块：录播工作站需内置音频采集模块，话筒输入（48V幻象）需≥6、需≥2路线路（凤凰头）输入，需≥1路3.5mm音频输入。</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9、控制模块：需≥6路RS232可外接跟踪机、控制面板、摄像机云台等，需≥1路RS422或RS485可控制摄像机等外部设备。</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10、网络模块：需具备2个10/100/1000Mbps自适应网口；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11、内置AI智能分析模块，需支持独立运行，支持通过浏览器直接访问ai模块的IP地址进入ai分析页面。通过快速预览功能实时查看教师和学生的实时分析界面，实现教师及学生检测、教师及学</w:t>
            </w:r>
            <w:r>
              <w:rPr>
                <w:rFonts w:ascii="宋体" w:hAnsi="宋体" w:cs="宋体" w:hint="eastAsia"/>
                <w:kern w:val="0"/>
                <w:sz w:val="20"/>
                <w:lang w:bidi="ar"/>
              </w:rPr>
              <w:lastRenderedPageBreak/>
              <w:t>生行为分析。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12、设备需支持POC供电，需支持EPTZ电子云台。</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13、需采用DC 24V电源供电。</w:t>
            </w:r>
          </w:p>
        </w:tc>
        <w:tc>
          <w:tcPr>
            <w:tcW w:w="37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台</w:t>
            </w:r>
          </w:p>
        </w:tc>
        <w:tc>
          <w:tcPr>
            <w:tcW w:w="40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4</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录播平台软件</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1、需支持对设备的录制编码、帧率、IP地址、内置时间、视频输出、互动功能等参数进行设置。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2、需支持本地导播和web远程导播两种导播方式，两种导播方式中设置操作及相关信息一致；需支持云台控制、画中画设置、特效切换、台标字幕及片头片尾设置、录播开始、暂停、停止等设置操作。</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支持电影模式、资源模式及“电影+资源”模式三种直播模式，其中资源模式最多支持≥6路视频图像，“电影+资源”模式最多支持≥7路视频图像，需包含≥6路资源模式视频图像及≥1路电影模式视频图像；直播是需采用Flash Player进行播放，需支持多用户操作；需支持标准的RTMP直播协议，需可推送到FMS服务器进行大规模的直播观看。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4、需支持单流单画面的电影模式、多流多画面的资源模式以及单流多画面的“电影+资源”模式，需可以单独录制也可以同时录制；需支持在同一设备完成≥6路视频同时录制，所生成文件在同一文件夹。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需具备独立的页面可以显示系统当前的录像模式、录像状态、录像时间、直播状态、磁盘空间信息、视频源是否启用等信息，此页面亦需包含电影模式画面、VGA信号及≥4路SDI视频信号的分辨率、录制编码、录制帧率、I帧间隔及直播地址等信息，需满足管理人员基于一个页面即可查询到上述信息。</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6、需支持在电影画面中添加台标、字幕，可以插入片头、片尾；需支持台标更换及台标位置选择；需支持图片、视频等格式文件的片头片尾，需支持片头片尾时间选择：1-5s。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7、需可以提供多种画中画模式，需支持提供15种已设定好的画中画模式，如大小、左右、平铺、三分屏、四分屏、全景等画中画模式，需支持交换功能，方便画面快速对调。</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 需支持直切、擦除、覆盖、推拉模式的特效，每种模式需提供≥8种特效；系统亦具备需提供≥4种不同上述方式的特效，所有特效为系统自带，无须手动定义；特效的过渡时间需支持设定为0.5S、0.8S、1.0S、1.2S。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 需可以提供预编辑录制窗口（PVW）和录制窗口（PGM），录制时辅助人员可在预编辑窗口完成对</w:t>
            </w:r>
            <w:r>
              <w:rPr>
                <w:rFonts w:ascii="宋体" w:hAnsi="宋体" w:cs="宋体" w:hint="eastAsia"/>
                <w:kern w:val="0"/>
                <w:sz w:val="20"/>
                <w:lang w:bidi="ar"/>
              </w:rPr>
              <w:lastRenderedPageBreak/>
              <w:t>视频的编辑，如添加字幕、台标、设置画中画等，设置完成后需可直接推送到直播/电影模式窗口，进行录制及直播。</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 需只需要一根VGA或HDMI线缆即可完成教师机画面采集与侦测，无需安装辅助软件。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11) 录像文件需支持设置对应的学年学期、课程名称、学校院系、授课地点、学校代码、学科名称、授课教师、开课时间、授课年级、授课课时及课程描述等教学信息。</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12) 需具备录像管理功能，需支持显示已有文件的列表，并进行点播、下载、修改属性、删除等操作；录制后的视频需可支持自动上传云平台个人空间且自动删除本地文件；需支持磁盘格式化、磁盘满载后不录制或覆盖。</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13) 需支持4路摄像机云台控制，可对摄像机进行上下左右、变倍、聚焦、光圈控制，系统针对每路摄像机均提供5种固定位变焦，用户可以直接调用，无需手动调节；每个摄像机需可设置8个预置位；摄像机光圈和聚焦设置需提供手动和自动设置按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14) 跟踪功能需支持自动、手动及半自动三种跟踪模式；</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15) 需具备POC供电功能是否启用的总开关和≥5路摄像机的POC供电功能的独立开关设置。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16) 需具备互动设置功能，需可以实现录播工作站之间直接进行教学互动，需支持≥1台录播工作站同时和3台录播工作站进行互动。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17) 需具备公网互动设置窗口，需可以设定本机ID、本地端口、服务器IP及服务器端口；需可以手动增加本地互动用户信息，需可以实现本地用户列表的导入导出；系统需可以保存常用互动用户的列表，用户需可以任意选择在线的用户进行教学互动。</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18) 需可以设置互动时采用单屏显示或是双屏显示，需具备本地显示设置功能；互动时主讲端和听讲端的画面需可以从设备输入的摄像机画面或VGA画面中自定义选择。</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5</w:t>
            </w:r>
          </w:p>
        </w:tc>
        <w:tc>
          <w:tcPr>
            <w:tcW w:w="85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机柜</w:t>
            </w:r>
          </w:p>
        </w:tc>
        <w:tc>
          <w:tcPr>
            <w:tcW w:w="240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1)需为录播系统专业定制，录播系统后台承载系统，需采用录播画面显示、导播控制、电源管理，电源时序管理，网络集中管理，综合线路管理的一体化设计，使录播使用和管理更简单。</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2)机柜需内置≥21.5寸液晶显示屏、键盘鼠标控制模块统一安装在机柜、并可嵌入下沉式设计导播控制台，一体化设计。</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3)外形需采用紧凑式设计,全框架结构,需具备可调节行走脚轮≥4只；</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4)后板需具备双旋转式散热风口，散热良好，为保护设备安全，和检修方便，前后配备安全锁。</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5)内置需提供1进2出VGA分配器，录播机远程控制，摄像机控制网口。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6)内置需集成网络控制模块、电源模块、集成线缆。网络控制模块：主机集成网络交换模块需实现机柜内网络互联互通，整体网络调试及摄像机的远程控制。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7)电源模块：总电源输出需统一控制机柜内设备的供电，内置专用插排需≥8组三相插头；需具备≥4组DC12V电源输出可控制12V设备供电（摄像机、探测器）。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8)集成线缆：机柜内所有线缆需进行分类整理，需提供专业设计固定槽，机柜内设备安装顺序严密，设备之间线缆直接连接，避免部署多余线缆，减少故障点。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9)机柜需内嵌导播控制台具有一键式操控模式，可实现自动/手动模式切换，录像的开始、暂停、停止。</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10)要求导播设备需支持对≥5路摄像机的分别控制，需通过按键操作完成任意视频和VGA信号的切换，画中画功能开启、以及主副画面的切换。</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11）设备需可为每个摄像机设定不少于7个预置位，便于快速定位；需可对云台进行控制，通过控制摇杆力度调整云台速度，实现摄像机画面的“推、拉、摇、移”；不允许通过网络连接摄像机与导播台，直接通过串口线控制，确保无网络延时；需具备专属按键完成特技的添加和去除。</w:t>
            </w:r>
          </w:p>
        </w:tc>
        <w:tc>
          <w:tcPr>
            <w:tcW w:w="37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台</w:t>
            </w:r>
          </w:p>
        </w:tc>
        <w:tc>
          <w:tcPr>
            <w:tcW w:w="40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6</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电源时序控制器</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1）需可以管理≥8台220V交流供电设备，电源输出端口：≥8路；输入电压：220VAC±10%。频率：50Hz；输入电流：≤15A；输出电流：每个端口：≤10A；总电流：≤15A。</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2）设备需具有电源输出状态指示灯，与电源输出插孔一一对应，通电后长亮。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3）设备需具备显示模块，实时循环显示设备IP地址等相关信息。</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4）设备需具有复位键，可初始化设备IP地址；需支持≥1路I/O接口，≥1路RS232控制接口。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5）设备接口需采用RJ45端口，通过网络需可方便地将产品连接到控制平台，对设备进行远程控制；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6）需可以选择对接入每个端口的设备分别选择实施开启、关闭、延时开启、延时关闭、延时重启；</w:t>
            </w:r>
            <w:r>
              <w:rPr>
                <w:rFonts w:ascii="宋体" w:hAnsi="宋体" w:cs="宋体" w:hint="eastAsia"/>
                <w:kern w:val="0"/>
                <w:sz w:val="20"/>
                <w:lang w:bidi="ar"/>
              </w:rPr>
              <w:lastRenderedPageBreak/>
              <w:t>对于延时操作，通过设备管理软件需可以设置延时时间。</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7）为了方便的管理设备，需可以在设备管理软件页面上添加一些定时任务。如设备“每天”“每周”“每月”进行“重启”“开机”“关机”等相关操作，需都可通过页面上进行设置，也可以灵活删除；</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7</w:t>
            </w:r>
          </w:p>
        </w:tc>
        <w:tc>
          <w:tcPr>
            <w:tcW w:w="85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LED显示屏</w:t>
            </w:r>
          </w:p>
        </w:tc>
        <w:tc>
          <w:tcPr>
            <w:tcW w:w="240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left"/>
              <w:textAlignment w:val="center"/>
              <w:rPr>
                <w:rFonts w:ascii="宋体" w:hAnsi="宋体" w:cs="宋体"/>
                <w:sz w:val="20"/>
              </w:rPr>
            </w:pPr>
            <w:r>
              <w:rPr>
                <w:rFonts w:ascii="宋体" w:hAnsi="宋体" w:cs="宋体" w:hint="eastAsia"/>
                <w:kern w:val="0"/>
                <w:sz w:val="20"/>
                <w:lang w:bidi="ar"/>
              </w:rPr>
              <w:t>对老师上课进行时间提示，醒目，与录播主机联动，需至少提供6种时间提示，如录播正记时和当前时间等；红色和双色板子，铝塑边框。</w:t>
            </w:r>
          </w:p>
        </w:tc>
        <w:tc>
          <w:tcPr>
            <w:tcW w:w="37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8</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跟踪主机</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 需嵌入式硬件结构，ARM处理器，Linux系统；≥1U，≥19英寸标准机架式设计。</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 需具备前置≥2.2寸LCD彩色液晶屏，需具备电源开关键\导航键，开始、暂停及停止键，配合前置按键可以查看跟踪主机的系统信息；需可以查看设备基本信息；需可以进行网络设置；需可以进行系统重启和恢复出厂设置等；开始、暂停、停止键带有LED灯。</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 需具备≥4个DB9串口，实现通讯和状态同步。</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 需具备≥6个RJ45的232串口。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 需具备≥1路VGA输出，≥1路HDMI输出。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 需具备≥6个POE供电网口，需可以连接POE摄像机或图像探测器。</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7) 主机背板需有三孔电源接口直接采用交流220V供电，不接受电源适配器直流供电。</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132"/>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9</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控制面板</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1)面板需采用电容感应式触摸设计，需具有LED背光设计功能。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2）面板需支持直接连接录播工作站使用，实现一键开启、暂停和关闭录播功能。</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3）暂停需不影响录播主机录制结果，恢复录制后需不会另行生成新文件，保证生成的录制文件单一连续。</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10</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图像探测器</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 成像器件：需1/3"高清CMOS。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 有效像素：需1920(H)X1080(V),2 mega pixel。</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 信噪比：需≥50db(AGC OFF)。</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 网络接口：需10/100M网络自适应，RJ45适配器，POE供电。</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 视频编码：需H.264 Main Profile, Baseline 编码 MJPEG编码。</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 电源：需DC 12V、POE供电。</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 协议支持：需TCP/IP,UDP,RTP,RTSP。</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8) 设备功率：需2W，(5W  IR)。</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11</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吊装话筒</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 频率范围：需100-16000Hz。</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 灵敏度：需28.2mV/Pa（-31Db,@1KHz）。</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 指向性：需超窄。</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4) 拾音角度：需100º。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 等效噪声级：需23dB-A。</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 最大声压级：需128Db(0.5% THD)。</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 阻抗：需≥200Ω。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 信噪比：需71dB-A。</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 工作电压：需48V。</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10) 工作电流：需4Ma。</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只</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6</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12</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高清摄像机</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1)信号系统：HD: 需满足1080P60/50/30/25, 1080i60/50,720P60/50/30/25等几种类型。SD:需满足480i, 576i等几种类型。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2)成像器件：需1/2.7英寸 CMOS；有效像素：需≥207万。</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3)镜头：需12x, f3.5mm ~ 42.3mm, F1.8 ~ F2.8，32x数字变焦(可选)。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4)预置位数量：需≥255。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5)视频输出：需≥1路3G-SDI、HDMI、RJ45网络，三路接口需可同时输出，需支持≥1路CVBS输出。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6)电源：需DC12V,内置POC供电模块。</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7)需含大于等于3组摄像机支架，高清摄像机支架需采用≥3mm厚钢板，需可壁装可吊挂，要求用同品牌支架，支架方式以现场实用为准。</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3</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13</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教育云资源管理应用软件</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一、基础管理功能：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1、录播管理：需支持把录播设备接入平台，实现自动转码、无缝直播点播，并具备多画面直播和点播功能。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2、数据存储：要求平台实现一个物理文件需可多级平台共同使用，该文件被某处删除不影响其他用户使用。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3、一键置灰：国家重大事件发生时，需可一键将平台设置为灰色风格。</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二、个人空间功能：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1、个人信息服务：需支持用户对个人资料、登录密码进行编辑管理。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2、消息服务：需支持消息的自动发送和接收，并要求系统自动区分消息的来源如系统消息，便于分类管理。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3、资源服务：需支持用户在个人空间上传、管理及搜索自己的资源。需支持用户对资源进行收藏，将课件、教案等资源与课堂录像进行关联。需支持教师调课后视频资源自动、手动归档。</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4、录播预约：需支持教师通过课表对录播教室进行预约，并可设置是否直播。设置为直播后，首页需显示直播预告。预约成功后，课堂录像将自动上传至主讲人个人空间。</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5、在线编辑：需可对原视频进行裁剪，自由拼接、生成新视频并发布；需提供文字轨道、视频轨道、台标等编辑功能。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6、我的课表：需支持我的课表查询、课表约课和自主约课等功能。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三、资源管理功能：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1、资源目录：资源目录需按照要求版本学科册章节分类预制，减轻管理员工作量，用户需可根据实际需求手动修改目录。</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2、资源统计：统计区域下属学校的资源数量及排行，以及按学科统计平台的资源情况及学科资源数排行。</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3、文档预览：需支持对教案、课件、习题等文档及图片作为附件进行在线预览，类似百度文库的展示效果。</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4、资源应用：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1）用户需可对资源进行收藏、下载、分享等操作，支持用户对资源进行评论和在线交流。</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2）量表评分：需支持用户在点播观看的视频可以通过系统提供的量表进行在线打分评价。</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3）打点和片段评议：需支持用户在点播观看课程录像的同时可以对精彩的教学环节点和片段进行在线打点记录。</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4）扫码观看：需支持通过使用移动端的设备进行扫码观看。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5、标签管理：资源发布时，用户需可以选择手动填写标签，为资源的搜索提供便利。</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6、资源搜索：需支持多种搜索条件进行组合搜索，同时也支持用户可通过标题、主讲人、标签的文本快速搜索资源。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7、资源评估：需支持用户对课堂视频录像进行量化评估，可根据实际的教学评估要求设置多套评估标准，每套评估标准可设置不同的总分，可设置多项评估项目，每项评估项目可设置多项评估子项。</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四、视频点播功能：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1）无缓冲播放：需支持视频直接拖拽播放，不需缓冲。</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2）资源模式：需支持多画面资源模式点播，如以三分屏的方式同步播放教师画面、学生画面、课件画面。</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3）台标：需可以加台标,台标格式支持PNG图片格式文件。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4）多码率支持：要求转码时需支持标清、高清、超清等多种清晰度设置。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五、视频直播要求具备以下功能：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1、课程视图：需支持直播协议、直播预约、检索等通用直播功能，还需平台具有教育行业特性。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S-T分析：需根据直播课堂实况，自动分析本节课的课堂行为，教师、学生、及互动行为占比并自动画出行为曲线；需根据数据自动生成师生教学行为时序图；需根据数据自动分析本节课的课堂类型，给教师提供参考。</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2）直播互动：需支持直播过程中，同时在线的用户之间进行在线探讨，支持量表打分。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3）直播反馈：直播结束后系统需会将视频和评论记录自动上传到教师的个人空间。</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4）直播分享：直播过程中，用户需可分享所观看的直播，系统会自动生成二维码和链接地址。</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5）匿名观看：需支持匿名用户可以观看直播的权限，满足不同区域、学校的需求。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6）自定义预约时间：需支持用户可以自选直播的开始时间和结束时间，不局限于只能按课表预约，方便用户灵活使用。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7）量表评分：需支持为直播设置评分量表，在看直播时对课程进行量表打分。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8）直播时移：直播开始后，需支持拖动播放器的时间轴，回放直播。</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2、预约直播时需可设置观看密码，看直播时需需要输入正确的密码才能看。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六、AI课堂功能：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1.需支持查看大数据页面看板，需包含设备信息，教学质量等长期数据的汇总。</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2.课堂教学行为需包括AI分析系统能自动识别的教师和学生行为,如：讲授、板书、听讲、师生互动等多种行为。</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3.课程结束后，需可自动生成该教师的课堂观察分析报告，该报告支持在线预览和导出，为教研点评提供客观数据。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4.教师可查看每节课的课堂实录，需可根据不同的教学行为时序进行智能打点切片，形成行为时序图，可自动定位到课堂实录的特定时刻，方便进行快速回顾教学环节。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5.教师需可查看每节课的教与学课堂行为的占比，以便教师能客观了解自己的教学过程的分布情况，方便进行即时化的教学反思。</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6.基于结构化的课堂观察方法，自动进行S-T分析，分析每节课的教学模式；如：授课型、练习型、对话型、混合型。</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lastRenderedPageBreak/>
              <w:t>7.教师需可以查看自己所在班级，所授课程中的学生课堂行为分布情况。</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8.校教学管理者需可查看各科教师的课堂观察分析报告，该报告支持在线预览和导出，为教研点评提供客观数据。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9.校教学管理者需可查看各科教师的课堂实录、教学模式、S-T行为分析、课堂教学行为占比、课堂表现、课堂参与度等情况。</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10.校教学管理者需可以任选两位教师的授课情况进行同课异构对比，需可以查看两位教师的授课过程中的教学行为，S-T、授课类型、学生参与度的对比分析，从而对教师教学方式提供有价值的改进建议，并且可以导出对比报告。</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14</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摄像机</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1、需三片1/2英寸CMOS成像器，F12 (59.94p）/F13 (50）高分辨率、高灵敏度、宽动态范围。</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2、需≥17倍专业光学变焦镜头、聚焦、变焦和光圈三环独立，带物理止点、提供4KHDR性能。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3、需具有4K 50p/60p录制功能，12G-SDI适用于与高质量的 4K 内容传输或快速传输高清信号，需提供双 XLR 和 4 声道音频XAVC Intra 和 XAVC Long GOP 录制。</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4、广播标准 MPEG HD422 和 MPEG HD，需采用 MXF 文件格式的 DVCAM@25 Mbps。</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5、需内置5GHz 和 2.4GHz Wi-Fi，实现高移动灵活性 ，双MI热靴可实现电源、信号连接。</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15</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广播级室内遥控云台</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1、需支持广播级摄像机远程变焦、聚焦、光圈、聚焦手自动切换、光圈手自动切换、摄像机菜单调整、白平衡校准等功能。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2、需自动识别不同品牌摄像机并实现兼容控制，支持SMART Diagnostic System，主动故障预警功能。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3、视频需可通过云台直接输出12G-SDI信号。</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4、超静音设计，全速运转噪声平均不高于16dB。</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5、云台需支持KXWELL、VISCA等多种协议，需支持协议定制；控制方式需支持：RS422，TCP/IP。</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6、云台、镜头全变速控制，旋转速度：水平：0.2~45°/S；俯仰：0.1~30°/S；旋转范围：水平：300°；俯仰：+45°～-45°，需支持软件限位，需支持水平、俯仰、镜头信息高精度预置位1000个。</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16</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镜头外反馈器</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1、需和上述云台同一品牌。</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2、需配套上述摄像机镜头位置反馈，实现镜头预置位功能。</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17</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交流适配器</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1、兼容性要求：和上述云台系统同一品牌。</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2、输入电源不低于：AC220V 50HZ；输出电源不低于：DC24V 3A。</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3、操作环境温度范围不低于：-10ºC~+45ºC。</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18</w:t>
            </w:r>
          </w:p>
        </w:tc>
        <w:tc>
          <w:tcPr>
            <w:tcW w:w="85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壁装支架</w:t>
            </w:r>
          </w:p>
        </w:tc>
        <w:tc>
          <w:tcPr>
            <w:tcW w:w="240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1、兼容性要求：和上述云台系统同一品牌。</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2、用于墙壁侧装云台和摄像机，内过线设计。      </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3、参考尺寸(W×D×H)mm：416×190×140。</w:t>
            </w:r>
          </w:p>
        </w:tc>
        <w:tc>
          <w:tcPr>
            <w:tcW w:w="37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w:t>
            </w:r>
          </w:p>
        </w:tc>
        <w:tc>
          <w:tcPr>
            <w:tcW w:w="569"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19</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有源音箱</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1.基本配置：</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（1）音箱类型：需2.0声道有源电脑音箱。</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（2）调节方式：需侧面板旋钮（高音/低音独立调节）。</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（3）供电方式：需220V/50Hz电源。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（4）箱体材质：需中高密度木质结构。</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2.声学性能</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（1）输出功率：需≥40W RMS。</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（2）频响范围：需45Hz-20KHz。</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（3）单元规格：高音：需≥φ13芯丝膜扬声器；低音：需≥4英寸。</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（4）信噪比：需≥85dB，失真度≤0.5%。</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3.功能与扩展</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（1）输入接口：需双路RCA输入。</w:t>
            </w:r>
            <w:r>
              <w:rPr>
                <w:kern w:val="0"/>
                <w:sz w:val="20"/>
                <w:lang w:bidi="ar"/>
              </w:rPr>
              <w:t>‌‌</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（2）需防磁设计。</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20</w:t>
            </w:r>
          </w:p>
        </w:tc>
        <w:tc>
          <w:tcPr>
            <w:tcW w:w="85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千兆交换机</w:t>
            </w:r>
          </w:p>
        </w:tc>
        <w:tc>
          <w:tcPr>
            <w:tcW w:w="2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left"/>
              <w:textAlignment w:val="center"/>
              <w:rPr>
                <w:rFonts w:ascii="宋体" w:hAnsi="宋体" w:cs="宋体"/>
                <w:sz w:val="20"/>
              </w:rPr>
            </w:pPr>
            <w:r>
              <w:rPr>
                <w:rFonts w:ascii="宋体" w:hAnsi="宋体" w:cs="宋体" w:hint="eastAsia"/>
                <w:kern w:val="0"/>
                <w:sz w:val="20"/>
                <w:lang w:bidi="ar"/>
              </w:rPr>
              <w:t>需≥18个10/100/1000M自适应电口，≥2个100M/1G SFP光口，固化单交流电源，无风扇。</w:t>
            </w:r>
          </w:p>
        </w:tc>
        <w:tc>
          <w:tcPr>
            <w:tcW w:w="37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否</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21</w:t>
            </w:r>
          </w:p>
        </w:tc>
        <w:tc>
          <w:tcPr>
            <w:tcW w:w="85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学生桌椅</w:t>
            </w:r>
          </w:p>
        </w:tc>
        <w:tc>
          <w:tcPr>
            <w:tcW w:w="240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一、学生单人课桌：</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1、桌面规格需为≥630×430×23mm，桌面下内嵌两条加强方管需15×15×0.8mm，书斗规格需510×325×150mm，外上沿宽需≥510 mm，外下沿宽需≥500 mm，内上沿需≥475 mm，内下沿需≥455 mm，书斗进深需≥325 mm，书斗外高需≥150 mm，内高需≥130 mm，书斗加四条加强横筋，需采用优质环保PP工程塑料，书斗主体注塑厚度需≥4.0mm，前沿为需≥8.0mm，一次注塑成型，桌面为弧型，上设笔槽，规格为需≥260×20mm，具有抗老化、抗紫外线、防褪色等。</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金属桌架需为椭圆管，为四级升降。椭圆管的规格需为升降上管≥60×19mm，管壁厚需≥1.5mm；升降下管需≥65×24mm，管壁厚需≥1.5mm；脚登管需≥20×40mm，管壁厚需≥1.5mm，底脚管需≥47×22mm，管壁厚需≥1.7mm。3、升降护套件：为外套ABS护套，长需≥70mm，宽需≥28mm，高需≥2mm护套保证升降结构更稳定。</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二、学生单人课椅：</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1、座板：尺寸需≥385x395mm需采用PP工程塑料</w:t>
            </w:r>
            <w:r>
              <w:rPr>
                <w:rFonts w:ascii="宋体" w:hAnsi="宋体" w:cs="宋体" w:hint="eastAsia"/>
                <w:kern w:val="0"/>
                <w:sz w:val="20"/>
                <w:lang w:bidi="ar"/>
              </w:rPr>
              <w:lastRenderedPageBreak/>
              <w:t>注塑成型，壁厚需≥3.5mm，座板形状中间内陷，两侧带有双腿凹槽（可矫正坐姿）,座面中间7格均匀排布，每格需≥28mm宽，槽型带板与宽需≥6mm通孔交替组成镂空式设计，既透气又增加座椅舒适度，材质需具有抗老化、抗紫外线、防退色特性。</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 xml:space="preserve">2、靠背：尺寸需≥395x325mm需采用PP工程塑料注塑成型，壁厚需≥3mm，靠背形状中间内陷，两侧包裹（减少对学生的脊椎压迫）,上方带有可移动手把，靠背中间5格匀布，每格需≥28mm宽，槽型带板需与宽6mm通孔相交替组成中间内陷镂空式设计，既透气又增加座椅舒适度，材质需具有抗老化、抗紫外线、防退色特性。椅面椅靠需按人体工程学设计，注塑成型。 </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金属椅架主要需为椭圆管，为四级升降。椭圆管的规格为升降上管需≥60×19mm，管壁厚需≥1.5mm；升降下管需≥65×24mm，管壁厚需≥1.5mm；脚登管需≥20×40mm，管壁厚需≥1.5mm，底脚管需≥47×22mm，管壁厚需≥1.7mm,靠背弯管需为Φ39x17,管壁厚需≥1.5mm。</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4、升降护套件：需为外套优质ABS护套，长需≥70mm，宽需≥28mm，高需≥22mm，护套保证升降结构更稳定。</w:t>
            </w:r>
          </w:p>
        </w:tc>
        <w:tc>
          <w:tcPr>
            <w:tcW w:w="37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套</w:t>
            </w:r>
          </w:p>
        </w:tc>
        <w:tc>
          <w:tcPr>
            <w:tcW w:w="40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50</w:t>
            </w:r>
          </w:p>
        </w:tc>
        <w:tc>
          <w:tcPr>
            <w:tcW w:w="569"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22</w:t>
            </w:r>
          </w:p>
        </w:tc>
        <w:tc>
          <w:tcPr>
            <w:tcW w:w="85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教师多媒体操作台</w:t>
            </w:r>
          </w:p>
        </w:tc>
        <w:tc>
          <w:tcPr>
            <w:tcW w:w="240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1、讲桌设计：需分体式设计，桌面和桌体部分自成一体，外置固定螺丝孔位，安装简单，方便进出设计比较窄的教室门。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2、讲桌结构：需钢木结合，桌面和扶手为榉木烤漆，稳重高档，显示器上部为钢化玻璃，四周围用多槽型软质胶条，防水防尘，可倾斜式显示器角度可调。</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3、讲桌材质：≥1.5 mm优质冷轧镀锌钢板加工而成。</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4、讲桌尺寸：需≥1090 mm *1000 mm *750 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5、讲桌人性化：桌子边角需无棱角，需采用圆弧过度设计，防止人员碰伤，后部需采用菱形设计，方便印刷学校标识。该讲桌需具有一把锁（也可多把锁）控制所有需要开关的门及抽屉，讲桌后门为梯形设计，具有美观，强度大等优点。</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6、讲桌其他：桌面显示器和中控需为倾斜45度设计，方便观看和操作，可放置多功能插板等设备。讲桌右侧需具有抽拉式抽屉，可放置实物展台。讲桌下部需采用机架式标准设计，带隔板可放置DVD录像机和功放等设备。</w:t>
            </w:r>
          </w:p>
        </w:tc>
        <w:tc>
          <w:tcPr>
            <w:tcW w:w="37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lastRenderedPageBreak/>
              <w:t>23</w:t>
            </w:r>
          </w:p>
        </w:tc>
        <w:tc>
          <w:tcPr>
            <w:tcW w:w="85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观摩室操作台</w:t>
            </w:r>
          </w:p>
        </w:tc>
        <w:tc>
          <w:tcPr>
            <w:tcW w:w="240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1、规格：≥2000*800*750mm。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2.操作台：台面采用环保板材，表面粘贴防火板。操作台前方底部配备抽拉式静音键盘，采用阻尼缓冲。</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3.操作台框架：主框架采用≥1.5mm厚称重托架冷轧钢板，前后门板采用≥1.2mm厚度冷轧钢板，金属板材防腐、防锈工艺处理。</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4.台面板：≥25mm厚中密度纤维板表面高压一层耐磨防火板，整体厚度不低于27mm。</w:t>
            </w:r>
          </w:p>
        </w:tc>
        <w:tc>
          <w:tcPr>
            <w:tcW w:w="37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台</w:t>
            </w:r>
          </w:p>
        </w:tc>
        <w:tc>
          <w:tcPr>
            <w:tcW w:w="40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r w:rsidR="003274F7">
        <w:trPr>
          <w:trHeight w:val="600"/>
        </w:trPr>
        <w:tc>
          <w:tcPr>
            <w:tcW w:w="38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24</w:t>
            </w:r>
          </w:p>
        </w:tc>
        <w:tc>
          <w:tcPr>
            <w:tcW w:w="85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录播控制室吊柜</w:t>
            </w:r>
          </w:p>
        </w:tc>
        <w:tc>
          <w:tcPr>
            <w:tcW w:w="240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 规格：≥3500*600mm*300mm</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 材质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（1）板材：需实木颗粒板、多层板、密度板。</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（2）门板：需烤漆工艺，美观、耐用。</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（3）五金：需确保承重和开合顺滑。</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3. 承重能力</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（1）承重需约30-50千克，需通过膨胀螺栓或吊码固定在墙体承重结构上。</w:t>
            </w:r>
          </w:p>
          <w:p w:rsidR="003274F7" w:rsidRDefault="00C7430F">
            <w:pPr>
              <w:widowControl/>
              <w:jc w:val="left"/>
              <w:textAlignment w:val="center"/>
              <w:rPr>
                <w:rFonts w:ascii="宋体" w:hAnsi="宋体" w:cs="宋体"/>
                <w:kern w:val="0"/>
                <w:sz w:val="20"/>
                <w:lang w:bidi="ar"/>
              </w:rPr>
            </w:pPr>
            <w:r>
              <w:rPr>
                <w:rFonts w:ascii="宋体" w:hAnsi="宋体" w:cs="宋体" w:hint="eastAsia"/>
                <w:kern w:val="0"/>
                <w:sz w:val="20"/>
                <w:lang w:bidi="ar"/>
              </w:rPr>
              <w:t>4. 安装要求</w:t>
            </w:r>
          </w:p>
          <w:p w:rsidR="003274F7" w:rsidRDefault="00C7430F">
            <w:pPr>
              <w:widowControl/>
              <w:jc w:val="left"/>
              <w:textAlignment w:val="center"/>
              <w:rPr>
                <w:rFonts w:ascii="宋体" w:hAnsi="宋体" w:cs="宋体"/>
                <w:sz w:val="20"/>
              </w:rPr>
            </w:pPr>
            <w:r>
              <w:rPr>
                <w:rFonts w:ascii="宋体" w:hAnsi="宋体" w:cs="宋体" w:hint="eastAsia"/>
                <w:kern w:val="0"/>
                <w:sz w:val="20"/>
                <w:lang w:bidi="ar"/>
              </w:rPr>
              <w:t>（1）柜体间需水平对齐，门板缝隙均匀。</w:t>
            </w:r>
          </w:p>
        </w:tc>
        <w:tc>
          <w:tcPr>
            <w:tcW w:w="37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套</w:t>
            </w:r>
          </w:p>
        </w:tc>
        <w:tc>
          <w:tcPr>
            <w:tcW w:w="40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1</w:t>
            </w:r>
          </w:p>
        </w:tc>
        <w:tc>
          <w:tcPr>
            <w:tcW w:w="569"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sz w:val="20"/>
              </w:rPr>
            </w:pPr>
            <w:r>
              <w:rPr>
                <w:rFonts w:ascii="宋体" w:hAnsi="宋体" w:cs="宋体" w:hint="eastAsia"/>
                <w:kern w:val="0"/>
                <w:sz w:val="20"/>
                <w:lang w:bidi="ar"/>
              </w:rPr>
              <w:t>是</w:t>
            </w:r>
          </w:p>
        </w:tc>
      </w:tr>
    </w:tbl>
    <w:p w:rsidR="003274F7" w:rsidRDefault="00C7430F">
      <w:pPr>
        <w:spacing w:line="360" w:lineRule="auto"/>
        <w:ind w:firstLineChars="200" w:firstLine="480"/>
        <w:outlineLvl w:val="0"/>
        <w:rPr>
          <w:color w:val="000000" w:themeColor="text1"/>
          <w:sz w:val="24"/>
          <w:szCs w:val="24"/>
        </w:rPr>
      </w:pPr>
      <w:r>
        <w:rPr>
          <w:rFonts w:hint="eastAsia"/>
          <w:color w:val="000000" w:themeColor="text1"/>
          <w:sz w:val="24"/>
          <w:szCs w:val="24"/>
        </w:rPr>
        <w:t>附件一：</w:t>
      </w:r>
      <w:r>
        <w:rPr>
          <w:rFonts w:hint="eastAsia"/>
          <w:color w:val="000000" w:themeColor="text1"/>
          <w:sz w:val="20"/>
        </w:rPr>
        <w:t>台式计算机</w:t>
      </w:r>
    </w:p>
    <w:tbl>
      <w:tblPr>
        <w:tblW w:w="4998" w:type="pct"/>
        <w:tblLook w:val="04A0" w:firstRow="1" w:lastRow="0" w:firstColumn="1" w:lastColumn="0" w:noHBand="0" w:noVBand="1"/>
      </w:tblPr>
      <w:tblGrid>
        <w:gridCol w:w="726"/>
        <w:gridCol w:w="1222"/>
        <w:gridCol w:w="1067"/>
        <w:gridCol w:w="1694"/>
        <w:gridCol w:w="3810"/>
      </w:tblGrid>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b/>
                <w:bCs/>
                <w:color w:val="000000"/>
                <w:sz w:val="20"/>
              </w:rPr>
            </w:pPr>
            <w:r>
              <w:rPr>
                <w:rFonts w:ascii="宋体" w:hAnsi="宋体" w:cs="宋体" w:hint="eastAsia"/>
                <w:b/>
                <w:bCs/>
                <w:color w:val="000000"/>
                <w:kern w:val="0"/>
                <w:sz w:val="20"/>
                <w:lang w:bidi="ar"/>
              </w:rPr>
              <w:t>序号</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b/>
                <w:bCs/>
                <w:color w:val="000000"/>
                <w:sz w:val="20"/>
              </w:rPr>
            </w:pPr>
            <w:r>
              <w:rPr>
                <w:rFonts w:ascii="宋体" w:hAnsi="宋体" w:cs="宋体" w:hint="eastAsia"/>
                <w:b/>
                <w:bCs/>
                <w:color w:val="000000"/>
                <w:kern w:val="0"/>
                <w:sz w:val="20"/>
                <w:lang w:bidi="ar"/>
              </w:rPr>
              <w:t>指标分类</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b/>
                <w:bCs/>
                <w:color w:val="000000"/>
                <w:sz w:val="20"/>
              </w:rPr>
            </w:pPr>
            <w:r>
              <w:rPr>
                <w:rFonts w:ascii="宋体" w:hAnsi="宋体" w:cs="宋体" w:hint="eastAsia"/>
                <w:b/>
                <w:bCs/>
                <w:color w:val="000000"/>
                <w:kern w:val="0"/>
                <w:sz w:val="20"/>
                <w:lang w:bidi="ar"/>
              </w:rPr>
              <w:t>一级指标</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b/>
                <w:bCs/>
                <w:color w:val="000000"/>
                <w:sz w:val="20"/>
              </w:rPr>
            </w:pPr>
            <w:r>
              <w:rPr>
                <w:rFonts w:ascii="宋体" w:hAnsi="宋体" w:cs="宋体" w:hint="eastAsia"/>
                <w:b/>
                <w:bCs/>
                <w:color w:val="000000"/>
                <w:kern w:val="0"/>
                <w:sz w:val="20"/>
                <w:lang w:bidi="ar"/>
              </w:rPr>
              <w:t>二级指标</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b/>
                <w:bCs/>
                <w:color w:val="000000"/>
                <w:sz w:val="20"/>
              </w:rPr>
            </w:pPr>
            <w:r>
              <w:rPr>
                <w:rFonts w:ascii="宋体" w:hAnsi="宋体" w:cs="宋体" w:hint="eastAsia"/>
                <w:b/>
                <w:bCs/>
                <w:color w:val="000000"/>
                <w:kern w:val="0"/>
                <w:sz w:val="20"/>
                <w:lang w:bidi="ar"/>
              </w:rPr>
              <w:t>采购人技术要求</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CPU规格</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★CPU 信息</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基本频率≥2.7GHz，内核数≥8核，线程数≥八线程，缓存≥8M</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内存规格</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★内存配置容量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≥16G</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3</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★内存类型</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DDR4</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★内存条配置数量（板载内存不涉及）</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≥2个</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主板规格</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★主板集成模块</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集成资源扩展模块、计算处理模块、音频扩展模块等，主板的互联拓扑可通过处理器或交换电路实现。</w:t>
            </w:r>
          </w:p>
        </w:tc>
      </w:tr>
      <w:tr w:rsidR="003274F7">
        <w:trPr>
          <w:trHeight w:val="330"/>
        </w:trPr>
        <w:tc>
          <w:tcPr>
            <w:tcW w:w="426"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w:t>
            </w:r>
          </w:p>
        </w:tc>
        <w:tc>
          <w:tcPr>
            <w:tcW w:w="717"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★主板支持的 CPU 和内存情况</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CPU：支持X86架构处理器</w:t>
            </w:r>
          </w:p>
        </w:tc>
      </w:tr>
      <w:tr w:rsidR="003274F7">
        <w:trPr>
          <w:trHeight w:val="330"/>
        </w:trPr>
        <w:tc>
          <w:tcPr>
            <w:tcW w:w="4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17"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6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内存型号：DDR4内存</w:t>
            </w:r>
          </w:p>
        </w:tc>
      </w:tr>
      <w:tr w:rsidR="003274F7">
        <w:trPr>
          <w:trHeight w:val="330"/>
        </w:trPr>
        <w:tc>
          <w:tcPr>
            <w:tcW w:w="4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17"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6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支持内存数量：≥2个</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主板内置PCIe 插槽数量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特殊孔位及接口</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9</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★单内存插槽最大可支持容量（板载内存不涉及）</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≥16G</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★内存插槽满配时提供的最高内</w:t>
            </w:r>
            <w:r>
              <w:rPr>
                <w:rFonts w:ascii="宋体" w:hAnsi="宋体" w:cs="宋体" w:hint="eastAsia"/>
                <w:color w:val="000000"/>
                <w:kern w:val="0"/>
                <w:sz w:val="20"/>
                <w:lang w:bidi="ar"/>
              </w:rPr>
              <w:lastRenderedPageBreak/>
              <w:t>存总容量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lastRenderedPageBreak/>
              <w:t>≥32G</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lastRenderedPageBreak/>
              <w:t>11</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存储设备规格</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★固态盘数量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 个</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12</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★固态存储容量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≥512G SSD</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机械硬盘数量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14</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机械硬盘总容量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存储设备规格</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机械硬盘转速</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机械硬盘接口协议</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17</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机械硬盘形态</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18</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固态存储接口协议</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NVMe</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19</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固态存储形态</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M.2</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20</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★存储设备扩展盘位</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132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21</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★存储设备其他参与要求</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a）固态盘应符合 SJ/T 11654 相关规定;b）机械硬盘准备时间应不大于30s；侧面固定螺丝孔数量可为 4孔或 6 孔；工作状态环境温度应满足 5℃~55℃ , 其它参数应符合 GB/T12628 的相关规定</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22</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显卡规格</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★显卡类型</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集成显卡</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23</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独立显卡显存类型</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24</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独立显卡显存位宽</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25</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独立显卡显存容量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26</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独立显卡接口协议</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27</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显示设备规格</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★显示屏屏占比</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≥92%</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28</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★显示屏分辨率</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≥1920x1080</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29</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显示屏像素密度</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≥85 像素/英寸</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30</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显示屏可视角度</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水平≥178°可视角度</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31</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★显示屏尺寸</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≥23.8英寸</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32</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★显示屏屏幕比例</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16:09</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33</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★显示器边框颜色</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黑色</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34</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★显示屏防蓝光</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支持防蓝光模式</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35</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★显示屏低频闪</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显示屏应支持低频闪≤-35dB</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lastRenderedPageBreak/>
              <w:t>36</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★显示屏防炫目</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显示器镜面反射率≤10%</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37</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外设规格</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★传声器数量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 个</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38</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★扬声器数量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 个</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39</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★鼠标数量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 个</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40</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★键盘数量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 个</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41</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★摄像头数量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 个</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42</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光驱数量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 个</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43</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★键盘按键数目</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104 键</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44</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★摄像头像素</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≥100万</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45</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★摄像头分辨率</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≥1280x720</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46</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★扬声器功率</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≥1瓦/个</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47</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★扬声器频率范围</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100Hz-20kHz，其中 100Hz-200Hz：35dB 及以上；200Hz-12kHz：55dB及以上，12kHz-18kHz：35dB 及以上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48</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扬声器总谐波失真</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总谐波失真在 300Hz-7kHz 频率范围内宜不高于 5%</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49</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扬声器最大声压级</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最大声压级在粉红噪声播放场景下，工作距离处声压级宜不低于70dB</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50</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★键盘键程</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2.3mm ~ 4.0mm</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51</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★键盘按键压力</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按键压力应在 0.54 N±0.14N</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52</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★键盘颜色</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黑色</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53</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★键盘连接方式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有线</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54</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★有线键盘连接线</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 米</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55</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★键盘其他要求</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键盘外观结构、连接方式、主要功能、安全、电磁兼容性、可靠性应符合 GB/T 14081 的相关规定</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56</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★鼠标连接方式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有线</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57</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★有线鼠标连接线</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 米</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58</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★鼠标 DPI分辨率</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800~1600</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59</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鼠标颜色</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黑色</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60</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★鼠标其他要求</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其它参数应符合 GB/T 26245 的相关规定</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61</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内置光驱</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62</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网络设备规格</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★有线网卡数量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63</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无线网卡及天线数量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64</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单无线网卡天线数量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lastRenderedPageBreak/>
              <w:t>65</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外部接口规格</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★USB 接口数量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≥4个USB接口，其中2个USB3.0接口</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66</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★视频接口数量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67</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★音频接口数量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68</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存储卡接口数量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990"/>
        </w:trPr>
        <w:tc>
          <w:tcPr>
            <w:tcW w:w="426"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69</w:t>
            </w:r>
          </w:p>
        </w:tc>
        <w:tc>
          <w:tcPr>
            <w:tcW w:w="717"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整机基础规格</w:t>
            </w:r>
          </w:p>
        </w:tc>
        <w:tc>
          <w:tcPr>
            <w:tcW w:w="994"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★整机外观</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a) 产品表面不应有凹痕、划伤、裂缝、变形和污染等。表面涂层均匀，不应起泡、龟裂、脱落和磨损，金属零部件无锈蚀及其它机械损伤；</w:t>
            </w:r>
          </w:p>
        </w:tc>
      </w:tr>
      <w:tr w:rsidR="003274F7">
        <w:trPr>
          <w:trHeight w:val="660"/>
        </w:trPr>
        <w:tc>
          <w:tcPr>
            <w:tcW w:w="4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17"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6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99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b) 产品表面说明功能的文字、符号、标志，应清晰、端正、牢固；</w:t>
            </w:r>
          </w:p>
        </w:tc>
      </w:tr>
      <w:tr w:rsidR="003274F7">
        <w:trPr>
          <w:trHeight w:val="660"/>
        </w:trPr>
        <w:tc>
          <w:tcPr>
            <w:tcW w:w="4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17"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6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99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c) 宜在产品显著位置提供运行状态指示功能，并由生产厂商提供详细参数。</w:t>
            </w:r>
          </w:p>
        </w:tc>
      </w:tr>
      <w:tr w:rsidR="003274F7">
        <w:trPr>
          <w:trHeight w:val="624"/>
        </w:trPr>
        <w:tc>
          <w:tcPr>
            <w:tcW w:w="426"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70</w:t>
            </w:r>
          </w:p>
        </w:tc>
        <w:tc>
          <w:tcPr>
            <w:tcW w:w="717"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★整机结构</w:t>
            </w:r>
          </w:p>
        </w:tc>
        <w:tc>
          <w:tcPr>
            <w:tcW w:w="2235"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箱应符合GB/T4208、GB/T26246的相关规定,产品内部结构应符合通用部件的安装需要,所有输入输出接口应符合相关国家或行业标准,产品零部件应紧固无松动，可插拔部件应可靠连接，开关、按钮和其它控制部件应灵活可靠，布局应方便使用,所有 I/O连接器及需插接线缆的部位应预留用户操作空间，方便插拔解锁与插拔线缆,可插拔板卡插槽部位应预留安装、拆卸或更换板卡空间,拆装可能接触到的金属剪口或金属尖角部位应做防划伤处理，以保证安全,整机内部走线应规整，固线结构和位置要合理可靠并做防割线处理，需便于理线和插拔操作，走线应不影响系统各主要部件组装和拆卸,如需通过孔走线，过线孔应做防割线处理,各插头位置和插拔方向应合理，应做到插拔无障碍设计，具备防呆设计，有效避免误操作,各主要部件拆装无障碍，使用常规工具拆装，无特殊拆装工具需求,各主要部件拆装步骤要少，各自拆装需避免相互干扰,对于整机或零部件外表面为高亮面的，应粘贴保护膜，保护膜需粘贴牢固，运输、组装等过程不易脱落，撕下无残留,其它要求应符合GB/T9813.1的相关规定</w:t>
            </w:r>
          </w:p>
        </w:tc>
      </w:tr>
      <w:tr w:rsidR="003274F7">
        <w:trPr>
          <w:trHeight w:val="624"/>
        </w:trPr>
        <w:tc>
          <w:tcPr>
            <w:tcW w:w="4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17"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6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223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r>
      <w:tr w:rsidR="003274F7">
        <w:trPr>
          <w:trHeight w:val="624"/>
        </w:trPr>
        <w:tc>
          <w:tcPr>
            <w:tcW w:w="4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17"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6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223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r>
      <w:tr w:rsidR="003274F7">
        <w:trPr>
          <w:trHeight w:val="624"/>
        </w:trPr>
        <w:tc>
          <w:tcPr>
            <w:tcW w:w="4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17"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6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223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r>
      <w:tr w:rsidR="003274F7">
        <w:trPr>
          <w:trHeight w:val="624"/>
        </w:trPr>
        <w:tc>
          <w:tcPr>
            <w:tcW w:w="4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17"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6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223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r>
      <w:tr w:rsidR="003274F7">
        <w:trPr>
          <w:trHeight w:val="624"/>
        </w:trPr>
        <w:tc>
          <w:tcPr>
            <w:tcW w:w="4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17"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6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223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r>
      <w:tr w:rsidR="003274F7">
        <w:trPr>
          <w:trHeight w:val="624"/>
        </w:trPr>
        <w:tc>
          <w:tcPr>
            <w:tcW w:w="4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17"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6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223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r>
      <w:tr w:rsidR="003274F7">
        <w:trPr>
          <w:trHeight w:val="624"/>
        </w:trPr>
        <w:tc>
          <w:tcPr>
            <w:tcW w:w="4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17"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6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223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r>
      <w:tr w:rsidR="003274F7">
        <w:trPr>
          <w:trHeight w:val="624"/>
        </w:trPr>
        <w:tc>
          <w:tcPr>
            <w:tcW w:w="4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17"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6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223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r>
      <w:tr w:rsidR="003274F7">
        <w:trPr>
          <w:trHeight w:val="624"/>
        </w:trPr>
        <w:tc>
          <w:tcPr>
            <w:tcW w:w="4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17"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6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223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r>
      <w:tr w:rsidR="003274F7">
        <w:trPr>
          <w:trHeight w:val="624"/>
        </w:trPr>
        <w:tc>
          <w:tcPr>
            <w:tcW w:w="4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17"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6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223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r>
      <w:tr w:rsidR="003274F7">
        <w:trPr>
          <w:trHeight w:val="624"/>
        </w:trPr>
        <w:tc>
          <w:tcPr>
            <w:tcW w:w="4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17"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6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223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r>
      <w:tr w:rsidR="003274F7">
        <w:trPr>
          <w:trHeight w:val="624"/>
        </w:trPr>
        <w:tc>
          <w:tcPr>
            <w:tcW w:w="4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17"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6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223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r>
      <w:tr w:rsidR="003274F7">
        <w:trPr>
          <w:trHeight w:val="624"/>
        </w:trPr>
        <w:tc>
          <w:tcPr>
            <w:tcW w:w="4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17"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6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223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71</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★机箱防护要求</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机箱应符合 GB/T 4208 中 IP20 防护要求</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lastRenderedPageBreak/>
              <w:t>72</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★整机噪音</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产品工作在空闲状态下，产品的声功率级应不超过 4.5 Bel</w:t>
            </w:r>
          </w:p>
        </w:tc>
      </w:tr>
      <w:tr w:rsidR="003274F7">
        <w:trPr>
          <w:trHeight w:val="660"/>
        </w:trPr>
        <w:tc>
          <w:tcPr>
            <w:tcW w:w="426"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73</w:t>
            </w:r>
          </w:p>
        </w:tc>
        <w:tc>
          <w:tcPr>
            <w:tcW w:w="717"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★整机散热</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在环境温度为 25℃及处理器满载情况下，产品表面温度应符合如下要求：</w:t>
            </w:r>
          </w:p>
        </w:tc>
      </w:tr>
      <w:tr w:rsidR="003274F7">
        <w:trPr>
          <w:trHeight w:val="330"/>
        </w:trPr>
        <w:tc>
          <w:tcPr>
            <w:tcW w:w="4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17"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6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a) 可触及面温度范围内小于45℃ ;</w:t>
            </w:r>
          </w:p>
        </w:tc>
      </w:tr>
      <w:tr w:rsidR="003274F7">
        <w:trPr>
          <w:trHeight w:val="660"/>
        </w:trPr>
        <w:tc>
          <w:tcPr>
            <w:tcW w:w="4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17"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6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b) 显示器表面温度：显示屏温度不高于 38℃ , 显示屏上下灯带位置温度（如涉及）不高于 40℃ , 出风口温度不高于 55℃</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74</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★整机能效限定值</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产品能效限定值应达到 GB28380-2012标准中能效等级1级</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75</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机身材质</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塑料/金属等</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76</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★机身颜色</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黑色</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77</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★机箱尺寸容量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≥23.8英寸</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78</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CPU性能</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★CPU 物理核数</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≥8核</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79</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★CPU 主频</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≥2.7GHz</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80</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★CPU 末级缓存容量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≥8M</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81</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★CPU 支持的内存最高速率</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≥2666MHz</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82</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内存性能</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★内存读写速率</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≥2666MHz</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83</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显卡性能</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★显示分辨率</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≥1920x1080</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84</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★显卡显示芯片核心频率</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≥300Mhz</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85</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★显存等效频率</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≥1000MT/s</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86</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★显卡可同时支持多屏显示数量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显卡应支持2块屏幕同时显示，分辨率应不低于1920×1080。</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87</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显示设备性能</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★显示屏刷新率</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≥60Hz</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88</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★显示屏位深</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 位</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89</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★显示屏色域</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≥99% sRGB</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90</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★显示屏色准</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△E ≤ 4</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91</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★显示屏响应时间</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≤14ms</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92</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★显示屏亮度</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≥250 尼特</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93</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★显示屏亮度一致性</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≥70%</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94</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★显示屏对比度</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≥1300：1</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95</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★显示屏其他参数</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其它参数应符合 SJ/T 11292 的相关规定</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96</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网络设备性能</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★有线网卡速率</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≥1000M</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lastRenderedPageBreak/>
              <w:t>97</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支持无线网络通信技术协议</w:t>
            </w:r>
          </w:p>
        </w:tc>
        <w:tc>
          <w:tcPr>
            <w:tcW w:w="2235" w:type="pct"/>
            <w:tcBorders>
              <w:top w:val="single" w:sz="4" w:space="0" w:color="000000"/>
              <w:left w:val="single" w:sz="4" w:space="0" w:color="000000"/>
              <w:bottom w:val="single" w:sz="4" w:space="0" w:color="000000"/>
              <w:right w:val="single" w:sz="4" w:space="0" w:color="000000"/>
            </w:tcBorders>
            <w:noWrap/>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支持WAPI 或 WiFi5.0 及以上协议</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98</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无线网卡频宽</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≥20MHz</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99</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电源适配器性能</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★电源适配器电源效率</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在 20%/50%/100%负载下效率均应不低于 89%</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100</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主板功能</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★内存扩展接口(板载内存不涉及)</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≥2个</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101</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存储扩展接口(板载存储不涉及)</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M.2</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102</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★主板 USB瞬间过流保护</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支持瞬间过流保护功能</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103</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★主板防静电保护</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支持防静电保护功能</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104</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★I/O 接口功能</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≥4个USB接口，其中2个USB 3.0</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105</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显卡功能</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★显卡外接显示接口</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显卡至少支持 VGA、HDMI、DVI、DP、Type-C 中 1 种显示接口</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106</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独立显卡数量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107</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显示设备功能</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★显示器支架</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提供显示器支架</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108</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显示屏参数调节</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支持色温、亮度、对比度等显示参数调节</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109</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外设功能</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摄像头物理隐私保护开关</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支持物理隐私保护开关</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110</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传声器降噪</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111</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键盘背光</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112</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光驱功能</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132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113</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存储功能</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★存储功能</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支持信息存储功能，包括支持易失性存储功能和非易失性存储功能。为提升存储性能和降低存储功耗，非易失性存储宜支持固态存储设备，如 SSD/UFS。产品应支持外出接口可以与独立的存储设备进行数据交互</w:t>
            </w:r>
          </w:p>
        </w:tc>
      </w:tr>
      <w:tr w:rsidR="003274F7">
        <w:trPr>
          <w:trHeight w:val="330"/>
        </w:trPr>
        <w:tc>
          <w:tcPr>
            <w:tcW w:w="426"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114</w:t>
            </w:r>
          </w:p>
        </w:tc>
        <w:tc>
          <w:tcPr>
            <w:tcW w:w="717"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网络设备功能</w:t>
            </w:r>
          </w:p>
        </w:tc>
        <w:tc>
          <w:tcPr>
            <w:tcW w:w="994"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★网络功能</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a)支持网络连接、网络开启/关闭；</w:t>
            </w:r>
          </w:p>
        </w:tc>
      </w:tr>
      <w:tr w:rsidR="003274F7">
        <w:trPr>
          <w:trHeight w:val="330"/>
        </w:trPr>
        <w:tc>
          <w:tcPr>
            <w:tcW w:w="4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17"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626"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99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b)支持访问网络和数据交换功能</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115</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★无线网卡频段</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2.4GHz</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116</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物理开关</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支持网络物理开关功能</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117</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★数据传输</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支持数据传输能力，并提供数据流量和异常日志记录功能</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118</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蓝牙协议</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119</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★有线网卡接口类型</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配备有线网络通信模块 ,宜支持RJ45接口</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120</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无线网卡标准</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lastRenderedPageBreak/>
              <w:t>121</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★网络设备拆装</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网络设备支持物理拆装</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122</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外部接口功能</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★音频接口类型</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不少于 1 个，宜支持 3.5mm 孔径的3 段式或 4 段式接口。若支持 4 段式接口，宜支持线序的自动识别及切换功能</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123</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★视频接口类型</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至少支持 VGA、HDMI、DVI、DP、Type-C 中 1 种显示接口</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124</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★HDMI、DP、Type-C 显示接口要求</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若提供 HDMI 或 DP 或 Type-C 接口应同时支持视频和音频输出</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125</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其他接口</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126</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存储卡接口类型</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127</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电源功能</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★电源线适配能力</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符合 GB 15934-2008，对于可拆线插头 GB15934 不做要求</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128</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中文信息处理</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★中文信息处理要求</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符合 GB 18030 的相关规定</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129</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操作系统及软件功能</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★操作系统备份及还原功能</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支持操作系统备份及还原功能</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130</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★固件备份还原能力</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支持备份及还原固件的功能</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131</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★操作系统及驱动升级</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支持通过网络、闪存盘等方式对操作系统、驱动进行升级</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132</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固件升级</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支持通过网络、闪存盘等方式对固件进行升级</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133</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★BIOS 支持关闭通讯接口</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 BIOS 关闭以太网及 USB 接口</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134</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★固件查看信息</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支持查看固件版本、内存信息、主板信息、处理器信息和系统时间信息等功能</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135</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★固件设置启动顺序</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支持设置启动顺序功能，并按照设置的启动顺序启动</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136</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★固件设置口令</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支持设置口令、修改口令、验证口令功能</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137</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★固件设置网络引导</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支持网络引导启动和关闭功能</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138</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生物识别功能</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指纹识别</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139</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人脸识别</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140</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静脉识别</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141</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硬件加速功能</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NPU/GPU 等A I加速模块</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142</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视频编解码加速模块</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143</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影像处理加速模块</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lastRenderedPageBreak/>
              <w:t>144</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存储设备可靠性</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★固态存储寿命</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TBW ≥ 85TB（条件：240GB 硬盘容量）</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145</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★机械硬盘寿命</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通电时间≥5 万小时</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146</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显示设备可靠性</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★显示屏屏幕失效点</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符合 GB/T 9813.2 的要求</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147</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外设可靠性</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★键盘按键寿命</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≥1000 万次</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148</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★鼠标按键寿命</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≥500 万次</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149</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★键盘鼠标线材寿命</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键盘鼠标所用线材经±60 °弯折不低于 3000 次，功能、外观完好</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150</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★风扇寿命</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 万小时</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151</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整机可靠性要求</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★电磁兼容性要求的抗扰度</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符合 GB/T 9254.2 的规定</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152</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★环境条件要求的气候环境适应性</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符合 GB/T 9813.1 中规定</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153</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★环境条件要求的振动适应性</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符合 GB/T 9813.1 中规定</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154</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★环境条件要求的冲击适应性</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符合 GB/T 9813.1 中规定</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155</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★环境条件要求的碰撞适应性</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符合 GB/T 9813.1 中规定</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156</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★环境条件要求的运输包装件跌落适应性</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符合 GB/T 9813.1 中规定</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157</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★MTBF 测试</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MTBF(m1)≥100万小时</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158</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兼容要求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兼容要求</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★常用软件兼容</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应支持流式软件、版式软件、浏览器、邮件客户端、解压软件、多媒体、图形图像处理等常用软件</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159</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兼容要求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★数据库兼容</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兼容 3 个及以上厂商的数据库产品</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160</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兼容要求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★中间件兼容</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兼容 3 个及以上厂商中间件产品</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161</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兼容要求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★平台软件兼容</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兼容 3 个及以上厂商云计算及大数据平台</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162</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包装及运输要求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包装及运输要求</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★标志、包装、运输和贮存</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符合 GB/T 9813.1 和商品包装政府采购需求标准的相关规定</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163</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★配置检查工具</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供应商提供自检测试工具</w:t>
            </w:r>
          </w:p>
        </w:tc>
      </w:tr>
      <w:tr w:rsidR="003274F7">
        <w:trPr>
          <w:trHeight w:val="99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164</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★服务响应</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a）提供产品 3 年维保及上门服务（满足同城 4 小时、异地 12 小时响应要求）；b）提供政企专线 7*24 在线服务；c）现场保障技术服务团队员，国内上门服务地级市覆盖率达 100%</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165</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★服务周期</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支持产品延保≥3 年提供每年延保服务报价，提供备件服务能力≥6 年（自购买</w:t>
            </w:r>
            <w:r>
              <w:rPr>
                <w:rFonts w:ascii="宋体" w:hAnsi="宋体" w:cs="宋体" w:hint="eastAsia"/>
                <w:color w:val="000000"/>
                <w:kern w:val="0"/>
                <w:sz w:val="20"/>
                <w:lang w:bidi="ar"/>
              </w:rPr>
              <w:lastRenderedPageBreak/>
              <w:t>之日起）</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lastRenderedPageBreak/>
              <w:t>166</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★预装操作系统</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预装符合桌面操作系统政府采购需求标准的正版操作系统</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167</w:t>
            </w:r>
          </w:p>
        </w:tc>
        <w:tc>
          <w:tcPr>
            <w:tcW w:w="71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6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★培训服务</w:t>
            </w:r>
          </w:p>
        </w:tc>
        <w:tc>
          <w:tcPr>
            <w:tcW w:w="223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供应商提供培训材料、产品手册、培训视频等培训相关内容</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168</w:t>
            </w:r>
          </w:p>
        </w:tc>
        <w:tc>
          <w:tcPr>
            <w:tcW w:w="71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6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★典型问题解决手册</w:t>
            </w:r>
          </w:p>
        </w:tc>
        <w:tc>
          <w:tcPr>
            <w:tcW w:w="223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供应商提供典型问题解决说明文档或视频</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169</w:t>
            </w:r>
          </w:p>
        </w:tc>
        <w:tc>
          <w:tcPr>
            <w:tcW w:w="71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6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★厂家升级软件与扩容服务</w:t>
            </w:r>
          </w:p>
        </w:tc>
        <w:tc>
          <w:tcPr>
            <w:tcW w:w="223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供应商提供上门升级部件软件的增值服务</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170</w:t>
            </w:r>
          </w:p>
        </w:tc>
        <w:tc>
          <w:tcPr>
            <w:tcW w:w="71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6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★整机质量服务要求</w:t>
            </w:r>
          </w:p>
        </w:tc>
        <w:tc>
          <w:tcPr>
            <w:tcW w:w="223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免费服务周期（含换件和维修）应不小于 3 年</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171</w:t>
            </w:r>
          </w:p>
        </w:tc>
        <w:tc>
          <w:tcPr>
            <w:tcW w:w="71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6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★合格证书要求</w:t>
            </w:r>
          </w:p>
        </w:tc>
        <w:tc>
          <w:tcPr>
            <w:tcW w:w="223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供应商提供产品合格证</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172</w:t>
            </w:r>
          </w:p>
        </w:tc>
        <w:tc>
          <w:tcPr>
            <w:tcW w:w="71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6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★开箱组装/使用指导要求</w:t>
            </w:r>
          </w:p>
        </w:tc>
        <w:tc>
          <w:tcPr>
            <w:tcW w:w="223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供应商提供开箱组装/使用指导</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173</w:t>
            </w:r>
          </w:p>
        </w:tc>
        <w:tc>
          <w:tcPr>
            <w:tcW w:w="71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6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★驱动下载服务要求</w:t>
            </w:r>
          </w:p>
        </w:tc>
        <w:tc>
          <w:tcPr>
            <w:tcW w:w="223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供应商提供驱动光盘或下载方式</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174</w:t>
            </w:r>
          </w:p>
        </w:tc>
        <w:tc>
          <w:tcPr>
            <w:tcW w:w="71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6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★兼容适配软件下载服务要求</w:t>
            </w:r>
          </w:p>
        </w:tc>
        <w:tc>
          <w:tcPr>
            <w:tcW w:w="223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供应商提供兼容适配软件下载渠道（光盘、网站）</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175</w:t>
            </w:r>
          </w:p>
        </w:tc>
        <w:tc>
          <w:tcPr>
            <w:tcW w:w="71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6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跨架构平台应用兼容</w:t>
            </w:r>
          </w:p>
        </w:tc>
        <w:tc>
          <w:tcPr>
            <w:tcW w:w="223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供应商提供跨架构平台应用兼容工具，兼容一种或者一种以上不同架构平台的应用运行</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176</w:t>
            </w:r>
          </w:p>
        </w:tc>
        <w:tc>
          <w:tcPr>
            <w:tcW w:w="71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供应保障要求</w:t>
            </w:r>
          </w:p>
        </w:tc>
        <w:tc>
          <w:tcPr>
            <w:tcW w:w="6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供应链合规性</w:t>
            </w:r>
          </w:p>
        </w:tc>
        <w:tc>
          <w:tcPr>
            <w:tcW w:w="994"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★产品部件保障</w:t>
            </w:r>
          </w:p>
        </w:tc>
        <w:tc>
          <w:tcPr>
            <w:tcW w:w="223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保障产品主要部件，应提供 6 年的备件服务能力（自购买之日起），或提供可兼容原设备的升级换代产品</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177</w:t>
            </w:r>
          </w:p>
        </w:tc>
        <w:tc>
          <w:tcPr>
            <w:tcW w:w="71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供应保障要求</w:t>
            </w:r>
          </w:p>
        </w:tc>
        <w:tc>
          <w:tcPr>
            <w:tcW w:w="6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供应链质量</w:t>
            </w:r>
          </w:p>
        </w:tc>
        <w:tc>
          <w:tcPr>
            <w:tcW w:w="994"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★抗干扰性</w:t>
            </w:r>
          </w:p>
        </w:tc>
        <w:tc>
          <w:tcPr>
            <w:tcW w:w="223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当产品部件出现供应风险时，供应商应通知客户并提供风险应对方案确保产品的服务保障，必要时应停止相关受影响产品的销售</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178</w:t>
            </w:r>
          </w:p>
        </w:tc>
        <w:tc>
          <w:tcPr>
            <w:tcW w:w="71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供应保障要求</w:t>
            </w:r>
          </w:p>
        </w:tc>
        <w:tc>
          <w:tcPr>
            <w:tcW w:w="6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★供应能力证明</w:t>
            </w:r>
          </w:p>
        </w:tc>
        <w:tc>
          <w:tcPr>
            <w:tcW w:w="223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提供供应链稳定承诺书，确保产品的部件在产品服务周期内稳定供货</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179</w:t>
            </w:r>
          </w:p>
        </w:tc>
        <w:tc>
          <w:tcPr>
            <w:tcW w:w="71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安全要求</w:t>
            </w:r>
          </w:p>
        </w:tc>
        <w:tc>
          <w:tcPr>
            <w:tcW w:w="6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关键部件安全要求</w:t>
            </w:r>
          </w:p>
        </w:tc>
        <w:tc>
          <w:tcPr>
            <w:tcW w:w="994"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★关键部件安全要求</w:t>
            </w:r>
          </w:p>
        </w:tc>
        <w:tc>
          <w:tcPr>
            <w:tcW w:w="223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CPU和操作系统等关键部件符合安全可靠测评要求</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180</w:t>
            </w:r>
          </w:p>
        </w:tc>
        <w:tc>
          <w:tcPr>
            <w:tcW w:w="71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安全要求</w:t>
            </w:r>
          </w:p>
        </w:tc>
        <w:tc>
          <w:tcPr>
            <w:tcW w:w="6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整机安全性要求</w:t>
            </w:r>
          </w:p>
        </w:tc>
        <w:tc>
          <w:tcPr>
            <w:tcW w:w="994"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USB 端口管控</w:t>
            </w:r>
          </w:p>
        </w:tc>
        <w:tc>
          <w:tcPr>
            <w:tcW w:w="223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支持USB端口管控</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181</w:t>
            </w:r>
          </w:p>
        </w:tc>
        <w:tc>
          <w:tcPr>
            <w:tcW w:w="71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安全要求</w:t>
            </w:r>
          </w:p>
        </w:tc>
        <w:tc>
          <w:tcPr>
            <w:tcW w:w="6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shd w:val="clear" w:color="auto" w:fill="auto"/>
          </w:tcPr>
          <w:p w:rsidR="003274F7" w:rsidRDefault="00C7430F">
            <w:pPr>
              <w:widowControl/>
              <w:jc w:val="center"/>
              <w:textAlignment w:val="top"/>
              <w:rPr>
                <w:rFonts w:ascii="宋体" w:hAnsi="宋体" w:cs="宋体"/>
                <w:color w:val="000000"/>
                <w:sz w:val="20"/>
              </w:rPr>
            </w:pPr>
            <w:r>
              <w:rPr>
                <w:rFonts w:ascii="宋体" w:hAnsi="宋体" w:cs="宋体" w:hint="eastAsia"/>
                <w:color w:val="000000"/>
                <w:kern w:val="0"/>
                <w:sz w:val="20"/>
                <w:lang w:bidi="ar"/>
              </w:rPr>
              <w:t>★密码算法实现</w:t>
            </w:r>
          </w:p>
        </w:tc>
        <w:tc>
          <w:tcPr>
            <w:tcW w:w="223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CPU芯片应符合GM/T 0008的相关规定，或芯片密码模块应符合GB/T 37092或GM/T 0028的相关规定</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182</w:t>
            </w:r>
          </w:p>
        </w:tc>
        <w:tc>
          <w:tcPr>
            <w:tcW w:w="71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安全要求</w:t>
            </w:r>
          </w:p>
        </w:tc>
        <w:tc>
          <w:tcPr>
            <w:tcW w:w="6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安全物理锁</w:t>
            </w:r>
          </w:p>
        </w:tc>
        <w:tc>
          <w:tcPr>
            <w:tcW w:w="223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274"/>
        </w:trPr>
        <w:tc>
          <w:tcPr>
            <w:tcW w:w="42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183</w:t>
            </w:r>
          </w:p>
        </w:tc>
        <w:tc>
          <w:tcPr>
            <w:tcW w:w="71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安全要求</w:t>
            </w:r>
          </w:p>
        </w:tc>
        <w:tc>
          <w:tcPr>
            <w:tcW w:w="626"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★信息安全基础要求</w:t>
            </w:r>
          </w:p>
        </w:tc>
        <w:tc>
          <w:tcPr>
            <w:tcW w:w="223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a) 应符合 GB/T b) 生产厂商应建立漏洞跟踪表，保证产品版本涉及到的漏洞(如驱动程序等)可查看；c) 不得包含已知的恶意代码或漏洞，不存在未声明的指令、</w:t>
            </w:r>
            <w:r>
              <w:rPr>
                <w:rFonts w:ascii="宋体" w:hAnsi="宋体" w:cs="宋体" w:hint="eastAsia"/>
                <w:color w:val="000000"/>
                <w:kern w:val="0"/>
                <w:sz w:val="20"/>
                <w:lang w:bidi="ar"/>
              </w:rPr>
              <w:lastRenderedPageBreak/>
              <w:t>功能、接口</w:t>
            </w:r>
          </w:p>
        </w:tc>
      </w:tr>
      <w:tr w:rsidR="003274F7">
        <w:trPr>
          <w:trHeight w:val="660"/>
        </w:trPr>
        <w:tc>
          <w:tcPr>
            <w:tcW w:w="4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lastRenderedPageBreak/>
              <w:t>184</w:t>
            </w:r>
          </w:p>
        </w:tc>
        <w:tc>
          <w:tcPr>
            <w:tcW w:w="71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安全要求</w:t>
            </w:r>
          </w:p>
        </w:tc>
        <w:tc>
          <w:tcPr>
            <w:tcW w:w="6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固件安全启动</w:t>
            </w:r>
          </w:p>
        </w:tc>
        <w:tc>
          <w:tcPr>
            <w:tcW w:w="223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支持固件安全启动功能，固件启动过程中只有通过启动校验才能正常启动</w:t>
            </w:r>
          </w:p>
        </w:tc>
      </w:tr>
      <w:tr w:rsidR="003274F7">
        <w:trPr>
          <w:trHeight w:val="330"/>
        </w:trPr>
        <w:tc>
          <w:tcPr>
            <w:tcW w:w="4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185</w:t>
            </w:r>
          </w:p>
        </w:tc>
        <w:tc>
          <w:tcPr>
            <w:tcW w:w="717"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安全要求</w:t>
            </w:r>
          </w:p>
        </w:tc>
        <w:tc>
          <w:tcPr>
            <w:tcW w:w="626"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3274F7">
            <w:pPr>
              <w:jc w:val="left"/>
              <w:rPr>
                <w:rFonts w:ascii="宋体" w:hAnsi="宋体" w:cs="宋体"/>
                <w:color w:val="000000"/>
                <w:sz w:val="20"/>
              </w:rPr>
            </w:pPr>
          </w:p>
        </w:tc>
        <w:tc>
          <w:tcPr>
            <w:tcW w:w="994" w:type="pct"/>
            <w:tcBorders>
              <w:top w:val="single" w:sz="4" w:space="0" w:color="000000"/>
              <w:left w:val="single" w:sz="4" w:space="0" w:color="000000"/>
              <w:bottom w:val="single" w:sz="4" w:space="0" w:color="000000"/>
              <w:right w:val="single" w:sz="4" w:space="0" w:color="000000"/>
            </w:tcBorders>
            <w:shd w:val="clear" w:color="auto" w:fill="auto"/>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★限用物质的限量要求</w:t>
            </w:r>
          </w:p>
        </w:tc>
        <w:tc>
          <w:tcPr>
            <w:tcW w:w="2235" w:type="pct"/>
            <w:tcBorders>
              <w:top w:val="single" w:sz="4" w:space="0" w:color="000000"/>
              <w:left w:val="single" w:sz="4" w:space="0" w:color="000000"/>
              <w:bottom w:val="single" w:sz="4" w:space="0" w:color="000000"/>
              <w:right w:val="single" w:sz="4" w:space="0" w:color="000000"/>
            </w:tcBorders>
            <w:shd w:val="clear" w:color="auto" w:fill="FFFFFF"/>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符合 GB/T 26572 中规定</w:t>
            </w:r>
          </w:p>
        </w:tc>
      </w:tr>
    </w:tbl>
    <w:p w:rsidR="003274F7" w:rsidRDefault="00C7430F">
      <w:pPr>
        <w:spacing w:line="360" w:lineRule="auto"/>
        <w:ind w:firstLineChars="200" w:firstLine="480"/>
        <w:outlineLvl w:val="0"/>
        <w:rPr>
          <w:rFonts w:ascii="宋体" w:hAnsi="宋体" w:cs="宋体"/>
          <w:color w:val="000000"/>
          <w:kern w:val="0"/>
          <w:sz w:val="18"/>
          <w:szCs w:val="18"/>
          <w:lang w:bidi="ar"/>
        </w:rPr>
      </w:pPr>
      <w:r>
        <w:rPr>
          <w:rFonts w:hint="eastAsia"/>
          <w:color w:val="000000" w:themeColor="text1"/>
          <w:sz w:val="24"/>
          <w:szCs w:val="24"/>
        </w:rPr>
        <w:t>附件二</w:t>
      </w:r>
      <w:r>
        <w:rPr>
          <w:rFonts w:hint="eastAsia"/>
          <w:color w:val="000000" w:themeColor="text1"/>
          <w:sz w:val="24"/>
          <w:szCs w:val="24"/>
        </w:rPr>
        <w:t>:</w:t>
      </w:r>
      <w:r>
        <w:rPr>
          <w:rFonts w:ascii="宋体" w:hAnsi="宋体" w:cs="宋体" w:hint="eastAsia"/>
          <w:color w:val="000000"/>
          <w:kern w:val="0"/>
          <w:sz w:val="18"/>
          <w:szCs w:val="18"/>
          <w:lang w:bidi="ar"/>
        </w:rPr>
        <w:t>台式计算机（含显示器）</w:t>
      </w:r>
    </w:p>
    <w:p w:rsidR="003274F7" w:rsidRDefault="00C7430F">
      <w:pPr>
        <w:spacing w:line="360" w:lineRule="auto"/>
        <w:ind w:firstLineChars="200" w:firstLine="360"/>
        <w:outlineLvl w:val="0"/>
        <w:rPr>
          <w:rFonts w:ascii="宋体" w:hAnsi="宋体" w:cs="宋体"/>
          <w:color w:val="000000"/>
          <w:kern w:val="0"/>
          <w:sz w:val="18"/>
          <w:szCs w:val="18"/>
          <w:lang w:bidi="ar"/>
        </w:rPr>
      </w:pPr>
      <w:r>
        <w:rPr>
          <w:rFonts w:ascii="宋体" w:hAnsi="宋体" w:cs="宋体" w:hint="eastAsia"/>
          <w:color w:val="000000"/>
          <w:kern w:val="0"/>
          <w:sz w:val="18"/>
          <w:szCs w:val="18"/>
          <w:lang w:bidi="ar"/>
        </w:rPr>
        <w:t>1、主机参数：</w:t>
      </w:r>
    </w:p>
    <w:tbl>
      <w:tblPr>
        <w:tblW w:w="5000" w:type="pct"/>
        <w:jc w:val="center"/>
        <w:tblLook w:val="04A0" w:firstRow="1" w:lastRow="0" w:firstColumn="1" w:lastColumn="0" w:noHBand="0" w:noVBand="1"/>
      </w:tblPr>
      <w:tblGrid>
        <w:gridCol w:w="758"/>
        <w:gridCol w:w="1234"/>
        <w:gridCol w:w="1231"/>
        <w:gridCol w:w="2234"/>
        <w:gridCol w:w="3065"/>
      </w:tblGrid>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b/>
                <w:bCs/>
                <w:color w:val="000000"/>
                <w:sz w:val="20"/>
              </w:rPr>
            </w:pPr>
            <w:r>
              <w:rPr>
                <w:rFonts w:ascii="宋体" w:hAnsi="宋体" w:cs="宋体" w:hint="eastAsia"/>
                <w:b/>
                <w:bCs/>
                <w:color w:val="000000"/>
                <w:kern w:val="0"/>
                <w:sz w:val="20"/>
                <w:lang w:bidi="ar"/>
              </w:rPr>
              <w:t>序号</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b/>
                <w:bCs/>
                <w:color w:val="000000"/>
                <w:sz w:val="20"/>
              </w:rPr>
            </w:pPr>
            <w:r>
              <w:rPr>
                <w:rFonts w:ascii="宋体" w:hAnsi="宋体" w:cs="宋体" w:hint="eastAsia"/>
                <w:b/>
                <w:bCs/>
                <w:color w:val="000000"/>
                <w:kern w:val="0"/>
                <w:sz w:val="20"/>
                <w:lang w:bidi="ar"/>
              </w:rPr>
              <w:t>指标分类</w:t>
            </w:r>
          </w:p>
        </w:tc>
        <w:tc>
          <w:tcPr>
            <w:tcW w:w="72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b/>
                <w:bCs/>
                <w:color w:val="000000"/>
                <w:sz w:val="20"/>
              </w:rPr>
            </w:pPr>
            <w:r>
              <w:rPr>
                <w:rFonts w:ascii="宋体" w:hAnsi="宋体" w:cs="宋体" w:hint="eastAsia"/>
                <w:b/>
                <w:bCs/>
                <w:color w:val="000000"/>
                <w:kern w:val="0"/>
                <w:sz w:val="20"/>
                <w:lang w:bidi="ar"/>
              </w:rPr>
              <w:t>一级指标</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b/>
                <w:bCs/>
                <w:color w:val="000000"/>
                <w:sz w:val="20"/>
              </w:rPr>
            </w:pPr>
            <w:r>
              <w:rPr>
                <w:rFonts w:ascii="宋体" w:hAnsi="宋体" w:cs="宋体" w:hint="eastAsia"/>
                <w:b/>
                <w:bCs/>
                <w:color w:val="000000"/>
                <w:kern w:val="0"/>
                <w:sz w:val="20"/>
                <w:lang w:bidi="ar"/>
              </w:rPr>
              <w:t>二级指标</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b/>
                <w:bCs/>
                <w:color w:val="000000"/>
                <w:sz w:val="20"/>
              </w:rPr>
            </w:pPr>
            <w:r>
              <w:rPr>
                <w:rFonts w:ascii="宋体" w:hAnsi="宋体" w:cs="宋体" w:hint="eastAsia"/>
                <w:b/>
                <w:bCs/>
                <w:color w:val="000000"/>
                <w:kern w:val="0"/>
                <w:sz w:val="20"/>
                <w:lang w:bidi="ar"/>
              </w:rPr>
              <w:t>采购人技术要求</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CPU规格</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★CPU信息</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textAlignment w:val="center"/>
              <w:rPr>
                <w:rFonts w:ascii="宋体" w:hAnsi="宋体" w:cs="宋体"/>
                <w:color w:val="000000"/>
                <w:sz w:val="20"/>
              </w:rPr>
            </w:pPr>
            <w:r>
              <w:rPr>
                <w:rFonts w:ascii="宋体" w:hAnsi="宋体" w:cs="宋体" w:hint="eastAsia"/>
                <w:color w:val="000000"/>
                <w:kern w:val="0"/>
                <w:sz w:val="20"/>
                <w:lang w:bidi="ar"/>
              </w:rPr>
              <w:t>ARM架构,核数≥8核，单核主频≥2.5Ghz，四级缓存≥8MB。 CPU 支持的内存最高速率≥DDR5-4000MT/s ，支持独立显卡≥2G</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内存规格</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★内存配置容量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≥16GB</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3</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★内存类型</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DDR5</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★内存条配置数量（板载内存不涉及）</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独立内存插槽≥2</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主板规格</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★主板集成模块</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与CPU相匹配</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★主板支持的CPU和内存情况</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支持国产ARM架构CPU；DDR5内存</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主板内置PCIe插槽数量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1个PCIe x16，1个PCIe x4，2个PCIe x1扩展槽；</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特殊孔位及接口</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9</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★主板其他内置接口</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3*SATA +2*M.2；11个USB接口</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★单内存插槽最大可支持容量（板载内存不涉及）</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≥16G</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11</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★内存插槽满配时提供的最高内存总容量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≥32G</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12</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存储设备规格</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★固态盘数量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 个</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★固态存储容量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≥512GB</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14</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★机械硬盘数量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 个</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★机械硬盘总容量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≥1T</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★机械硬盘转速</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≥7200</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17</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机械硬盘接口协议</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SATA</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18</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★机械硬盘形态</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3.5</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19</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固态存储接口协议</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NVMe</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20</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★固态存储形态</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M.2</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21</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存储设备扩展盘位</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3*SATA +2*M.2</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22</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★存储设备其他参数要求</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lastRenderedPageBreak/>
              <w:t>23</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显卡规格</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★显卡类型</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独立</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24</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★独立显卡显存类型</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DDR4</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25</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★独立显卡显存位宽</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≥64位</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26</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★独立显卡显存容量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≥2G</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27</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独立显卡接口协议</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PCIe</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38</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外设规格</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传声器数量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≥0</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39</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扬声器数量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≥0</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40</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★鼠标数量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 个</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41</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★键盘数量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 个</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42</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摄像头数量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43</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光驱数量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44</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★键盘按键数目</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61 键/86 键/101 键/104 键等</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45</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摄像头像素</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46</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摄像头分辨率</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47</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扬声器功率</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48</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扬声器频率范围</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49</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扬声器总谐波失真</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50</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扬声器最大声压级</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51</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★键盘连接方式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有线</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52</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★键盘键程</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53</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★键盘按键压力</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54</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★有线键盘连接线</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55</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★键盘颜色</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黑色</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56</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键盘其他要求</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键盘外观结构、连接方式、主要功能、安全、电磁兼容性、可靠性应符合GB/T14081的相关规定</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57</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★鼠标连接方式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有线</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58</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★有线鼠标连接线</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≥1.5米</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59</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★鼠标DPI分辨率</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60</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★鼠标颜色</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黑色</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61</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★鼠标其他要求</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其它参数应符合GB/T26245的相关规定</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62</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内置光驱</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63</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网络设备规格</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★有线网卡数量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1个</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64</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无线网卡及天线数量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65</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单无线网卡天线数量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66</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外部接口规格</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★USB接口数量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机箱前面板应提供前置USB接口≥4个；Type-C≥1</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67</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USB母座接口要求</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68</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★视频接口数量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2个</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69</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★音频接口数量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lastRenderedPageBreak/>
              <w:t>70</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存储卡接口数量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99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71</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整机基础规格</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★整机外观</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a)产品表面不应有凹痕、划伤、裂缝、变形和污染等。表面涂层均匀，不应起泡、龟裂、脱落和磨损，金属零部件无锈蚀及其它机械损伤；b)产品表面说明功能的文字、符号、标志，应清晰、端正、牢固</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72</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★状态指示灯</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在产品显著位置提供状态指示功能，如运行状态，并由供应商提供详细参数</w:t>
            </w:r>
          </w:p>
        </w:tc>
      </w:tr>
      <w:tr w:rsidR="003274F7">
        <w:trPr>
          <w:trHeight w:val="330"/>
          <w:jc w:val="center"/>
        </w:trPr>
        <w:tc>
          <w:tcPr>
            <w:tcW w:w="445"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73</w:t>
            </w:r>
          </w:p>
        </w:tc>
        <w:tc>
          <w:tcPr>
            <w:tcW w:w="724"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★整机结构</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a) 机箱应符合 GB/T 4208、GB/T 26246的相关规定；</w:t>
            </w:r>
          </w:p>
        </w:tc>
      </w:tr>
      <w:tr w:rsidR="003274F7">
        <w:trPr>
          <w:trHeight w:val="330"/>
          <w:jc w:val="center"/>
        </w:trPr>
        <w:tc>
          <w:tcPr>
            <w:tcW w:w="44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b) 产品内部结构应符合通用部件的安装需求；</w:t>
            </w:r>
          </w:p>
        </w:tc>
      </w:tr>
      <w:tr w:rsidR="003274F7">
        <w:trPr>
          <w:trHeight w:val="330"/>
          <w:jc w:val="center"/>
        </w:trPr>
        <w:tc>
          <w:tcPr>
            <w:tcW w:w="44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c) 所有输入输出接口应符合相关国家或行业标准；</w:t>
            </w:r>
          </w:p>
        </w:tc>
      </w:tr>
      <w:tr w:rsidR="003274F7">
        <w:trPr>
          <w:trHeight w:val="330"/>
          <w:jc w:val="center"/>
        </w:trPr>
        <w:tc>
          <w:tcPr>
            <w:tcW w:w="44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d) 产品零部件应紧固无松动，可插拔部件应可靠连接，开关、按钮和其它控制部件应灵活可靠，布局应方便使用；</w:t>
            </w:r>
          </w:p>
        </w:tc>
      </w:tr>
      <w:tr w:rsidR="003274F7">
        <w:trPr>
          <w:trHeight w:val="330"/>
          <w:jc w:val="center"/>
        </w:trPr>
        <w:tc>
          <w:tcPr>
            <w:tcW w:w="44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e) 所有 I/O 连接器及需插接线缆的部位应预留采购人操作空间，方便插拔解锁与插拔线缆</w:t>
            </w:r>
          </w:p>
        </w:tc>
      </w:tr>
      <w:tr w:rsidR="003274F7">
        <w:trPr>
          <w:trHeight w:val="330"/>
          <w:jc w:val="center"/>
        </w:trPr>
        <w:tc>
          <w:tcPr>
            <w:tcW w:w="44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f) 可插拔板卡插槽部位应预留安装、拆卸或更换板卡空间；</w:t>
            </w:r>
          </w:p>
        </w:tc>
      </w:tr>
      <w:tr w:rsidR="003274F7">
        <w:trPr>
          <w:trHeight w:val="330"/>
          <w:jc w:val="center"/>
        </w:trPr>
        <w:tc>
          <w:tcPr>
            <w:tcW w:w="44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g) 拆装可能接触到的金属剪口或金属尖角部位应做防划伤处理，以保证安全；</w:t>
            </w:r>
          </w:p>
        </w:tc>
      </w:tr>
      <w:tr w:rsidR="003274F7">
        <w:trPr>
          <w:trHeight w:val="330"/>
          <w:jc w:val="center"/>
        </w:trPr>
        <w:tc>
          <w:tcPr>
            <w:tcW w:w="44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h) 整机内部走线应规整，固线结构和位置要合理可靠并做防割线处理，需便于理线和插拔操作，走线应不影响系统各主要部件组装和拆卸；</w:t>
            </w:r>
          </w:p>
        </w:tc>
      </w:tr>
      <w:tr w:rsidR="003274F7">
        <w:trPr>
          <w:trHeight w:val="330"/>
          <w:jc w:val="center"/>
        </w:trPr>
        <w:tc>
          <w:tcPr>
            <w:tcW w:w="44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i) 如需通过孔走线，过线孔应做防割线处理；</w:t>
            </w:r>
          </w:p>
        </w:tc>
      </w:tr>
      <w:tr w:rsidR="003274F7">
        <w:trPr>
          <w:trHeight w:val="330"/>
          <w:jc w:val="center"/>
        </w:trPr>
        <w:tc>
          <w:tcPr>
            <w:tcW w:w="44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j) 各插头位置和插拔方向应合理，应做到插拔无障碍设计，具备防呆设计，有效避免误操作；</w:t>
            </w:r>
          </w:p>
        </w:tc>
      </w:tr>
      <w:tr w:rsidR="003274F7">
        <w:trPr>
          <w:trHeight w:val="330"/>
          <w:jc w:val="center"/>
        </w:trPr>
        <w:tc>
          <w:tcPr>
            <w:tcW w:w="44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k) 各主要部件拆装无障碍，使用常规工具拆装，无特殊拆装工具需求；</w:t>
            </w:r>
          </w:p>
        </w:tc>
      </w:tr>
      <w:tr w:rsidR="003274F7">
        <w:trPr>
          <w:trHeight w:val="330"/>
          <w:jc w:val="center"/>
        </w:trPr>
        <w:tc>
          <w:tcPr>
            <w:tcW w:w="44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l) 各主要部件拆装步骤要少，各自拆装需避免相互干扰；</w:t>
            </w:r>
          </w:p>
        </w:tc>
      </w:tr>
      <w:tr w:rsidR="003274F7">
        <w:trPr>
          <w:trHeight w:val="330"/>
          <w:jc w:val="center"/>
        </w:trPr>
        <w:tc>
          <w:tcPr>
            <w:tcW w:w="44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m) 对于整机或零部件外表面为高亮面的，应粘贴保护膜，保护膜需粘贴牢固，运输、组装等过程不易脱落，撕下无残留；</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74</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★机箱防护要求</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机箱应符合GB/T4208中IP20防护要求</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75</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★整机噪音</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产品工作在空闲状态下，产品的声功率级应不超过4.5Bel</w:t>
            </w:r>
          </w:p>
        </w:tc>
      </w:tr>
      <w:tr w:rsidR="003274F7">
        <w:trPr>
          <w:trHeight w:val="132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76</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★整机散热</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在环境温度25℃及处理器满载情况下，产品表面温度应符合如下要求：a)出风口在机箱后面板情况下，出风口温度不高于55℃;b)可触及面温度不高于45℃;c)显示器表面温度：显示屏不高于38℃,显示屏上下灯带位置温度（如涉及）不高于40℃,出风口温度不高于45℃</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77</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★整机能效限定值</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产品能效限定值应达到GB28380-2012标准中能效等级2级及以上</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78</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★机身材质</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金属</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79</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★机身颜色</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黑色</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80</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★机箱尺寸容量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机箱≤9L，可立可卧，支持免工具拆卸</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81</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CPU性能</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★CPU物理核数</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82</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★CPU主频</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单核主频≥2.5GHz</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83</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★CPU末级缓存容量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≥8M</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84</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★CPU支持的内存最高速率</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≥4000MT/s</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85</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72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内存性能</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★内存读写速率</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≥4000MT/s</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86</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显卡性能</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★显示分辨率</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1920x1080</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87</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★显卡显示芯片核心频率</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88</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★显存等效频率</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jc w:val="center"/>
        </w:trPr>
        <w:tc>
          <w:tcPr>
            <w:tcW w:w="445"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89</w:t>
            </w:r>
          </w:p>
        </w:tc>
        <w:tc>
          <w:tcPr>
            <w:tcW w:w="724"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★显卡可支持多屏同时显示数量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显卡支持 2 块屏幕同时显示，分辨</w:t>
            </w:r>
          </w:p>
        </w:tc>
      </w:tr>
      <w:tr w:rsidR="003274F7">
        <w:trPr>
          <w:trHeight w:val="330"/>
          <w:jc w:val="center"/>
        </w:trPr>
        <w:tc>
          <w:tcPr>
            <w:tcW w:w="44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率应不低于 1920×1080</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99</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网络设备性能</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★有线网卡速率</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最高速率≥1000Mbps，应支持10Mbps、100Mbps、1000Mbps速率自适应</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100</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支持无线网络通信技术协议</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101</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无线网卡频宽</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lastRenderedPageBreak/>
              <w:t>102</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主板功能</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★内存扩展接口(板载内存不涉及)</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2个</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103</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存储扩展接口(板载存储不涉及)</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SATA3.0；M.2</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104</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★主板USB瞬间过流保护</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支持有瞬间过流保护功能</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105</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★主板防静电保护</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支持防静电保护功能</w:t>
            </w:r>
          </w:p>
        </w:tc>
      </w:tr>
      <w:tr w:rsidR="003274F7">
        <w:trPr>
          <w:trHeight w:val="165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106</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★I/O接口功能</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提供基于标准USB接口外设连接功能、基于音频输入输出接口的音频扩展功能、基于PCIe接口板卡扩展功能、基于HDMI或VGA或Type-C或DVI或DP等接口外接显示器扩展功能、基于存储接口对产品进行增容功能等。产品I/O接口，应具备外接标准USB设备、显示器、音频设备等内外部设备能力</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107</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显卡功能</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★显卡外接显示接口</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显卡支持 VGA、HDMI显示接口，并与显示器接口相匹配</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108</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独立显卡数量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112</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外设功能</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摄像头物理隐私保护开关</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支持物理隐私保护开关</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113</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传声器降噪</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支持降噪功能</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114</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键盘背光</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132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115</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光驱功能</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光驱应支持只读、刻录等类型；最大读取速度CD不低于24×150KB/s；最大读取速度DVD不低于8×358KB/s；最大刻录速度CD不低于24×150KB/s；最大刻录速度DVD不低于6×1358KB/s；兼容光盘类型包含只读光盘、可读写光盘、可擦写光盘等</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116</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存储功能</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★存储功能</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通过PCIe 固态存储部件提供存储功能</w:t>
            </w:r>
          </w:p>
        </w:tc>
      </w:tr>
      <w:tr w:rsidR="003274F7">
        <w:trPr>
          <w:trHeight w:val="132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117</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内置控制器固态存储加密</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态存储通过内置控制器硬件支持加密，不依赖处理器，保障数据安全性，但不得影响存储性能。a)支持加密功能，且加密功能开启不影响SSD读写性能；b)支持固件加密、安全启动和安全升级；c)支持数据的安全擦除</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118</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网络设备功能</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★网络功能</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a)支持网络连接、网络开启/关闭功能；b)支持访问网络和数据交换功能</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lastRenderedPageBreak/>
              <w:t>119</w:t>
            </w:r>
          </w:p>
        </w:tc>
        <w:tc>
          <w:tcPr>
            <w:tcW w:w="724" w:type="pct"/>
            <w:tcBorders>
              <w:top w:val="single" w:sz="4" w:space="0" w:color="000000"/>
              <w:left w:val="single" w:sz="4" w:space="0" w:color="000000"/>
              <w:bottom w:val="single" w:sz="4" w:space="0" w:color="000000"/>
              <w:right w:val="single" w:sz="4" w:space="0" w:color="000000"/>
            </w:tcBorders>
          </w:tcPr>
          <w:p w:rsidR="003274F7" w:rsidRDefault="003274F7">
            <w:pPr>
              <w:jc w:val="center"/>
              <w:rPr>
                <w:rFonts w:ascii="宋体" w:hAnsi="宋体" w:cs="宋体"/>
                <w:color w:val="000000"/>
                <w:sz w:val="20"/>
              </w:rPr>
            </w:pP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无线网卡频段</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支持双频段</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120</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物理开关</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支持网络设备物理开关</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121</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★数据传输</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支持数据传输能力，并提供数据流量和异常日志记录功能</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122</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蓝牙协议</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若支持蓝牙模块，蓝牙协议不低于5.0版本</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123</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★有线网卡接口类型</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 RJ45 接口</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124</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无线网卡标准</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若配备无线网卡，产品应符合GB15629.11所有部分</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125</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★网络设备拆装</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网络设备支持物理拆装，包括无线网卡和蓝牙模块等</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126</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外部接口功能</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★音频接口类型</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网络设备支持物理拆装，包括无线网卡和蓝牙模块等</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127</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★视频接口类型</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VGA;HDMI</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128</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★HDMI、DP、Type-C显示接口要求</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提供 HDMI 作为显示接口，应支持音频和视频同步输出</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129</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其他接口</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a)支持串行接口，可实现GB/T6107的功能；b)支持并行接口，可实现GB/T18235.1的功能</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130</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存储卡接口类型</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 SD、TF 等存储卡接口</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131</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电源功能</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★电源线适配能力</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电源适配器电线组件应符合GB/T15934的要求，可拆线的插头和连接器可以不做要求</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132</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操作系统及软件功能</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★中文信息处理要求</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符合GB18030的相关规定</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133</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★操作系统备份及还原功能</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支持操作系统备份及还原功能</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134</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★固件备份还原能力</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支持备份及还原固件的功能</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135</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★操作系统及驱动升级</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支持通过网络、闪存盘等方式对操作系统、驱动进行升级</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136</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★固件升级</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支持通过网络、闪存盘等方式对固件进行升级</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137</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★BIOS支持关闭通讯接口</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支持BIOS关闭以太网及USB接口</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138</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★固件查看信息</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支持查看固件版本、内存信息、主板信息、处理器信息和系统时间信息等功能</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139</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★固件设置启动顺序</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支持设置启动顺序功能，并按照设置的启动顺序启动</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140</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★固件设置口令</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支持设置口令、修改口令、验证口令功能</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141</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★固件设置网络引导</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支持网络引导启动和关闭功能</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142</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生物识别功能</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指纹识别</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指纹识别功能符合GB/T37742的相关规定</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lastRenderedPageBreak/>
              <w:t>143</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人脸识别</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人脸识别功能符合GB/T37036.3的相关规定</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144</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静脉识别</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指静脉识别功能符合GB/T33135的相关规定</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145</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硬件加速功能</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NPU/GPU等AI加速模块</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支持NPU/GPU等AI加速模块</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146</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视频编解码加速模块</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支持视频编解码加速模块</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147</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影像处理加速模块</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支持影像处理加速模块</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148</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存储设备可靠性</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★固态存储寿命</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TBW≥80TB（条件：240GB硬盘容量）</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149</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★机械硬盘寿命</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通电时间≥5万小时</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151</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外设可靠性</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★键盘按键寿命</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≥1000万次</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152</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★鼠标按键寿命</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≥500万次</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153</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★键盘鼠标线材寿命</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键盘鼠标所用线材经±60°弯折不低于3000次，功能、外观完好</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154</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★风扇寿命</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≥4万小时</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155</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整机可靠性要求</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★电磁兼容性要求的抗扰度</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符合GB/T9254.2的规定</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156</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★环境条件要求的气候环境适应性</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符合GB/T9813.1中规定</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157</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★环境条件要求的振动适应性</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符合GB/T9813.1中规定</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158</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★环境条件要求的冲击适应性</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符合GB/T9813.1中规定</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159</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★环境条件要求的碰撞适应性</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符合GB/T9813.1中规定</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160</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★环境条件要求的运输包装件跌落适应性</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符合GB/T9813.1中规定</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161</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★MTBF测试</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MTBF≥100 万小时</w:t>
            </w:r>
          </w:p>
        </w:tc>
      </w:tr>
      <w:tr w:rsidR="003274F7">
        <w:trPr>
          <w:trHeight w:val="330"/>
          <w:jc w:val="center"/>
        </w:trPr>
        <w:tc>
          <w:tcPr>
            <w:tcW w:w="445"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162</w:t>
            </w:r>
          </w:p>
        </w:tc>
        <w:tc>
          <w:tcPr>
            <w:tcW w:w="724"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兼容要求</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兼容要求</w:t>
            </w:r>
          </w:p>
        </w:tc>
        <w:tc>
          <w:tcPr>
            <w:tcW w:w="1310"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★常用软件兼容</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支持流式软件、版式软件、浏览器、</w:t>
            </w:r>
          </w:p>
        </w:tc>
      </w:tr>
      <w:tr w:rsidR="003274F7">
        <w:trPr>
          <w:trHeight w:val="330"/>
          <w:jc w:val="center"/>
        </w:trPr>
        <w:tc>
          <w:tcPr>
            <w:tcW w:w="44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邮件采购人端、解压软件、多媒体、</w:t>
            </w:r>
          </w:p>
        </w:tc>
      </w:tr>
      <w:tr w:rsidR="003274F7">
        <w:trPr>
          <w:trHeight w:val="330"/>
          <w:jc w:val="center"/>
        </w:trPr>
        <w:tc>
          <w:tcPr>
            <w:tcW w:w="44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图形图像处理等常用软件</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163</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兼容要求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★数据库兼容</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兼容 3 个及以上厂商的数据库产品</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164</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兼容要求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★中间件兼容</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兼容 3 个及以上厂商中间件产品</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lastRenderedPageBreak/>
              <w:t>165</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兼容要求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★平台软件兼容</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兼容 3 个及以上厂商云计算及大数据平台</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166</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包装及运输要求</w:t>
            </w:r>
          </w:p>
        </w:tc>
        <w:tc>
          <w:tcPr>
            <w:tcW w:w="72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包装及运输要求</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★标志、包装、运输和贮存</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符合GB/T9813.1和商品包装政府采购需求标准的相关规定</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167</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★配置检查工具</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供应商提供自检测试工具</w:t>
            </w:r>
          </w:p>
        </w:tc>
      </w:tr>
      <w:tr w:rsidR="003274F7">
        <w:trPr>
          <w:trHeight w:val="165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168</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★服务响应</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a)供应商提供电话、电子邮件、远程连接等多种形式服务；b)供应商提供同城4h、异地12h技术响应服务，2个工作日解决问题，对于未能解决的问题和故障应提供可行的升级方案，并提供周转设备或更换设备；c)建立全国技术服务体系和服务团体，符合专业服务体系标准要求，提供原厂中文服务；d)服务周期内提供产品的维修、换件和升级服务</w:t>
            </w:r>
          </w:p>
        </w:tc>
      </w:tr>
      <w:tr w:rsidR="003274F7">
        <w:trPr>
          <w:trHeight w:val="99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169</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★服务周期</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a)设备停产后应继续提供质量保障服务（含备品备件），服务终止时间与最后一批设备交付时间间隔不低于6年；b)产品停止服务时间应提前1年告知；c)应明确产品发布日期</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170</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★预装操作系统</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预装符合桌面操作系统政府采购需求标准的正版操作系统</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171</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★培训服务</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供应商提供培训材料、产品手册、培训视频等培训相关内容</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172</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★典型问题解决手册</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供应商提供典型问题解决说明文档或视频</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173</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★厂家升级软件与扩容服务</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供应商提供上门升级部件/软件与扩容的增值服务</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174</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★整机质量服务要求</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原厂三年质保，提供专业的7*24h远程服务支持</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175</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★合格证书要求</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供应商提供产品合格证</w:t>
            </w:r>
          </w:p>
        </w:tc>
      </w:tr>
      <w:tr w:rsidR="003274F7">
        <w:trPr>
          <w:trHeight w:val="99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176</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★开箱组装/使用指导要求</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由原厂专业技术工程师为客户提供安装部署服务：在产品配送到达指定地点后，进行开箱、检查、设置、连接、通电以及外围设备（键盘，显示器和鼠标）测试</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177</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★驱动下载服务要求</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供应商提供驱动光盘或下载方式</w:t>
            </w:r>
          </w:p>
        </w:tc>
      </w:tr>
      <w:tr w:rsidR="003274F7">
        <w:trPr>
          <w:trHeight w:val="330"/>
          <w:jc w:val="center"/>
        </w:trPr>
        <w:tc>
          <w:tcPr>
            <w:tcW w:w="445"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178</w:t>
            </w:r>
          </w:p>
        </w:tc>
        <w:tc>
          <w:tcPr>
            <w:tcW w:w="724"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★兼容适配软件下载服务要求</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供应商提供兼容适配软件下载渠道</w:t>
            </w:r>
          </w:p>
        </w:tc>
      </w:tr>
      <w:tr w:rsidR="003274F7">
        <w:trPr>
          <w:trHeight w:val="330"/>
          <w:jc w:val="center"/>
        </w:trPr>
        <w:tc>
          <w:tcPr>
            <w:tcW w:w="445"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4"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（光盘、网站）</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lastRenderedPageBreak/>
              <w:t>179</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服务要求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跨架构平台应用兼容</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供应商提供跨架构平台的应用兼容工具，支持一种或者一种以上不同架构平台的应用</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180</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供应保障要求</w:t>
            </w:r>
          </w:p>
        </w:tc>
        <w:tc>
          <w:tcPr>
            <w:tcW w:w="72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供应链合规性</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★产品部件保障</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供应商保障产品主要部件，提供6年的备件服务能力（自购买之日起），或提供可兼容原设备的升级换代产品</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181</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供应保障要求</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供应链质量</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★抗干扰性</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当产品部件出现供应风险时，供应商应通知采购人并提供风险应对方案确保产品的服务保障</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182</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供应保障要求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★供应能力证明</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供应商提供供应链稳定承诺书，确保产品的部件在产品服务周期内稳定供货</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183</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安全要求</w:t>
            </w:r>
          </w:p>
        </w:tc>
        <w:tc>
          <w:tcPr>
            <w:tcW w:w="72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关键部件安全要求</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★关键部件安全要求3</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CPU 和操作系统等关键部件应当符合安全可靠测评要求；其中CPU符合国家安全可靠测评要求，安全可靠等级≥Ⅱ级，在中国信息安全测评中心和国家保密科技测评中心网站等官方渠道可查看安全可靠测评结果。</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184</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安全要求</w:t>
            </w:r>
          </w:p>
        </w:tc>
        <w:tc>
          <w:tcPr>
            <w:tcW w:w="722" w:type="pct"/>
            <w:vMerge w:val="restar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整机安全性要求</w:t>
            </w: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★密码算法实现</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CPU芯片应符合GM/T0008的相关规定，或芯片密码模块应符合GB/T37092或GM/T0028的相关规定</w:t>
            </w:r>
          </w:p>
        </w:tc>
      </w:tr>
      <w:tr w:rsidR="003274F7">
        <w:trPr>
          <w:trHeight w:val="132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185</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安全要求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USB端口管控</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BIOS级USB屏蔽及智能USB数据保护：USB支持BIOS下全部接口一键开关、前后置USB口分组开关、USB口逐个开关；针对存储设备支持全部USB接口一键切换、前后置USB口分组切换、USB口逐个切换禁止访问模式/只读模式。</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186</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安全要求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安全物理锁</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支持安全物理锁</w:t>
            </w:r>
          </w:p>
        </w:tc>
      </w:tr>
      <w:tr w:rsidR="003274F7">
        <w:trPr>
          <w:trHeight w:val="99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187</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安全要求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★信息安全基本要求</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a)产品应符合GB/T39276的5.2的规定；b)生产厂商应建立漏洞跟踪表，保证产品版本涉及到的漏洞(如驱动程序等)可查看；c)产品不得包含已知的恶意代码或漏洞，不存在未声明的指令、功能、接口</w:t>
            </w:r>
          </w:p>
        </w:tc>
      </w:tr>
      <w:tr w:rsidR="003274F7">
        <w:trPr>
          <w:trHeight w:val="66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188</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安全要求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★固件安全启动</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支持固件安全启动功能，固件启动过程中只有通过启动校验才能正常启动</w:t>
            </w:r>
          </w:p>
        </w:tc>
      </w:tr>
      <w:tr w:rsidR="003274F7">
        <w:trPr>
          <w:trHeight w:val="330"/>
          <w:jc w:val="center"/>
        </w:trPr>
        <w:tc>
          <w:tcPr>
            <w:tcW w:w="445"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189</w:t>
            </w:r>
          </w:p>
        </w:tc>
        <w:tc>
          <w:tcPr>
            <w:tcW w:w="724"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安全要求</w:t>
            </w:r>
          </w:p>
        </w:tc>
        <w:tc>
          <w:tcPr>
            <w:tcW w:w="722" w:type="pct"/>
            <w:vMerge/>
            <w:tcBorders>
              <w:top w:val="single" w:sz="4" w:space="0" w:color="000000"/>
              <w:left w:val="single" w:sz="4" w:space="0" w:color="000000"/>
              <w:bottom w:val="single" w:sz="4" w:space="0" w:color="000000"/>
              <w:right w:val="single" w:sz="4" w:space="0" w:color="000000"/>
            </w:tcBorders>
            <w:vAlign w:val="center"/>
          </w:tcPr>
          <w:p w:rsidR="003274F7" w:rsidRDefault="003274F7">
            <w:pPr>
              <w:jc w:val="center"/>
              <w:rPr>
                <w:rFonts w:ascii="宋体" w:hAnsi="宋体" w:cs="宋体"/>
                <w:color w:val="000000"/>
                <w:sz w:val="20"/>
              </w:rPr>
            </w:pPr>
          </w:p>
        </w:tc>
        <w:tc>
          <w:tcPr>
            <w:tcW w:w="1310"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★限用物质的限量要求</w:t>
            </w:r>
          </w:p>
        </w:tc>
        <w:tc>
          <w:tcPr>
            <w:tcW w:w="1797"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符合GB/T26572中规定</w:t>
            </w:r>
          </w:p>
        </w:tc>
      </w:tr>
    </w:tbl>
    <w:p w:rsidR="003274F7" w:rsidRDefault="00C7430F">
      <w:pPr>
        <w:spacing w:line="360" w:lineRule="auto"/>
        <w:outlineLvl w:val="0"/>
        <w:rPr>
          <w:color w:val="000000" w:themeColor="text1"/>
          <w:sz w:val="24"/>
          <w:szCs w:val="24"/>
        </w:rPr>
      </w:pPr>
      <w:r>
        <w:rPr>
          <w:rFonts w:hint="eastAsia"/>
          <w:color w:val="000000" w:themeColor="text1"/>
          <w:sz w:val="24"/>
          <w:szCs w:val="24"/>
        </w:rPr>
        <w:lastRenderedPageBreak/>
        <w:t>2</w:t>
      </w:r>
      <w:r>
        <w:rPr>
          <w:rFonts w:hint="eastAsia"/>
          <w:color w:val="000000" w:themeColor="text1"/>
          <w:sz w:val="24"/>
          <w:szCs w:val="24"/>
        </w:rPr>
        <w:t>、显示器参数：</w:t>
      </w:r>
    </w:p>
    <w:tbl>
      <w:tblPr>
        <w:tblW w:w="4998" w:type="pct"/>
        <w:tblLook w:val="04A0" w:firstRow="1" w:lastRow="0" w:firstColumn="1" w:lastColumn="0" w:noHBand="0" w:noVBand="1"/>
      </w:tblPr>
      <w:tblGrid>
        <w:gridCol w:w="872"/>
        <w:gridCol w:w="1459"/>
        <w:gridCol w:w="1905"/>
        <w:gridCol w:w="2014"/>
        <w:gridCol w:w="2269"/>
      </w:tblGrid>
      <w:tr w:rsidR="003274F7">
        <w:trPr>
          <w:trHeight w:val="270"/>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b/>
                <w:bCs/>
                <w:color w:val="000000"/>
                <w:sz w:val="20"/>
              </w:rPr>
            </w:pPr>
            <w:r>
              <w:rPr>
                <w:rFonts w:ascii="宋体" w:hAnsi="宋体" w:cs="宋体" w:hint="eastAsia"/>
                <w:b/>
                <w:bCs/>
                <w:color w:val="000000"/>
                <w:kern w:val="0"/>
                <w:sz w:val="20"/>
                <w:lang w:bidi="ar"/>
              </w:rPr>
              <w:t>序号</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b/>
                <w:bCs/>
                <w:color w:val="000000"/>
                <w:sz w:val="20"/>
              </w:rPr>
            </w:pPr>
            <w:r>
              <w:rPr>
                <w:rFonts w:ascii="宋体" w:hAnsi="宋体" w:cs="宋体" w:hint="eastAsia"/>
                <w:b/>
                <w:bCs/>
                <w:color w:val="000000"/>
                <w:kern w:val="0"/>
                <w:sz w:val="20"/>
                <w:lang w:bidi="ar"/>
              </w:rPr>
              <w:t>指标分类</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b/>
                <w:bCs/>
                <w:color w:val="000000"/>
                <w:sz w:val="20"/>
              </w:rPr>
            </w:pPr>
            <w:r>
              <w:rPr>
                <w:rFonts w:ascii="宋体" w:hAnsi="宋体" w:cs="宋体" w:hint="eastAsia"/>
                <w:b/>
                <w:bCs/>
                <w:color w:val="000000"/>
                <w:kern w:val="0"/>
                <w:sz w:val="20"/>
                <w:lang w:bidi="ar"/>
              </w:rPr>
              <w:t>一级指标</w:t>
            </w: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b/>
                <w:bCs/>
                <w:color w:val="000000"/>
                <w:sz w:val="20"/>
              </w:rPr>
            </w:pPr>
            <w:r>
              <w:rPr>
                <w:rFonts w:ascii="宋体" w:hAnsi="宋体" w:cs="宋体" w:hint="eastAsia"/>
                <w:b/>
                <w:bCs/>
                <w:color w:val="000000"/>
                <w:kern w:val="0"/>
                <w:sz w:val="20"/>
                <w:lang w:bidi="ar"/>
              </w:rPr>
              <w:t>二级指标</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b/>
                <w:bCs/>
                <w:color w:val="000000"/>
                <w:sz w:val="20"/>
              </w:rPr>
            </w:pPr>
            <w:r>
              <w:rPr>
                <w:rFonts w:ascii="宋体" w:hAnsi="宋体" w:cs="宋体" w:hint="eastAsia"/>
                <w:b/>
                <w:bCs/>
                <w:color w:val="000000"/>
                <w:kern w:val="0"/>
                <w:sz w:val="20"/>
                <w:lang w:bidi="ar"/>
              </w:rPr>
              <w:t>采购人技术要求</w:t>
            </w:r>
          </w:p>
        </w:tc>
      </w:tr>
      <w:tr w:rsidR="003274F7">
        <w:trPr>
          <w:trHeight w:val="270"/>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显示设备规格</w:t>
            </w: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★显示屏屏占比</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≥80%</w:t>
            </w:r>
          </w:p>
        </w:tc>
      </w:tr>
      <w:tr w:rsidR="003274F7">
        <w:trPr>
          <w:trHeight w:val="270"/>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★显示屏分辨率</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≥1920x1080</w:t>
            </w:r>
          </w:p>
        </w:tc>
      </w:tr>
      <w:tr w:rsidR="003274F7">
        <w:trPr>
          <w:trHeight w:val="270"/>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3</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显示屏像素密度</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不涉及</w:t>
            </w:r>
          </w:p>
        </w:tc>
      </w:tr>
      <w:tr w:rsidR="003274F7">
        <w:trPr>
          <w:trHeight w:val="270"/>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4</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显示屏可视角度</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178°广视角</w:t>
            </w:r>
          </w:p>
        </w:tc>
      </w:tr>
      <w:tr w:rsidR="003274F7">
        <w:trPr>
          <w:trHeight w:val="270"/>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5</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★显示屏尺寸</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≥23.8英寸</w:t>
            </w:r>
          </w:p>
        </w:tc>
      </w:tr>
      <w:tr w:rsidR="003274F7">
        <w:trPr>
          <w:trHeight w:val="270"/>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6</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★显示屏屏幕比例</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16:09</w:t>
            </w:r>
          </w:p>
        </w:tc>
      </w:tr>
      <w:tr w:rsidR="003274F7">
        <w:trPr>
          <w:trHeight w:val="270"/>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★显示器外观颜色</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黑色</w:t>
            </w:r>
          </w:p>
        </w:tc>
      </w:tr>
      <w:tr w:rsidR="003274F7">
        <w:trPr>
          <w:trHeight w:val="675"/>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★显示屏防蓝光</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支持防蓝光模式，蓝光加权辐射亮度比应≤0.0012W/(·cd·sr)（瓦每坎特拉每球面度）</w:t>
            </w:r>
          </w:p>
        </w:tc>
      </w:tr>
      <w:tr w:rsidR="003274F7">
        <w:trPr>
          <w:trHeight w:val="270"/>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9</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★显示屏低频闪</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显示屏应支持低频闪≤-35dB</w:t>
            </w:r>
          </w:p>
        </w:tc>
      </w:tr>
      <w:tr w:rsidR="003274F7">
        <w:trPr>
          <w:trHeight w:val="270"/>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10</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产品规格</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★显示屏防炫目</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显示屏镜面反射率≤10%</w:t>
            </w:r>
          </w:p>
        </w:tc>
      </w:tr>
      <w:tr w:rsidR="003274F7">
        <w:trPr>
          <w:trHeight w:val="270"/>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11</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显示设备性能</w:t>
            </w: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★显示屏刷新率</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≥75Hz</w:t>
            </w:r>
          </w:p>
        </w:tc>
      </w:tr>
      <w:tr w:rsidR="003274F7">
        <w:trPr>
          <w:trHeight w:val="270"/>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12</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★显示屏位深</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≥8位</w:t>
            </w:r>
          </w:p>
        </w:tc>
      </w:tr>
      <w:tr w:rsidR="003274F7">
        <w:trPr>
          <w:trHeight w:val="270"/>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13</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★显示屏色域</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≥99%sRGB</w:t>
            </w:r>
          </w:p>
        </w:tc>
      </w:tr>
      <w:tr w:rsidR="003274F7">
        <w:trPr>
          <w:trHeight w:val="270"/>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14</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★显示屏色准</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△E≤4</w:t>
            </w:r>
          </w:p>
        </w:tc>
      </w:tr>
      <w:tr w:rsidR="003274F7">
        <w:trPr>
          <w:trHeight w:val="270"/>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15</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★显示屏响应时间</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≤8ms</w:t>
            </w:r>
          </w:p>
        </w:tc>
      </w:tr>
      <w:tr w:rsidR="003274F7">
        <w:trPr>
          <w:trHeight w:val="270"/>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16</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★显示屏亮度</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≥250 尼特</w:t>
            </w:r>
          </w:p>
        </w:tc>
      </w:tr>
      <w:tr w:rsidR="003274F7">
        <w:trPr>
          <w:trHeight w:val="270"/>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17</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★显示屏亮度一致性</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≥70%</w:t>
            </w:r>
          </w:p>
        </w:tc>
      </w:tr>
      <w:tr w:rsidR="003274F7">
        <w:trPr>
          <w:trHeight w:val="270"/>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18</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★显示屏对比度</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≥3000：1</w:t>
            </w:r>
          </w:p>
        </w:tc>
      </w:tr>
      <w:tr w:rsidR="003274F7">
        <w:trPr>
          <w:trHeight w:val="450"/>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19</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性能要求</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★显示屏其他参数</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其它参数应符合SJ/T11292的相关规定</w:t>
            </w:r>
          </w:p>
        </w:tc>
      </w:tr>
      <w:tr w:rsidR="003274F7">
        <w:trPr>
          <w:trHeight w:val="450"/>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20</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显示设备功能</w:t>
            </w: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★显示器接口</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显示器应与显卡外接显示接口匹配</w:t>
            </w:r>
          </w:p>
        </w:tc>
      </w:tr>
      <w:tr w:rsidR="003274F7">
        <w:trPr>
          <w:trHeight w:val="675"/>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21</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★显示器支架</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显示器应提供显示器支架，根据采购人需求支持屏幕旋转、升降等</w:t>
            </w:r>
          </w:p>
        </w:tc>
      </w:tr>
      <w:tr w:rsidR="003274F7">
        <w:trPr>
          <w:trHeight w:val="675"/>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22</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功能要求</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3274F7">
            <w:pPr>
              <w:jc w:val="left"/>
              <w:rPr>
                <w:rFonts w:ascii="宋体" w:hAnsi="宋体" w:cs="宋体"/>
                <w:color w:val="000000"/>
                <w:sz w:val="20"/>
              </w:rPr>
            </w:pP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★显示器参数调节</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a)提供OSD选单按钮用于调节色彩、模式等；b)支持色温、亮度、对比度调节</w:t>
            </w:r>
          </w:p>
        </w:tc>
      </w:tr>
      <w:tr w:rsidR="003274F7">
        <w:trPr>
          <w:trHeight w:val="270"/>
        </w:trPr>
        <w:tc>
          <w:tcPr>
            <w:tcW w:w="51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23</w:t>
            </w:r>
          </w:p>
        </w:tc>
        <w:tc>
          <w:tcPr>
            <w:tcW w:w="856"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可靠性要求</w:t>
            </w:r>
          </w:p>
        </w:tc>
        <w:tc>
          <w:tcPr>
            <w:tcW w:w="1118"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显示设备可靠性</w:t>
            </w:r>
          </w:p>
        </w:tc>
        <w:tc>
          <w:tcPr>
            <w:tcW w:w="1182"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★显示屏屏幕失效点</w:t>
            </w:r>
          </w:p>
        </w:tc>
        <w:tc>
          <w:tcPr>
            <w:tcW w:w="1331" w:type="pct"/>
            <w:tcBorders>
              <w:top w:val="single" w:sz="4" w:space="0" w:color="000000"/>
              <w:left w:val="single" w:sz="4" w:space="0" w:color="000000"/>
              <w:bottom w:val="single" w:sz="4" w:space="0" w:color="000000"/>
              <w:right w:val="single" w:sz="4" w:space="0" w:color="000000"/>
            </w:tcBorders>
            <w:vAlign w:val="center"/>
          </w:tcPr>
          <w:p w:rsidR="003274F7" w:rsidRDefault="00C7430F">
            <w:pPr>
              <w:widowControl/>
              <w:jc w:val="center"/>
              <w:textAlignment w:val="center"/>
              <w:rPr>
                <w:rFonts w:ascii="宋体" w:hAnsi="宋体" w:cs="宋体"/>
                <w:color w:val="000000"/>
                <w:sz w:val="20"/>
              </w:rPr>
            </w:pPr>
            <w:r>
              <w:rPr>
                <w:rFonts w:ascii="宋体" w:hAnsi="宋体" w:cs="宋体" w:hint="eastAsia"/>
                <w:color w:val="000000"/>
                <w:kern w:val="0"/>
                <w:sz w:val="20"/>
                <w:lang w:bidi="ar"/>
              </w:rPr>
              <w:t>符合GB/T9813.2的要求</w:t>
            </w:r>
          </w:p>
        </w:tc>
      </w:tr>
    </w:tbl>
    <w:p w:rsidR="003274F7" w:rsidRDefault="003274F7">
      <w:pPr>
        <w:spacing w:line="360" w:lineRule="auto"/>
        <w:ind w:firstLineChars="200" w:firstLine="480"/>
        <w:outlineLvl w:val="0"/>
        <w:rPr>
          <w:color w:val="000000" w:themeColor="text1"/>
          <w:sz w:val="24"/>
          <w:szCs w:val="24"/>
        </w:rPr>
      </w:pPr>
    </w:p>
    <w:p w:rsidR="003274F7" w:rsidRDefault="00C7430F">
      <w:pPr>
        <w:spacing w:line="360" w:lineRule="auto"/>
        <w:ind w:firstLineChars="200" w:firstLine="480"/>
        <w:outlineLvl w:val="0"/>
        <w:rPr>
          <w:sz w:val="24"/>
        </w:rPr>
      </w:pPr>
      <w:r>
        <w:rPr>
          <w:rFonts w:hint="eastAsia"/>
          <w:sz w:val="24"/>
        </w:rPr>
        <w:t>注：</w:t>
      </w:r>
    </w:p>
    <w:p w:rsidR="003274F7" w:rsidRDefault="00C7430F">
      <w:pPr>
        <w:spacing w:line="360" w:lineRule="auto"/>
        <w:ind w:firstLineChars="200" w:firstLine="480"/>
        <w:outlineLvl w:val="0"/>
        <w:rPr>
          <w:sz w:val="24"/>
        </w:rPr>
      </w:pPr>
      <w:r>
        <w:rPr>
          <w:rFonts w:hint="eastAsia"/>
          <w:sz w:val="24"/>
        </w:rPr>
        <w:t>加注“▲”号的产品为核心产品（如未明确核心产品，则视为全部产品均为</w:t>
      </w:r>
      <w:r>
        <w:rPr>
          <w:rFonts w:hint="eastAsia"/>
          <w:sz w:val="24"/>
        </w:rPr>
        <w:lastRenderedPageBreak/>
        <w:t>核心产品），任意一种核心产品为同一品牌时，按照第三部分第</w:t>
      </w:r>
      <w:r>
        <w:rPr>
          <w:rFonts w:hint="eastAsia"/>
          <w:sz w:val="24"/>
        </w:rPr>
        <w:t>32.4</w:t>
      </w:r>
      <w:r>
        <w:rPr>
          <w:rFonts w:hint="eastAsia"/>
          <w:sz w:val="24"/>
        </w:rPr>
        <w:t>条款执行。</w:t>
      </w:r>
    </w:p>
    <w:p w:rsidR="003274F7" w:rsidRDefault="00C7430F">
      <w:pPr>
        <w:spacing w:line="360" w:lineRule="auto"/>
        <w:ind w:firstLineChars="200" w:firstLine="480"/>
        <w:outlineLvl w:val="0"/>
        <w:rPr>
          <w:sz w:val="24"/>
        </w:rPr>
      </w:pPr>
      <w:r>
        <w:rPr>
          <w:rFonts w:hint="eastAsia"/>
          <w:sz w:val="24"/>
        </w:rPr>
        <w:t>加注“■”号的产品属于现行节能产品政府采购强制采购的产品，投标人只能选择符合按照《关于调整优化节能产品、环境标志产品政府采购执行机制的通知》（财库〔</w:t>
      </w:r>
      <w:r>
        <w:rPr>
          <w:rFonts w:hint="eastAsia"/>
          <w:sz w:val="24"/>
        </w:rPr>
        <w:t>2019</w:t>
      </w:r>
      <w:r>
        <w:rPr>
          <w:rFonts w:hint="eastAsia"/>
          <w:sz w:val="24"/>
        </w:rPr>
        <w:t>〕</w:t>
      </w:r>
      <w:r>
        <w:rPr>
          <w:rFonts w:hint="eastAsia"/>
          <w:sz w:val="24"/>
        </w:rPr>
        <w:t>9</w:t>
      </w:r>
      <w:r>
        <w:rPr>
          <w:rFonts w:hint="eastAsia"/>
          <w:sz w:val="24"/>
        </w:rPr>
        <w:t>号）、《关于印发环境标志产品政府采购品目清单的通知》（财库〔</w:t>
      </w:r>
      <w:r>
        <w:rPr>
          <w:rFonts w:hint="eastAsia"/>
          <w:sz w:val="24"/>
        </w:rPr>
        <w:t>2019</w:t>
      </w:r>
      <w:r>
        <w:rPr>
          <w:rFonts w:hint="eastAsia"/>
          <w:sz w:val="24"/>
        </w:rPr>
        <w:t>〕</w:t>
      </w:r>
      <w:r>
        <w:rPr>
          <w:rFonts w:hint="eastAsia"/>
          <w:sz w:val="24"/>
        </w:rPr>
        <w:t>18</w:t>
      </w:r>
      <w:r>
        <w:rPr>
          <w:rFonts w:hint="eastAsia"/>
          <w:sz w:val="24"/>
        </w:rPr>
        <w:t>号）、《关于印发节能产品政府采购品目清单的通知》（财库〔</w:t>
      </w:r>
      <w:r>
        <w:rPr>
          <w:rFonts w:hint="eastAsia"/>
          <w:sz w:val="24"/>
        </w:rPr>
        <w:t>2019</w:t>
      </w:r>
      <w:r>
        <w:rPr>
          <w:rFonts w:hint="eastAsia"/>
          <w:sz w:val="24"/>
        </w:rPr>
        <w:t>〕</w:t>
      </w:r>
      <w:r>
        <w:rPr>
          <w:rFonts w:hint="eastAsia"/>
          <w:sz w:val="24"/>
        </w:rPr>
        <w:t>19</w:t>
      </w:r>
      <w:r>
        <w:rPr>
          <w:rFonts w:hint="eastAsia"/>
          <w:sz w:val="24"/>
        </w:rPr>
        <w:t>号）、《市场监管总局关于发布参与实施政府采购节能产品、环境标志产品认证机构名录的公告》（</w:t>
      </w:r>
      <w:r>
        <w:rPr>
          <w:rFonts w:hint="eastAsia"/>
          <w:sz w:val="24"/>
        </w:rPr>
        <w:t>2019</w:t>
      </w:r>
      <w:r>
        <w:rPr>
          <w:rFonts w:hint="eastAsia"/>
          <w:sz w:val="24"/>
        </w:rPr>
        <w:t>年第</w:t>
      </w:r>
      <w:r>
        <w:rPr>
          <w:rFonts w:hint="eastAsia"/>
          <w:sz w:val="24"/>
        </w:rPr>
        <w:t>16</w:t>
      </w:r>
      <w:r>
        <w:rPr>
          <w:rFonts w:hint="eastAsia"/>
          <w:sz w:val="24"/>
        </w:rPr>
        <w:t>号）等文件要求的强制采购的节能产品进行投标，并提供相关认证证书扫描件，否则不予认定。未加注“■”号的产品均不属于节能产品政府采购强制采购的产品。如供应商对此有异议，请按照招标文件第三部分《投标须知》“</w:t>
      </w:r>
      <w:r>
        <w:rPr>
          <w:rFonts w:hint="eastAsia"/>
          <w:sz w:val="24"/>
        </w:rPr>
        <w:t xml:space="preserve">8. </w:t>
      </w:r>
      <w:r>
        <w:rPr>
          <w:rFonts w:hint="eastAsia"/>
          <w:sz w:val="24"/>
        </w:rPr>
        <w:t>询问与质疑”的相关规定，以书面形式向采购人提出质疑，否则视为认同招标文件中关于节能产品政府采购强制采购产品范围的划定。</w:t>
      </w:r>
    </w:p>
    <w:p w:rsidR="003274F7" w:rsidRDefault="00C7430F">
      <w:pPr>
        <w:spacing w:line="360" w:lineRule="auto"/>
        <w:ind w:firstLineChars="200" w:firstLine="480"/>
        <w:outlineLvl w:val="0"/>
        <w:rPr>
          <w:sz w:val="24"/>
        </w:rPr>
      </w:pPr>
      <w:r>
        <w:rPr>
          <w:rFonts w:hint="eastAsia"/>
          <w:sz w:val="24"/>
        </w:rPr>
        <w:t>若招标文件提供了图纸或图片，仅供参考，文字表述与图纸或图片不一致时，以文字表述为准。</w:t>
      </w:r>
    </w:p>
    <w:p w:rsidR="003274F7" w:rsidRDefault="00C7430F">
      <w:pPr>
        <w:spacing w:line="360" w:lineRule="auto"/>
        <w:ind w:firstLineChars="200" w:firstLine="480"/>
        <w:outlineLvl w:val="0"/>
        <w:rPr>
          <w:sz w:val="24"/>
        </w:rPr>
      </w:pPr>
      <w:r>
        <w:rPr>
          <w:rFonts w:hint="eastAsia"/>
          <w:sz w:val="24"/>
        </w:rPr>
        <w:t>（四）样品要求</w:t>
      </w:r>
    </w:p>
    <w:p w:rsidR="003274F7" w:rsidRPr="003906FA" w:rsidRDefault="00C7430F">
      <w:pPr>
        <w:spacing w:line="360" w:lineRule="auto"/>
        <w:ind w:firstLineChars="200" w:firstLine="480"/>
        <w:outlineLvl w:val="0"/>
        <w:rPr>
          <w:sz w:val="24"/>
        </w:rPr>
      </w:pPr>
      <w:r>
        <w:rPr>
          <w:rFonts w:hint="eastAsia"/>
          <w:sz w:val="24"/>
        </w:rPr>
        <w:t>投标</w:t>
      </w:r>
      <w:r w:rsidRPr="003906FA">
        <w:rPr>
          <w:rFonts w:hint="eastAsia"/>
          <w:sz w:val="24"/>
        </w:rPr>
        <w:t>人需于</w:t>
      </w:r>
      <w:r w:rsidRPr="003906FA">
        <w:rPr>
          <w:sz w:val="24"/>
        </w:rPr>
        <w:t>202</w:t>
      </w:r>
      <w:r w:rsidRPr="003906FA">
        <w:rPr>
          <w:rFonts w:hint="eastAsia"/>
          <w:sz w:val="24"/>
        </w:rPr>
        <w:t>5</w:t>
      </w:r>
      <w:r w:rsidRPr="003906FA">
        <w:rPr>
          <w:rFonts w:hint="eastAsia"/>
          <w:sz w:val="24"/>
        </w:rPr>
        <w:t>年</w:t>
      </w:r>
      <w:r w:rsidR="008952CE" w:rsidRPr="003906FA">
        <w:rPr>
          <w:rFonts w:hint="eastAsia"/>
          <w:sz w:val="24"/>
        </w:rPr>
        <w:t>11</w:t>
      </w:r>
      <w:r w:rsidRPr="003906FA">
        <w:rPr>
          <w:rFonts w:hint="eastAsia"/>
          <w:sz w:val="24"/>
        </w:rPr>
        <w:t>月</w:t>
      </w:r>
      <w:r w:rsidR="008952CE" w:rsidRPr="003906FA">
        <w:rPr>
          <w:rFonts w:hint="eastAsia"/>
          <w:sz w:val="24"/>
        </w:rPr>
        <w:t>12</w:t>
      </w:r>
      <w:r w:rsidRPr="003906FA">
        <w:rPr>
          <w:rFonts w:hint="eastAsia"/>
          <w:sz w:val="24"/>
        </w:rPr>
        <w:t>日</w:t>
      </w:r>
      <w:r w:rsidR="008952CE" w:rsidRPr="003906FA">
        <w:rPr>
          <w:rFonts w:hint="eastAsia"/>
          <w:sz w:val="24"/>
        </w:rPr>
        <w:t>8</w:t>
      </w:r>
      <w:r w:rsidRPr="003906FA">
        <w:rPr>
          <w:sz w:val="24"/>
        </w:rPr>
        <w:t>:</w:t>
      </w:r>
      <w:r w:rsidR="008952CE" w:rsidRPr="003906FA">
        <w:rPr>
          <w:rFonts w:hint="eastAsia"/>
          <w:sz w:val="24"/>
        </w:rPr>
        <w:t>30</w:t>
      </w:r>
      <w:r w:rsidRPr="003906FA">
        <w:rPr>
          <w:sz w:val="24"/>
        </w:rPr>
        <w:t>-</w:t>
      </w:r>
      <w:r w:rsidR="008952CE" w:rsidRPr="003906FA">
        <w:rPr>
          <w:rFonts w:hint="eastAsia"/>
          <w:sz w:val="24"/>
        </w:rPr>
        <w:t>15</w:t>
      </w:r>
      <w:r w:rsidRPr="003906FA">
        <w:rPr>
          <w:sz w:val="24"/>
        </w:rPr>
        <w:t>:</w:t>
      </w:r>
      <w:r w:rsidR="008952CE" w:rsidRPr="003906FA">
        <w:rPr>
          <w:rFonts w:hint="eastAsia"/>
          <w:sz w:val="24"/>
        </w:rPr>
        <w:t>00</w:t>
      </w:r>
      <w:r w:rsidRPr="003906FA">
        <w:rPr>
          <w:rFonts w:hint="eastAsia"/>
          <w:sz w:val="24"/>
          <w:szCs w:val="24"/>
        </w:rPr>
        <w:t>在</w:t>
      </w:r>
      <w:r w:rsidRPr="003906FA">
        <w:rPr>
          <w:sz w:val="24"/>
          <w:szCs w:val="24"/>
        </w:rPr>
        <w:t>天津市</w:t>
      </w:r>
      <w:r w:rsidRPr="003906FA">
        <w:rPr>
          <w:rFonts w:hint="eastAsia"/>
          <w:sz w:val="24"/>
          <w:szCs w:val="24"/>
        </w:rPr>
        <w:t>红桥区春和路</w:t>
      </w:r>
      <w:r w:rsidRPr="003906FA">
        <w:rPr>
          <w:rFonts w:hint="eastAsia"/>
          <w:sz w:val="24"/>
          <w:szCs w:val="24"/>
        </w:rPr>
        <w:t>1</w:t>
      </w:r>
      <w:r w:rsidRPr="003906FA">
        <w:rPr>
          <w:rFonts w:hint="eastAsia"/>
          <w:sz w:val="24"/>
          <w:szCs w:val="24"/>
        </w:rPr>
        <w:t>号天津市复兴中学提供所投</w:t>
      </w:r>
      <w:r w:rsidRPr="003906FA">
        <w:rPr>
          <w:rFonts w:hint="eastAsia"/>
          <w:sz w:val="24"/>
        </w:rPr>
        <w:t>产品样品，并在样品明显处粘贴样品标签（附件</w:t>
      </w:r>
      <w:r w:rsidRPr="003906FA">
        <w:rPr>
          <w:sz w:val="24"/>
        </w:rPr>
        <w:t>1</w:t>
      </w:r>
      <w:r w:rsidR="00D53A7F" w:rsidRPr="003906FA">
        <w:rPr>
          <w:rFonts w:hint="eastAsia"/>
          <w:sz w:val="24"/>
        </w:rPr>
        <w:t>4</w:t>
      </w:r>
      <w:r w:rsidRPr="003906FA">
        <w:rPr>
          <w:rFonts w:hint="eastAsia"/>
          <w:sz w:val="24"/>
        </w:rPr>
        <w:t>：样品标签并加盖公章），超时不得再递交及安装，联系人：高老师，联系电话：</w:t>
      </w:r>
      <w:r w:rsidRPr="003906FA">
        <w:rPr>
          <w:rFonts w:hint="eastAsia"/>
          <w:sz w:val="24"/>
        </w:rPr>
        <w:t>13820683838</w:t>
      </w:r>
      <w:r w:rsidRPr="003906FA">
        <w:rPr>
          <w:rFonts w:hint="eastAsia"/>
          <w:sz w:val="24"/>
        </w:rPr>
        <w:t>，具体要求如下：</w:t>
      </w:r>
    </w:p>
    <w:p w:rsidR="003274F7" w:rsidRPr="003906FA" w:rsidRDefault="00C7430F">
      <w:pPr>
        <w:spacing w:line="360" w:lineRule="auto"/>
        <w:ind w:firstLineChars="200" w:firstLine="480"/>
        <w:outlineLvl w:val="0"/>
        <w:rPr>
          <w:sz w:val="24"/>
        </w:rPr>
      </w:pPr>
      <w:r w:rsidRPr="003906FA">
        <w:rPr>
          <w:rFonts w:hint="eastAsia"/>
          <w:sz w:val="24"/>
        </w:rPr>
        <w:t xml:space="preserve">1. </w:t>
      </w:r>
      <w:r w:rsidRPr="003906FA">
        <w:rPr>
          <w:rFonts w:hint="eastAsia"/>
          <w:sz w:val="24"/>
        </w:rPr>
        <w:t>样品：</w:t>
      </w:r>
    </w:p>
    <w:p w:rsidR="003274F7" w:rsidRDefault="00C7430F">
      <w:pPr>
        <w:spacing w:line="360" w:lineRule="auto"/>
        <w:ind w:firstLineChars="200" w:firstLine="480"/>
        <w:outlineLvl w:val="0"/>
        <w:rPr>
          <w:rFonts w:asciiTheme="minorEastAsia" w:eastAsiaTheme="minorEastAsia" w:hAnsiTheme="minorEastAsia"/>
          <w:sz w:val="24"/>
          <w:szCs w:val="24"/>
        </w:rPr>
      </w:pPr>
      <w:r w:rsidRPr="003906FA">
        <w:rPr>
          <w:rFonts w:ascii="宋体" w:hAnsi="宋体" w:cs="宋体" w:hint="eastAsia"/>
          <w:sz w:val="24"/>
          <w:szCs w:val="24"/>
        </w:rPr>
        <w:t>A、化学（实验）精品学科教室</w:t>
      </w:r>
      <w:r w:rsidRPr="003906FA">
        <w:rPr>
          <w:rFonts w:cs="宋体" w:hint="eastAsia"/>
          <w:sz w:val="24"/>
          <w:szCs w:val="24"/>
        </w:rPr>
        <w:t>，序号（</w:t>
      </w:r>
      <w:r w:rsidRPr="003906FA">
        <w:rPr>
          <w:rFonts w:cs="宋体" w:hint="eastAsia"/>
          <w:sz w:val="24"/>
          <w:szCs w:val="24"/>
        </w:rPr>
        <w:t>5</w:t>
      </w:r>
      <w:r w:rsidRPr="003906FA">
        <w:rPr>
          <w:rFonts w:cs="宋体" w:hint="eastAsia"/>
          <w:sz w:val="24"/>
          <w:szCs w:val="24"/>
        </w:rPr>
        <w:t>）控制柜</w:t>
      </w:r>
      <w:r w:rsidRPr="003906FA">
        <w:rPr>
          <w:rFonts w:cs="宋体" w:hint="eastAsia"/>
          <w:sz w:val="24"/>
          <w:szCs w:val="24"/>
        </w:rPr>
        <w:t>1</w:t>
      </w:r>
      <w:r w:rsidRPr="003906FA">
        <w:rPr>
          <w:rFonts w:cs="宋体" w:hint="eastAsia"/>
          <w:sz w:val="24"/>
          <w:szCs w:val="24"/>
        </w:rPr>
        <w:t>套；序号（</w:t>
      </w:r>
      <w:r w:rsidRPr="003906FA">
        <w:rPr>
          <w:rFonts w:cs="宋体" w:hint="eastAsia"/>
          <w:sz w:val="24"/>
          <w:szCs w:val="24"/>
        </w:rPr>
        <w:t>6</w:t>
      </w:r>
      <w:r w:rsidRPr="003906FA">
        <w:rPr>
          <w:rFonts w:cs="宋体" w:hint="eastAsia"/>
          <w:sz w:val="24"/>
          <w:szCs w:val="24"/>
        </w:rPr>
        <w:t>）智能吊装控制系统</w:t>
      </w:r>
      <w:r w:rsidRPr="003906FA">
        <w:rPr>
          <w:rFonts w:cs="宋体" w:hint="eastAsia"/>
          <w:sz w:val="24"/>
          <w:szCs w:val="24"/>
        </w:rPr>
        <w:t>1</w:t>
      </w:r>
      <w:r w:rsidRPr="003906FA">
        <w:rPr>
          <w:rFonts w:cs="宋体" w:hint="eastAsia"/>
          <w:sz w:val="24"/>
          <w:szCs w:val="24"/>
        </w:rPr>
        <w:t>套、序号（</w:t>
      </w:r>
      <w:r w:rsidRPr="003906FA">
        <w:rPr>
          <w:rFonts w:cs="宋体" w:hint="eastAsia"/>
          <w:sz w:val="24"/>
          <w:szCs w:val="24"/>
        </w:rPr>
        <w:t>7</w:t>
      </w:r>
      <w:r w:rsidRPr="003906FA">
        <w:rPr>
          <w:rFonts w:cs="宋体" w:hint="eastAsia"/>
          <w:sz w:val="24"/>
          <w:szCs w:val="24"/>
        </w:rPr>
        <w:t>）学生实验桌</w:t>
      </w:r>
      <w:r w:rsidRPr="003906FA">
        <w:rPr>
          <w:rFonts w:cs="宋体" w:hint="eastAsia"/>
          <w:sz w:val="24"/>
          <w:szCs w:val="24"/>
        </w:rPr>
        <w:t>1</w:t>
      </w:r>
      <w:r w:rsidRPr="003906FA">
        <w:rPr>
          <w:rFonts w:cs="宋体" w:hint="eastAsia"/>
          <w:sz w:val="24"/>
          <w:szCs w:val="24"/>
        </w:rPr>
        <w:t>张、序号（</w:t>
      </w:r>
      <w:r w:rsidRPr="003906FA">
        <w:rPr>
          <w:rFonts w:cs="宋体" w:hint="eastAsia"/>
          <w:sz w:val="24"/>
          <w:szCs w:val="24"/>
        </w:rPr>
        <w:t>10</w:t>
      </w:r>
      <w:r w:rsidRPr="003906FA">
        <w:rPr>
          <w:rFonts w:cs="宋体" w:hint="eastAsia"/>
          <w:sz w:val="24"/>
          <w:szCs w:val="24"/>
        </w:rPr>
        <w:t>）智能吊装集成箱体</w:t>
      </w:r>
      <w:r w:rsidRPr="003906FA">
        <w:rPr>
          <w:rFonts w:cs="宋体" w:hint="eastAsia"/>
          <w:sz w:val="24"/>
          <w:szCs w:val="24"/>
        </w:rPr>
        <w:t>1</w:t>
      </w:r>
      <w:r w:rsidRPr="003906FA">
        <w:rPr>
          <w:rFonts w:cs="宋体" w:hint="eastAsia"/>
          <w:sz w:val="24"/>
          <w:szCs w:val="24"/>
        </w:rPr>
        <w:t>组、序号（</w:t>
      </w:r>
      <w:r w:rsidRPr="003906FA">
        <w:rPr>
          <w:rFonts w:cs="宋体" w:hint="eastAsia"/>
          <w:sz w:val="24"/>
          <w:szCs w:val="24"/>
        </w:rPr>
        <w:t>11</w:t>
      </w:r>
      <w:r w:rsidRPr="003906FA">
        <w:rPr>
          <w:rFonts w:cs="宋体" w:hint="eastAsia"/>
          <w:sz w:val="24"/>
          <w:szCs w:val="24"/>
        </w:rPr>
        <w:t>）升降摇臂控制模块</w:t>
      </w:r>
      <w:r w:rsidRPr="003906FA">
        <w:rPr>
          <w:rFonts w:cs="宋体" w:hint="eastAsia"/>
          <w:sz w:val="24"/>
          <w:szCs w:val="24"/>
        </w:rPr>
        <w:t>1</w:t>
      </w:r>
      <w:r w:rsidRPr="003906FA">
        <w:rPr>
          <w:rFonts w:cs="宋体" w:hint="eastAsia"/>
          <w:sz w:val="24"/>
          <w:szCs w:val="24"/>
        </w:rPr>
        <w:t>个、序号（</w:t>
      </w:r>
      <w:r w:rsidRPr="003906FA">
        <w:rPr>
          <w:rFonts w:cs="宋体" w:hint="eastAsia"/>
          <w:sz w:val="24"/>
          <w:szCs w:val="24"/>
        </w:rPr>
        <w:t>12</w:t>
      </w:r>
      <w:r w:rsidRPr="003906FA">
        <w:rPr>
          <w:rFonts w:cs="宋体" w:hint="eastAsia"/>
          <w:sz w:val="24"/>
          <w:szCs w:val="24"/>
        </w:rPr>
        <w:t>）电源操作控制系统模块</w:t>
      </w:r>
      <w:r w:rsidRPr="003906FA">
        <w:rPr>
          <w:rFonts w:cs="宋体" w:hint="eastAsia"/>
          <w:sz w:val="24"/>
          <w:szCs w:val="24"/>
        </w:rPr>
        <w:t>1</w:t>
      </w:r>
      <w:r w:rsidRPr="003906FA">
        <w:rPr>
          <w:rFonts w:cs="宋体" w:hint="eastAsia"/>
          <w:sz w:val="24"/>
          <w:szCs w:val="24"/>
        </w:rPr>
        <w:t>个、序号（</w:t>
      </w:r>
      <w:r w:rsidRPr="003906FA">
        <w:rPr>
          <w:rFonts w:cs="宋体" w:hint="eastAsia"/>
          <w:sz w:val="24"/>
          <w:szCs w:val="24"/>
        </w:rPr>
        <w:t>13</w:t>
      </w:r>
      <w:r w:rsidRPr="003906FA">
        <w:rPr>
          <w:rFonts w:cs="宋体" w:hint="eastAsia"/>
          <w:sz w:val="24"/>
          <w:szCs w:val="24"/>
        </w:rPr>
        <w:t>）吊装通风系统模块</w:t>
      </w:r>
      <w:r w:rsidRPr="003906FA">
        <w:rPr>
          <w:rFonts w:cs="宋体" w:hint="eastAsia"/>
          <w:sz w:val="24"/>
          <w:szCs w:val="24"/>
        </w:rPr>
        <w:t>1</w:t>
      </w:r>
      <w:r w:rsidRPr="003906FA">
        <w:rPr>
          <w:rFonts w:cs="宋体" w:hint="eastAsia"/>
          <w:sz w:val="24"/>
          <w:szCs w:val="24"/>
        </w:rPr>
        <w:t>个、序号（</w:t>
      </w:r>
      <w:r w:rsidRPr="003906FA">
        <w:rPr>
          <w:rFonts w:cs="宋体" w:hint="eastAsia"/>
          <w:sz w:val="24"/>
          <w:szCs w:val="24"/>
        </w:rPr>
        <w:t>14</w:t>
      </w:r>
      <w:r w:rsidRPr="003906FA">
        <w:rPr>
          <w:rFonts w:cs="宋体" w:hint="eastAsia"/>
          <w:sz w:val="24"/>
          <w:szCs w:val="24"/>
        </w:rPr>
        <w:t>）给排水系统模块</w:t>
      </w:r>
      <w:r w:rsidRPr="003906FA">
        <w:rPr>
          <w:rFonts w:cs="宋体" w:hint="eastAsia"/>
          <w:sz w:val="24"/>
          <w:szCs w:val="24"/>
        </w:rPr>
        <w:t>1</w:t>
      </w:r>
      <w:r w:rsidRPr="003906FA">
        <w:rPr>
          <w:rFonts w:cs="宋体" w:hint="eastAsia"/>
          <w:sz w:val="24"/>
          <w:szCs w:val="24"/>
        </w:rPr>
        <w:t>组、序号（</w:t>
      </w:r>
      <w:r w:rsidRPr="003906FA">
        <w:rPr>
          <w:rFonts w:cs="宋体" w:hint="eastAsia"/>
          <w:sz w:val="24"/>
          <w:szCs w:val="24"/>
        </w:rPr>
        <w:t>15</w:t>
      </w:r>
      <w:r w:rsidRPr="003906FA">
        <w:rPr>
          <w:rFonts w:cs="宋体" w:hint="eastAsia"/>
          <w:sz w:val="24"/>
          <w:szCs w:val="24"/>
        </w:rPr>
        <w:t>）照明系统模块</w:t>
      </w:r>
      <w:r w:rsidRPr="003906FA">
        <w:rPr>
          <w:rFonts w:cs="宋体" w:hint="eastAsia"/>
          <w:sz w:val="24"/>
          <w:szCs w:val="24"/>
        </w:rPr>
        <w:t>1</w:t>
      </w:r>
      <w:r w:rsidRPr="003906FA">
        <w:rPr>
          <w:rFonts w:cs="宋体" w:hint="eastAsia"/>
          <w:sz w:val="24"/>
          <w:szCs w:val="24"/>
        </w:rPr>
        <w:t>组、序号（</w:t>
      </w:r>
      <w:r w:rsidRPr="003906FA">
        <w:rPr>
          <w:rFonts w:cs="宋体" w:hint="eastAsia"/>
          <w:sz w:val="24"/>
          <w:szCs w:val="24"/>
        </w:rPr>
        <w:t>18</w:t>
      </w:r>
      <w:r w:rsidRPr="003906FA">
        <w:rPr>
          <w:rFonts w:cs="宋体" w:hint="eastAsia"/>
          <w:sz w:val="24"/>
          <w:szCs w:val="24"/>
        </w:rPr>
        <w:t>）</w:t>
      </w:r>
      <w:r>
        <w:rPr>
          <w:rFonts w:cs="宋体" w:hint="eastAsia"/>
          <w:sz w:val="24"/>
          <w:szCs w:val="24"/>
        </w:rPr>
        <w:t>独立水槽台</w:t>
      </w:r>
      <w:r>
        <w:rPr>
          <w:rFonts w:cs="宋体" w:hint="eastAsia"/>
          <w:sz w:val="24"/>
          <w:szCs w:val="24"/>
        </w:rPr>
        <w:t>1</w:t>
      </w:r>
      <w:r>
        <w:rPr>
          <w:rFonts w:cs="宋体" w:hint="eastAsia"/>
          <w:sz w:val="24"/>
          <w:szCs w:val="24"/>
        </w:rPr>
        <w:t>个</w:t>
      </w:r>
      <w:r>
        <w:rPr>
          <w:rFonts w:asciiTheme="minorEastAsia" w:eastAsiaTheme="minorEastAsia" w:hAnsiTheme="minorEastAsia" w:hint="eastAsia"/>
          <w:sz w:val="24"/>
          <w:szCs w:val="24"/>
        </w:rPr>
        <w:t>；</w:t>
      </w:r>
    </w:p>
    <w:p w:rsidR="003274F7" w:rsidRDefault="00C7430F">
      <w:pPr>
        <w:spacing w:line="360" w:lineRule="auto"/>
        <w:ind w:firstLineChars="200" w:firstLine="480"/>
        <w:outlineLvl w:val="0"/>
        <w:rPr>
          <w:rFonts w:ascii="宋体" w:hAnsi="宋体" w:cs="宋体"/>
          <w:sz w:val="24"/>
          <w:szCs w:val="24"/>
        </w:rPr>
      </w:pPr>
      <w:r>
        <w:rPr>
          <w:rFonts w:ascii="宋体" w:hAnsi="宋体" w:cs="宋体" w:hint="eastAsia"/>
          <w:sz w:val="24"/>
          <w:szCs w:val="24"/>
        </w:rPr>
        <w:t>B、人工智能创新实验室，序号（7）人工智能机器人教学套件、序号（16）AI智能教育套装；生物（实验）精品学科教室，序号（31）光合作用反应仪；物理（实验）精品学科教室，序号（15）探究弹力与形变量的关系实验器；</w:t>
      </w:r>
    </w:p>
    <w:p w:rsidR="003274F7" w:rsidRDefault="00C7430F">
      <w:pPr>
        <w:spacing w:line="360" w:lineRule="auto"/>
        <w:ind w:firstLineChars="200" w:firstLine="480"/>
        <w:outlineLvl w:val="0"/>
        <w:rPr>
          <w:rFonts w:asciiTheme="minorEastAsia" w:eastAsiaTheme="minorEastAsia" w:hAnsiTheme="minorEastAsia"/>
          <w:sz w:val="24"/>
          <w:szCs w:val="24"/>
        </w:rPr>
      </w:pPr>
      <w:r>
        <w:rPr>
          <w:rFonts w:cs="宋体" w:hint="eastAsia"/>
          <w:sz w:val="24"/>
          <w:szCs w:val="24"/>
        </w:rPr>
        <w:t>C</w:t>
      </w:r>
      <w:r>
        <w:rPr>
          <w:rFonts w:cs="宋体" w:hint="eastAsia"/>
          <w:sz w:val="24"/>
          <w:szCs w:val="24"/>
        </w:rPr>
        <w:t>、</w:t>
      </w:r>
      <w:r>
        <w:rPr>
          <w:rFonts w:cs="宋体" w:hint="eastAsia"/>
          <w:sz w:val="24"/>
          <w:szCs w:val="24"/>
          <w:lang w:val="zh-CN"/>
        </w:rPr>
        <w:t>生物（实验）精品学科教室，序号（</w:t>
      </w:r>
      <w:r>
        <w:rPr>
          <w:rFonts w:cs="宋体" w:hint="eastAsia"/>
          <w:sz w:val="24"/>
          <w:szCs w:val="24"/>
          <w:lang w:val="zh-CN"/>
        </w:rPr>
        <w:t>20</w:t>
      </w:r>
      <w:r>
        <w:rPr>
          <w:rFonts w:cs="宋体" w:hint="eastAsia"/>
          <w:sz w:val="24"/>
          <w:szCs w:val="24"/>
          <w:lang w:val="zh-CN"/>
        </w:rPr>
        <w:t>）教师用数码生物显微镜</w:t>
      </w:r>
      <w:r>
        <w:rPr>
          <w:rFonts w:cs="宋体" w:hint="eastAsia"/>
          <w:sz w:val="24"/>
          <w:szCs w:val="24"/>
          <w:lang w:val="zh-CN"/>
        </w:rPr>
        <w:t>1</w:t>
      </w:r>
      <w:r>
        <w:rPr>
          <w:rFonts w:cs="宋体" w:hint="eastAsia"/>
          <w:sz w:val="24"/>
          <w:szCs w:val="24"/>
          <w:lang w:val="zh-CN"/>
        </w:rPr>
        <w:t>台；</w:t>
      </w:r>
    </w:p>
    <w:p w:rsidR="003274F7" w:rsidRPr="003906FA" w:rsidRDefault="00C7430F">
      <w:pPr>
        <w:spacing w:line="360" w:lineRule="auto"/>
        <w:ind w:firstLineChars="200" w:firstLine="480"/>
        <w:outlineLvl w:val="0"/>
        <w:rPr>
          <w:sz w:val="24"/>
        </w:rPr>
      </w:pPr>
      <w:r w:rsidRPr="003906FA">
        <w:rPr>
          <w:rFonts w:hint="eastAsia"/>
          <w:sz w:val="24"/>
        </w:rPr>
        <w:lastRenderedPageBreak/>
        <w:t xml:space="preserve">2. </w:t>
      </w:r>
      <w:r w:rsidRPr="003906FA">
        <w:rPr>
          <w:rFonts w:hint="eastAsia"/>
          <w:sz w:val="24"/>
        </w:rPr>
        <w:t>任意</w:t>
      </w:r>
      <w:r w:rsidRPr="003906FA">
        <w:rPr>
          <w:rFonts w:hint="eastAsia"/>
          <w:sz w:val="24"/>
        </w:rPr>
        <w:t>1</w:t>
      </w:r>
      <w:r w:rsidRPr="003906FA">
        <w:rPr>
          <w:rFonts w:hint="eastAsia"/>
          <w:sz w:val="24"/>
        </w:rPr>
        <w:t>项样品或小样未按规定递交的，主观分中“样品评价”该样品或小样对应序号项得</w:t>
      </w:r>
      <w:r w:rsidRPr="003906FA">
        <w:rPr>
          <w:rFonts w:hint="eastAsia"/>
          <w:sz w:val="24"/>
        </w:rPr>
        <w:t>0</w:t>
      </w:r>
      <w:r w:rsidRPr="003906FA">
        <w:rPr>
          <w:rFonts w:hint="eastAsia"/>
          <w:sz w:val="24"/>
        </w:rPr>
        <w:t>分。</w:t>
      </w:r>
    </w:p>
    <w:p w:rsidR="003274F7" w:rsidRPr="003906FA" w:rsidRDefault="00C7430F">
      <w:pPr>
        <w:spacing w:line="360" w:lineRule="auto"/>
        <w:ind w:firstLineChars="200" w:firstLine="480"/>
        <w:outlineLvl w:val="0"/>
        <w:rPr>
          <w:sz w:val="24"/>
        </w:rPr>
      </w:pPr>
      <w:r w:rsidRPr="003906FA">
        <w:rPr>
          <w:rFonts w:hint="eastAsia"/>
          <w:sz w:val="24"/>
        </w:rPr>
        <w:t xml:space="preserve">3. </w:t>
      </w:r>
      <w:r w:rsidRPr="003906FA">
        <w:rPr>
          <w:rFonts w:hint="eastAsia"/>
          <w:sz w:val="24"/>
        </w:rPr>
        <w:t>样品处置：</w:t>
      </w:r>
    </w:p>
    <w:p w:rsidR="003274F7" w:rsidRPr="003906FA" w:rsidRDefault="00C7430F">
      <w:pPr>
        <w:spacing w:line="360" w:lineRule="auto"/>
        <w:ind w:firstLineChars="200" w:firstLine="480"/>
        <w:outlineLvl w:val="0"/>
        <w:rPr>
          <w:sz w:val="24"/>
        </w:rPr>
      </w:pPr>
      <w:r w:rsidRPr="003906FA">
        <w:rPr>
          <w:rFonts w:hint="eastAsia"/>
          <w:sz w:val="24"/>
        </w:rPr>
        <w:t>（</w:t>
      </w:r>
      <w:r w:rsidRPr="003906FA">
        <w:rPr>
          <w:rFonts w:hint="eastAsia"/>
          <w:sz w:val="24"/>
        </w:rPr>
        <w:t>1</w:t>
      </w:r>
      <w:r w:rsidRPr="003906FA">
        <w:rPr>
          <w:rFonts w:hint="eastAsia"/>
          <w:sz w:val="24"/>
        </w:rPr>
        <w:t>）中标候选供应商的样品经采购人和供应商双方确认后由采购人负责封存，其余供应商的样品请于中标公告发布之日起</w:t>
      </w:r>
      <w:r w:rsidRPr="003906FA">
        <w:rPr>
          <w:rFonts w:hint="eastAsia"/>
          <w:sz w:val="24"/>
        </w:rPr>
        <w:t>3</w:t>
      </w:r>
      <w:r w:rsidRPr="003906FA">
        <w:rPr>
          <w:rFonts w:hint="eastAsia"/>
          <w:sz w:val="24"/>
        </w:rPr>
        <w:t>个工作日内自行退回，逾期未退回的样品视为放弃样品，由采购人统一销毁。</w:t>
      </w:r>
    </w:p>
    <w:p w:rsidR="003274F7" w:rsidRPr="003906FA" w:rsidRDefault="00C7430F">
      <w:pPr>
        <w:spacing w:line="360" w:lineRule="auto"/>
        <w:ind w:firstLineChars="200" w:firstLine="480"/>
        <w:outlineLvl w:val="0"/>
        <w:rPr>
          <w:sz w:val="24"/>
        </w:rPr>
      </w:pPr>
      <w:r w:rsidRPr="003906FA">
        <w:rPr>
          <w:rFonts w:hint="eastAsia"/>
          <w:sz w:val="24"/>
        </w:rPr>
        <w:t>（</w:t>
      </w:r>
      <w:r w:rsidRPr="003906FA">
        <w:rPr>
          <w:rFonts w:hint="eastAsia"/>
          <w:sz w:val="24"/>
        </w:rPr>
        <w:t>2</w:t>
      </w:r>
      <w:r w:rsidRPr="003906FA">
        <w:rPr>
          <w:rFonts w:hint="eastAsia"/>
          <w:sz w:val="24"/>
        </w:rPr>
        <w:t>）中标供应商的样品由采购人负责封存，作为履约验收的参考。</w:t>
      </w:r>
    </w:p>
    <w:p w:rsidR="003274F7" w:rsidRPr="003906FA" w:rsidRDefault="00C7430F">
      <w:pPr>
        <w:spacing w:line="360" w:lineRule="auto"/>
        <w:ind w:firstLineChars="200" w:firstLine="480"/>
        <w:outlineLvl w:val="0"/>
        <w:rPr>
          <w:sz w:val="24"/>
        </w:rPr>
      </w:pPr>
      <w:r w:rsidRPr="003906FA">
        <w:rPr>
          <w:rFonts w:hint="eastAsia"/>
          <w:sz w:val="24"/>
        </w:rPr>
        <w:t xml:space="preserve">4. </w:t>
      </w:r>
      <w:r w:rsidRPr="003906FA">
        <w:rPr>
          <w:rFonts w:hint="eastAsia"/>
          <w:sz w:val="24"/>
        </w:rPr>
        <w:t>样品</w:t>
      </w:r>
      <w:r w:rsidRPr="003906FA">
        <w:rPr>
          <w:rFonts w:hint="eastAsia"/>
          <w:sz w:val="24"/>
        </w:rPr>
        <w:t>/</w:t>
      </w:r>
      <w:r w:rsidRPr="003906FA">
        <w:rPr>
          <w:rFonts w:hint="eastAsia"/>
          <w:sz w:val="24"/>
        </w:rPr>
        <w:t>小样评审，不作为判定投标人无效投标的依据。</w:t>
      </w:r>
    </w:p>
    <w:p w:rsidR="003274F7" w:rsidRPr="003906FA" w:rsidRDefault="00C7430F">
      <w:pPr>
        <w:pStyle w:val="Default"/>
        <w:spacing w:line="360" w:lineRule="auto"/>
        <w:ind w:firstLineChars="200" w:firstLine="480"/>
        <w:jc w:val="both"/>
        <w:rPr>
          <w:rFonts w:asciiTheme="minorEastAsia" w:eastAsiaTheme="minorEastAsia" w:hAnsiTheme="minorEastAsia" w:cs="Times New Roman"/>
          <w:color w:val="auto"/>
        </w:rPr>
      </w:pPr>
      <w:r w:rsidRPr="003906FA">
        <w:rPr>
          <w:rFonts w:asciiTheme="minorEastAsia" w:eastAsiaTheme="minorEastAsia" w:hAnsiTheme="minorEastAsia" w:hint="eastAsia"/>
          <w:color w:val="auto"/>
        </w:rPr>
        <w:t>（五）样品</w:t>
      </w:r>
      <w:r w:rsidRPr="003906FA">
        <w:rPr>
          <w:rFonts w:asciiTheme="minorEastAsia" w:eastAsiaTheme="minorEastAsia" w:hAnsiTheme="minorEastAsia" w:cs="Times New Roman"/>
          <w:color w:val="auto"/>
        </w:rPr>
        <w:t>演示</w:t>
      </w:r>
      <w:r w:rsidRPr="003906FA">
        <w:rPr>
          <w:rFonts w:asciiTheme="minorEastAsia" w:eastAsiaTheme="minorEastAsia" w:hAnsiTheme="minorEastAsia" w:cs="Times New Roman" w:hint="eastAsia"/>
          <w:color w:val="auto"/>
        </w:rPr>
        <w:t>要求</w:t>
      </w:r>
    </w:p>
    <w:p w:rsidR="003274F7" w:rsidRDefault="00C7430F">
      <w:pPr>
        <w:spacing w:line="360" w:lineRule="auto"/>
        <w:ind w:firstLineChars="200" w:firstLine="480"/>
        <w:rPr>
          <w:sz w:val="24"/>
          <w:szCs w:val="24"/>
        </w:rPr>
      </w:pPr>
      <w:r w:rsidRPr="003906FA">
        <w:rPr>
          <w:rFonts w:hint="eastAsia"/>
          <w:sz w:val="24"/>
          <w:szCs w:val="24"/>
        </w:rPr>
        <w:t>1</w:t>
      </w:r>
      <w:r w:rsidRPr="003906FA">
        <w:rPr>
          <w:rFonts w:hint="eastAsia"/>
          <w:sz w:val="24"/>
        </w:rPr>
        <w:t xml:space="preserve">. </w:t>
      </w:r>
      <w:r w:rsidRPr="003906FA">
        <w:rPr>
          <w:rFonts w:hint="eastAsia"/>
          <w:b/>
          <w:sz w:val="24"/>
        </w:rPr>
        <w:t>递交演示样品的</w:t>
      </w:r>
      <w:r w:rsidRPr="003906FA">
        <w:rPr>
          <w:rFonts w:hint="eastAsia"/>
          <w:b/>
          <w:sz w:val="24"/>
          <w:szCs w:val="24"/>
        </w:rPr>
        <w:t>投标人</w:t>
      </w:r>
      <w:r w:rsidRPr="003906FA">
        <w:rPr>
          <w:rFonts w:hint="eastAsia"/>
          <w:sz w:val="24"/>
          <w:szCs w:val="24"/>
        </w:rPr>
        <w:t>须指派演示</w:t>
      </w:r>
      <w:r w:rsidR="00642083" w:rsidRPr="003906FA">
        <w:rPr>
          <w:rFonts w:hint="eastAsia"/>
          <w:sz w:val="24"/>
          <w:szCs w:val="24"/>
        </w:rPr>
        <w:t>下</w:t>
      </w:r>
      <w:r w:rsidRPr="003906FA">
        <w:rPr>
          <w:rFonts w:hint="eastAsia"/>
          <w:sz w:val="24"/>
          <w:szCs w:val="24"/>
        </w:rPr>
        <w:t>述仪器人员至</w:t>
      </w:r>
      <w:r w:rsidRPr="003906FA">
        <w:rPr>
          <w:sz w:val="24"/>
        </w:rPr>
        <w:t>202</w:t>
      </w:r>
      <w:r w:rsidRPr="003906FA">
        <w:rPr>
          <w:rFonts w:hint="eastAsia"/>
          <w:sz w:val="24"/>
        </w:rPr>
        <w:t>5</w:t>
      </w:r>
      <w:r w:rsidRPr="003906FA">
        <w:rPr>
          <w:rFonts w:hint="eastAsia"/>
          <w:sz w:val="24"/>
        </w:rPr>
        <w:t>年</w:t>
      </w:r>
      <w:r w:rsidR="00F26994" w:rsidRPr="003906FA">
        <w:rPr>
          <w:rFonts w:hint="eastAsia"/>
          <w:sz w:val="24"/>
        </w:rPr>
        <w:t>11</w:t>
      </w:r>
      <w:r w:rsidRPr="003906FA">
        <w:rPr>
          <w:rFonts w:hint="eastAsia"/>
          <w:sz w:val="24"/>
        </w:rPr>
        <w:t>月</w:t>
      </w:r>
      <w:r w:rsidR="00F26994" w:rsidRPr="003906FA">
        <w:rPr>
          <w:rFonts w:hint="eastAsia"/>
          <w:sz w:val="24"/>
        </w:rPr>
        <w:t>13</w:t>
      </w:r>
      <w:r w:rsidRPr="003906FA">
        <w:rPr>
          <w:rFonts w:hint="eastAsia"/>
          <w:sz w:val="24"/>
        </w:rPr>
        <w:t>日</w:t>
      </w:r>
      <w:r w:rsidR="00F26994" w:rsidRPr="003906FA">
        <w:rPr>
          <w:rFonts w:hint="eastAsia"/>
          <w:sz w:val="24"/>
        </w:rPr>
        <w:t>9</w:t>
      </w:r>
      <w:r w:rsidRPr="003906FA">
        <w:rPr>
          <w:sz w:val="24"/>
        </w:rPr>
        <w:t>:</w:t>
      </w:r>
      <w:r w:rsidR="00F26994" w:rsidRPr="003906FA">
        <w:rPr>
          <w:rFonts w:hint="eastAsia"/>
          <w:sz w:val="24"/>
        </w:rPr>
        <w:t>30</w:t>
      </w:r>
      <w:r w:rsidRPr="003906FA">
        <w:rPr>
          <w:rFonts w:hint="eastAsia"/>
          <w:sz w:val="24"/>
          <w:szCs w:val="24"/>
        </w:rPr>
        <w:t>在</w:t>
      </w:r>
      <w:r w:rsidRPr="003906FA">
        <w:rPr>
          <w:sz w:val="24"/>
          <w:szCs w:val="24"/>
        </w:rPr>
        <w:t>天津市</w:t>
      </w:r>
      <w:r w:rsidRPr="003906FA">
        <w:rPr>
          <w:rFonts w:hint="eastAsia"/>
          <w:sz w:val="24"/>
          <w:szCs w:val="24"/>
        </w:rPr>
        <w:t>红桥区春和路</w:t>
      </w:r>
      <w:r w:rsidRPr="003906FA">
        <w:rPr>
          <w:rFonts w:hint="eastAsia"/>
          <w:sz w:val="24"/>
          <w:szCs w:val="24"/>
        </w:rPr>
        <w:t>1</w:t>
      </w:r>
      <w:r w:rsidRPr="003906FA">
        <w:rPr>
          <w:rFonts w:hint="eastAsia"/>
          <w:sz w:val="24"/>
          <w:szCs w:val="24"/>
        </w:rPr>
        <w:t>号天津市复兴中学</w:t>
      </w:r>
      <w:r w:rsidR="00F26994" w:rsidRPr="003906FA">
        <w:rPr>
          <w:rFonts w:hint="eastAsia"/>
          <w:sz w:val="24"/>
          <w:szCs w:val="24"/>
        </w:rPr>
        <w:t>西门</w:t>
      </w:r>
      <w:r w:rsidRPr="003906FA">
        <w:rPr>
          <w:rFonts w:hint="eastAsia"/>
          <w:sz w:val="24"/>
          <w:szCs w:val="24"/>
        </w:rPr>
        <w:t>集合，投标人代表和演示上述仪器人员须到达上述地</w:t>
      </w:r>
      <w:r>
        <w:rPr>
          <w:rFonts w:hint="eastAsia"/>
          <w:sz w:val="24"/>
          <w:szCs w:val="24"/>
        </w:rPr>
        <w:t>点进行演示。因逾期未到导致的风险由投标人自行承担，具体要求如下：</w:t>
      </w:r>
    </w:p>
    <w:p w:rsidR="003274F7" w:rsidRDefault="00C7430F">
      <w:pPr>
        <w:spacing w:line="360" w:lineRule="auto"/>
        <w:ind w:firstLineChars="200" w:firstLine="480"/>
        <w:rPr>
          <w:sz w:val="24"/>
          <w:szCs w:val="24"/>
        </w:rPr>
      </w:pPr>
      <w:r>
        <w:rPr>
          <w:rFonts w:hint="eastAsia"/>
          <w:sz w:val="24"/>
          <w:szCs w:val="24"/>
        </w:rPr>
        <w:t>（</w:t>
      </w:r>
      <w:r>
        <w:rPr>
          <w:rFonts w:hint="eastAsia"/>
          <w:sz w:val="24"/>
          <w:szCs w:val="24"/>
        </w:rPr>
        <w:t>1</w:t>
      </w:r>
      <w:r>
        <w:rPr>
          <w:rFonts w:hint="eastAsia"/>
          <w:sz w:val="24"/>
          <w:szCs w:val="24"/>
        </w:rPr>
        <w:t>）</w:t>
      </w:r>
      <w:r>
        <w:rPr>
          <w:rFonts w:ascii="宋体" w:hAnsi="宋体" w:cs="宋体" w:hint="eastAsia"/>
          <w:sz w:val="24"/>
          <w:szCs w:val="24"/>
        </w:rPr>
        <w:t>AI智能教育套装</w:t>
      </w:r>
    </w:p>
    <w:p w:rsidR="003274F7" w:rsidRDefault="00C7430F">
      <w:pPr>
        <w:spacing w:line="360" w:lineRule="auto"/>
        <w:ind w:firstLineChars="200" w:firstLine="480"/>
        <w:rPr>
          <w:sz w:val="24"/>
          <w:szCs w:val="24"/>
        </w:rPr>
      </w:pPr>
      <w:r>
        <w:rPr>
          <w:rFonts w:hint="eastAsia"/>
          <w:sz w:val="24"/>
          <w:szCs w:val="24"/>
        </w:rPr>
        <w:t>1.1</w:t>
      </w:r>
      <w:r>
        <w:rPr>
          <w:rFonts w:hint="eastAsia"/>
          <w:sz w:val="24"/>
          <w:szCs w:val="24"/>
        </w:rPr>
        <w:t>配套实验仪器材料</w:t>
      </w:r>
    </w:p>
    <w:p w:rsidR="003274F7" w:rsidRDefault="00C7430F">
      <w:pPr>
        <w:spacing w:line="360" w:lineRule="auto"/>
        <w:ind w:firstLineChars="200" w:firstLine="480"/>
        <w:rPr>
          <w:sz w:val="24"/>
          <w:szCs w:val="24"/>
        </w:rPr>
      </w:pPr>
      <w:r>
        <w:rPr>
          <w:rFonts w:hint="eastAsia"/>
          <w:sz w:val="24"/>
          <w:szCs w:val="24"/>
        </w:rPr>
        <w:t>无</w:t>
      </w:r>
    </w:p>
    <w:p w:rsidR="003274F7" w:rsidRDefault="00C7430F">
      <w:pPr>
        <w:spacing w:line="360" w:lineRule="auto"/>
        <w:ind w:firstLineChars="200" w:firstLine="480"/>
        <w:rPr>
          <w:sz w:val="24"/>
          <w:szCs w:val="24"/>
        </w:rPr>
      </w:pPr>
      <w:r>
        <w:rPr>
          <w:rFonts w:hint="eastAsia"/>
          <w:sz w:val="24"/>
          <w:szCs w:val="24"/>
        </w:rPr>
        <w:t>1.2</w:t>
      </w:r>
      <w:r>
        <w:rPr>
          <w:rFonts w:hint="eastAsia"/>
          <w:sz w:val="24"/>
          <w:szCs w:val="24"/>
        </w:rPr>
        <w:t>现场演示实验内容：</w:t>
      </w:r>
    </w:p>
    <w:p w:rsidR="003274F7" w:rsidRDefault="00C7430F">
      <w:pPr>
        <w:spacing w:line="360" w:lineRule="auto"/>
        <w:ind w:firstLineChars="200" w:firstLine="480"/>
        <w:rPr>
          <w:sz w:val="24"/>
          <w:szCs w:val="24"/>
        </w:rPr>
      </w:pPr>
      <w:r>
        <w:rPr>
          <w:rFonts w:hint="eastAsia"/>
          <w:sz w:val="24"/>
          <w:szCs w:val="24"/>
        </w:rPr>
        <w:t>a.</w:t>
      </w:r>
      <w:r>
        <w:rPr>
          <w:rFonts w:hint="eastAsia"/>
          <w:sz w:val="24"/>
          <w:szCs w:val="24"/>
        </w:rPr>
        <w:t>控制器的触屏可直接修改寄存器的数据，无需外部设备，可直接显示“改数据→读数据→显结果”的过程。</w:t>
      </w:r>
    </w:p>
    <w:p w:rsidR="003274F7" w:rsidRDefault="00C7430F">
      <w:pPr>
        <w:spacing w:line="360" w:lineRule="auto"/>
        <w:ind w:firstLineChars="200" w:firstLine="480"/>
        <w:rPr>
          <w:sz w:val="24"/>
          <w:szCs w:val="24"/>
        </w:rPr>
      </w:pPr>
      <w:r>
        <w:rPr>
          <w:rFonts w:hint="eastAsia"/>
          <w:sz w:val="24"/>
          <w:szCs w:val="24"/>
        </w:rPr>
        <w:t>b.</w:t>
      </w:r>
      <w:r>
        <w:rPr>
          <w:rFonts w:hint="eastAsia"/>
          <w:sz w:val="24"/>
          <w:szCs w:val="24"/>
        </w:rPr>
        <w:t>套装控制器直连</w:t>
      </w:r>
      <w:r>
        <w:rPr>
          <w:rFonts w:hint="eastAsia"/>
          <w:sz w:val="24"/>
          <w:szCs w:val="24"/>
        </w:rPr>
        <w:t>AI</w:t>
      </w:r>
      <w:r>
        <w:rPr>
          <w:rFonts w:hint="eastAsia"/>
          <w:sz w:val="24"/>
          <w:szCs w:val="24"/>
        </w:rPr>
        <w:t>摄像头，通过程序扫红、绿、蓝、黄卡片，控制器屏幕可同步显示相应颜色。</w:t>
      </w:r>
    </w:p>
    <w:p w:rsidR="003274F7" w:rsidRDefault="00C7430F">
      <w:pPr>
        <w:spacing w:line="360" w:lineRule="auto"/>
        <w:ind w:firstLineChars="200" w:firstLine="480"/>
        <w:rPr>
          <w:sz w:val="24"/>
          <w:szCs w:val="24"/>
        </w:rPr>
      </w:pPr>
      <w:r>
        <w:rPr>
          <w:rFonts w:hint="eastAsia"/>
          <w:sz w:val="24"/>
          <w:szCs w:val="24"/>
        </w:rPr>
        <w:t>c.</w:t>
      </w:r>
      <w:r>
        <w:rPr>
          <w:rFonts w:hint="eastAsia"/>
          <w:sz w:val="24"/>
          <w:szCs w:val="24"/>
        </w:rPr>
        <w:t>触屏能测试电机，实时观测转速数值，可控制转动方向，反应迅速。</w:t>
      </w:r>
    </w:p>
    <w:p w:rsidR="003274F7" w:rsidRDefault="00C7430F">
      <w:pPr>
        <w:spacing w:line="360" w:lineRule="auto"/>
        <w:ind w:firstLineChars="200" w:firstLine="480"/>
        <w:rPr>
          <w:sz w:val="24"/>
          <w:szCs w:val="24"/>
        </w:rPr>
      </w:pPr>
      <w:r>
        <w:rPr>
          <w:rFonts w:hint="eastAsia"/>
          <w:sz w:val="24"/>
          <w:szCs w:val="24"/>
        </w:rPr>
        <w:t>d.AI</w:t>
      </w:r>
      <w:r>
        <w:rPr>
          <w:rFonts w:hint="eastAsia"/>
          <w:sz w:val="24"/>
          <w:szCs w:val="24"/>
        </w:rPr>
        <w:t>摄像头可直接识别数字二维码，</w:t>
      </w:r>
      <w:r>
        <w:rPr>
          <w:rFonts w:hint="eastAsia"/>
          <w:sz w:val="24"/>
          <w:szCs w:val="24"/>
        </w:rPr>
        <w:t>AI</w:t>
      </w:r>
      <w:r>
        <w:rPr>
          <w:rFonts w:hint="eastAsia"/>
          <w:sz w:val="24"/>
          <w:szCs w:val="24"/>
        </w:rPr>
        <w:t>摄像头屏幕可显示出数字二维码的识别结果。</w:t>
      </w:r>
    </w:p>
    <w:p w:rsidR="003274F7" w:rsidRDefault="00C7430F">
      <w:pPr>
        <w:spacing w:line="360" w:lineRule="auto"/>
        <w:ind w:firstLineChars="200" w:firstLine="480"/>
        <w:rPr>
          <w:sz w:val="24"/>
          <w:szCs w:val="24"/>
        </w:rPr>
      </w:pPr>
      <w:r>
        <w:rPr>
          <w:rFonts w:hint="eastAsia"/>
          <w:sz w:val="24"/>
          <w:szCs w:val="24"/>
        </w:rPr>
        <w:t>（</w:t>
      </w:r>
      <w:r>
        <w:rPr>
          <w:rFonts w:hint="eastAsia"/>
          <w:sz w:val="24"/>
          <w:szCs w:val="24"/>
        </w:rPr>
        <w:t>2</w:t>
      </w:r>
      <w:r>
        <w:rPr>
          <w:rFonts w:hint="eastAsia"/>
          <w:sz w:val="24"/>
          <w:szCs w:val="24"/>
        </w:rPr>
        <w:t>）光合作用反应仪</w:t>
      </w:r>
    </w:p>
    <w:p w:rsidR="003274F7" w:rsidRDefault="00C7430F">
      <w:pPr>
        <w:spacing w:line="360" w:lineRule="auto"/>
        <w:ind w:firstLineChars="200" w:firstLine="480"/>
        <w:rPr>
          <w:sz w:val="24"/>
          <w:szCs w:val="24"/>
        </w:rPr>
      </w:pPr>
      <w:r>
        <w:rPr>
          <w:rFonts w:hint="eastAsia"/>
          <w:sz w:val="24"/>
          <w:szCs w:val="24"/>
        </w:rPr>
        <w:t>2.1</w:t>
      </w:r>
      <w:r>
        <w:rPr>
          <w:rFonts w:hint="eastAsia"/>
          <w:sz w:val="24"/>
          <w:szCs w:val="24"/>
        </w:rPr>
        <w:t>配套实验仪器材料</w:t>
      </w:r>
    </w:p>
    <w:p w:rsidR="003274F7" w:rsidRDefault="00C7430F">
      <w:pPr>
        <w:spacing w:line="360" w:lineRule="auto"/>
        <w:ind w:firstLineChars="200" w:firstLine="480"/>
        <w:rPr>
          <w:sz w:val="24"/>
          <w:szCs w:val="24"/>
        </w:rPr>
      </w:pPr>
      <w:r>
        <w:rPr>
          <w:rFonts w:hint="eastAsia"/>
          <w:sz w:val="24"/>
          <w:szCs w:val="24"/>
        </w:rPr>
        <w:t>无</w:t>
      </w:r>
    </w:p>
    <w:p w:rsidR="003274F7" w:rsidRDefault="00C7430F">
      <w:pPr>
        <w:spacing w:line="360" w:lineRule="auto"/>
        <w:ind w:firstLineChars="200" w:firstLine="480"/>
        <w:rPr>
          <w:sz w:val="24"/>
          <w:szCs w:val="24"/>
        </w:rPr>
      </w:pPr>
      <w:r>
        <w:rPr>
          <w:rFonts w:hint="eastAsia"/>
          <w:sz w:val="24"/>
          <w:szCs w:val="24"/>
        </w:rPr>
        <w:t>2.2</w:t>
      </w:r>
      <w:r>
        <w:rPr>
          <w:rFonts w:hint="eastAsia"/>
          <w:sz w:val="24"/>
          <w:szCs w:val="24"/>
        </w:rPr>
        <w:t>现场演示实验内容：</w:t>
      </w:r>
    </w:p>
    <w:p w:rsidR="003274F7" w:rsidRDefault="00C7430F">
      <w:pPr>
        <w:spacing w:line="360" w:lineRule="auto"/>
        <w:ind w:firstLineChars="200" w:firstLine="480"/>
        <w:rPr>
          <w:sz w:val="24"/>
          <w:szCs w:val="24"/>
        </w:rPr>
      </w:pPr>
      <w:r>
        <w:rPr>
          <w:rFonts w:hint="eastAsia"/>
          <w:sz w:val="24"/>
          <w:szCs w:val="24"/>
        </w:rPr>
        <w:t>a.</w:t>
      </w:r>
      <w:r>
        <w:rPr>
          <w:rFonts w:hint="eastAsia"/>
          <w:sz w:val="24"/>
          <w:szCs w:val="24"/>
        </w:rPr>
        <w:t>点击红、蓝、绿、白光质对应的开关，可快速开启和关闭相应光质灯光，</w:t>
      </w:r>
      <w:r>
        <w:rPr>
          <w:rFonts w:hint="eastAsia"/>
          <w:sz w:val="24"/>
          <w:szCs w:val="24"/>
        </w:rPr>
        <w:lastRenderedPageBreak/>
        <w:t>光照强度可调节并可独立控制。</w:t>
      </w:r>
    </w:p>
    <w:p w:rsidR="003274F7" w:rsidRDefault="00C7430F">
      <w:pPr>
        <w:spacing w:line="360" w:lineRule="auto"/>
        <w:ind w:firstLineChars="200" w:firstLine="480"/>
        <w:rPr>
          <w:sz w:val="24"/>
          <w:szCs w:val="24"/>
        </w:rPr>
      </w:pPr>
      <w:r>
        <w:rPr>
          <w:rFonts w:hint="eastAsia"/>
          <w:sz w:val="24"/>
          <w:szCs w:val="24"/>
        </w:rPr>
        <w:t>b.</w:t>
      </w:r>
      <w:r>
        <w:rPr>
          <w:rFonts w:hint="eastAsia"/>
          <w:sz w:val="24"/>
          <w:szCs w:val="24"/>
        </w:rPr>
        <w:t>点击屏幕上的温控开关可准确设定温度，并准确显示加热或制冷的动态变化。</w:t>
      </w:r>
    </w:p>
    <w:p w:rsidR="003274F7" w:rsidRDefault="00C7430F">
      <w:pPr>
        <w:spacing w:line="360" w:lineRule="auto"/>
        <w:ind w:firstLineChars="200" w:firstLine="480"/>
        <w:rPr>
          <w:sz w:val="24"/>
          <w:szCs w:val="24"/>
        </w:rPr>
      </w:pPr>
      <w:r>
        <w:rPr>
          <w:rFonts w:hint="eastAsia"/>
          <w:sz w:val="24"/>
          <w:szCs w:val="24"/>
        </w:rPr>
        <w:t>（</w:t>
      </w:r>
      <w:r>
        <w:rPr>
          <w:rFonts w:hint="eastAsia"/>
          <w:sz w:val="24"/>
          <w:szCs w:val="24"/>
        </w:rPr>
        <w:t>3</w:t>
      </w:r>
      <w:r>
        <w:rPr>
          <w:rFonts w:hint="eastAsia"/>
          <w:sz w:val="24"/>
          <w:szCs w:val="24"/>
        </w:rPr>
        <w:t>）人工智能机器人教学套件</w:t>
      </w:r>
    </w:p>
    <w:p w:rsidR="003274F7" w:rsidRDefault="00C7430F">
      <w:pPr>
        <w:spacing w:line="360" w:lineRule="auto"/>
        <w:ind w:firstLineChars="200" w:firstLine="480"/>
        <w:rPr>
          <w:sz w:val="24"/>
          <w:szCs w:val="24"/>
        </w:rPr>
      </w:pPr>
      <w:r>
        <w:rPr>
          <w:rFonts w:hint="eastAsia"/>
          <w:sz w:val="24"/>
          <w:szCs w:val="24"/>
        </w:rPr>
        <w:t>3.1</w:t>
      </w:r>
      <w:r>
        <w:rPr>
          <w:rFonts w:hint="eastAsia"/>
          <w:sz w:val="24"/>
          <w:szCs w:val="24"/>
        </w:rPr>
        <w:t>配套实验仪器材料</w:t>
      </w:r>
    </w:p>
    <w:p w:rsidR="003274F7" w:rsidRDefault="00C7430F">
      <w:pPr>
        <w:spacing w:line="360" w:lineRule="auto"/>
        <w:ind w:firstLineChars="200" w:firstLine="480"/>
        <w:rPr>
          <w:sz w:val="24"/>
          <w:szCs w:val="24"/>
        </w:rPr>
      </w:pPr>
      <w:r>
        <w:rPr>
          <w:rFonts w:hint="eastAsia"/>
          <w:sz w:val="24"/>
          <w:szCs w:val="24"/>
        </w:rPr>
        <w:t>画笔、纸张（投标人自备）</w:t>
      </w:r>
    </w:p>
    <w:p w:rsidR="003274F7" w:rsidRDefault="00C7430F">
      <w:pPr>
        <w:spacing w:line="360" w:lineRule="auto"/>
        <w:ind w:firstLineChars="200" w:firstLine="480"/>
        <w:rPr>
          <w:sz w:val="24"/>
          <w:szCs w:val="24"/>
        </w:rPr>
      </w:pPr>
      <w:r>
        <w:rPr>
          <w:rFonts w:hint="eastAsia"/>
          <w:sz w:val="24"/>
          <w:szCs w:val="24"/>
        </w:rPr>
        <w:t>3.2</w:t>
      </w:r>
      <w:r>
        <w:rPr>
          <w:rFonts w:hint="eastAsia"/>
          <w:sz w:val="24"/>
          <w:szCs w:val="24"/>
        </w:rPr>
        <w:t>现场演示实验内容：</w:t>
      </w:r>
    </w:p>
    <w:p w:rsidR="003274F7" w:rsidRDefault="00C7430F">
      <w:pPr>
        <w:spacing w:line="360" w:lineRule="auto"/>
        <w:ind w:firstLineChars="200" w:firstLine="480"/>
        <w:rPr>
          <w:sz w:val="24"/>
          <w:szCs w:val="24"/>
        </w:rPr>
      </w:pPr>
      <w:r>
        <w:rPr>
          <w:rFonts w:hint="eastAsia"/>
          <w:sz w:val="24"/>
          <w:szCs w:val="24"/>
        </w:rPr>
        <w:t>a.</w:t>
      </w:r>
      <w:r>
        <w:rPr>
          <w:rFonts w:hint="eastAsia"/>
          <w:sz w:val="24"/>
          <w:szCs w:val="24"/>
        </w:rPr>
        <w:t>机械臂支持离线状态下写字画画功能。</w:t>
      </w:r>
    </w:p>
    <w:p w:rsidR="003274F7" w:rsidRDefault="00C7430F">
      <w:pPr>
        <w:spacing w:line="360" w:lineRule="auto"/>
        <w:ind w:firstLineChars="200" w:firstLine="480"/>
        <w:rPr>
          <w:sz w:val="24"/>
          <w:szCs w:val="24"/>
        </w:rPr>
      </w:pPr>
      <w:r>
        <w:rPr>
          <w:rFonts w:hint="eastAsia"/>
          <w:sz w:val="24"/>
          <w:szCs w:val="24"/>
        </w:rPr>
        <w:t>b.</w:t>
      </w:r>
      <w:r>
        <w:rPr>
          <w:rFonts w:hint="eastAsia"/>
          <w:sz w:val="24"/>
          <w:szCs w:val="24"/>
        </w:rPr>
        <w:t>机械臂本体回</w:t>
      </w:r>
      <w:r>
        <w:rPr>
          <w:rFonts w:hint="eastAsia"/>
          <w:sz w:val="24"/>
          <w:szCs w:val="24"/>
        </w:rPr>
        <w:t>0</w:t>
      </w:r>
      <w:r>
        <w:rPr>
          <w:rFonts w:hint="eastAsia"/>
          <w:sz w:val="24"/>
          <w:szCs w:val="24"/>
        </w:rPr>
        <w:t>，正常工作，报警，启动等状态可用</w:t>
      </w:r>
      <w:r>
        <w:rPr>
          <w:rFonts w:hint="eastAsia"/>
          <w:sz w:val="24"/>
          <w:szCs w:val="24"/>
        </w:rPr>
        <w:t>4</w:t>
      </w:r>
      <w:r>
        <w:rPr>
          <w:rFonts w:hint="eastAsia"/>
          <w:sz w:val="24"/>
          <w:szCs w:val="24"/>
        </w:rPr>
        <w:t>种不同颜色的指示灯一目了然的表示。</w:t>
      </w:r>
    </w:p>
    <w:p w:rsidR="003274F7" w:rsidRDefault="00C7430F">
      <w:pPr>
        <w:spacing w:line="360" w:lineRule="auto"/>
        <w:ind w:firstLineChars="200" w:firstLine="480"/>
        <w:rPr>
          <w:sz w:val="24"/>
          <w:szCs w:val="24"/>
        </w:rPr>
      </w:pPr>
      <w:r>
        <w:rPr>
          <w:rFonts w:hint="eastAsia"/>
          <w:sz w:val="24"/>
          <w:szCs w:val="24"/>
        </w:rPr>
        <w:t>（</w:t>
      </w:r>
      <w:r>
        <w:rPr>
          <w:rFonts w:hint="eastAsia"/>
          <w:sz w:val="24"/>
          <w:szCs w:val="24"/>
        </w:rPr>
        <w:t>4</w:t>
      </w:r>
      <w:r>
        <w:rPr>
          <w:rFonts w:hint="eastAsia"/>
          <w:sz w:val="24"/>
          <w:szCs w:val="24"/>
        </w:rPr>
        <w:t>）探究弹力与形变量的关系实验器</w:t>
      </w:r>
    </w:p>
    <w:p w:rsidR="003274F7" w:rsidRDefault="00C7430F">
      <w:pPr>
        <w:spacing w:line="360" w:lineRule="auto"/>
        <w:ind w:firstLineChars="200" w:firstLine="480"/>
        <w:rPr>
          <w:sz w:val="24"/>
          <w:szCs w:val="24"/>
        </w:rPr>
      </w:pPr>
      <w:r>
        <w:rPr>
          <w:rFonts w:hint="eastAsia"/>
          <w:sz w:val="24"/>
          <w:szCs w:val="24"/>
        </w:rPr>
        <w:t>4.1</w:t>
      </w:r>
      <w:r>
        <w:rPr>
          <w:rFonts w:hint="eastAsia"/>
          <w:sz w:val="24"/>
          <w:szCs w:val="24"/>
        </w:rPr>
        <w:t>配套实验仪器材料</w:t>
      </w:r>
    </w:p>
    <w:p w:rsidR="003274F7" w:rsidRDefault="00C7430F">
      <w:pPr>
        <w:spacing w:line="360" w:lineRule="auto"/>
        <w:ind w:firstLineChars="200" w:firstLine="480"/>
        <w:rPr>
          <w:sz w:val="24"/>
          <w:szCs w:val="24"/>
        </w:rPr>
      </w:pPr>
      <w:r>
        <w:rPr>
          <w:rFonts w:hint="eastAsia"/>
          <w:sz w:val="24"/>
          <w:szCs w:val="24"/>
        </w:rPr>
        <w:t>移动终端（投标人自备）</w:t>
      </w:r>
    </w:p>
    <w:p w:rsidR="003274F7" w:rsidRDefault="00C7430F">
      <w:pPr>
        <w:spacing w:line="360" w:lineRule="auto"/>
        <w:ind w:firstLineChars="200" w:firstLine="480"/>
        <w:rPr>
          <w:sz w:val="24"/>
          <w:szCs w:val="24"/>
        </w:rPr>
      </w:pPr>
      <w:r>
        <w:rPr>
          <w:rFonts w:hint="eastAsia"/>
          <w:sz w:val="24"/>
          <w:szCs w:val="24"/>
        </w:rPr>
        <w:t>4.2</w:t>
      </w:r>
      <w:r>
        <w:rPr>
          <w:rFonts w:hint="eastAsia"/>
          <w:sz w:val="24"/>
          <w:szCs w:val="24"/>
        </w:rPr>
        <w:t>现场演示实验内容：</w:t>
      </w:r>
    </w:p>
    <w:p w:rsidR="003274F7" w:rsidRDefault="00C7430F">
      <w:pPr>
        <w:spacing w:line="360" w:lineRule="auto"/>
        <w:ind w:firstLineChars="200" w:firstLine="480"/>
        <w:rPr>
          <w:sz w:val="24"/>
          <w:szCs w:val="24"/>
        </w:rPr>
      </w:pPr>
      <w:r>
        <w:rPr>
          <w:rFonts w:hint="eastAsia"/>
          <w:sz w:val="24"/>
          <w:szCs w:val="24"/>
        </w:rPr>
        <w:t>a.</w:t>
      </w:r>
      <w:r>
        <w:rPr>
          <w:rFonts w:hint="eastAsia"/>
          <w:sz w:val="24"/>
          <w:szCs w:val="24"/>
        </w:rPr>
        <w:t>通过无线连接方式与移动终端连接，设备可显示</w:t>
      </w:r>
      <w:r>
        <w:rPr>
          <w:rFonts w:hint="eastAsia"/>
          <w:sz w:val="24"/>
          <w:szCs w:val="24"/>
        </w:rPr>
        <w:t>3</w:t>
      </w:r>
      <w:r>
        <w:rPr>
          <w:rFonts w:hint="eastAsia"/>
          <w:sz w:val="24"/>
          <w:szCs w:val="24"/>
        </w:rPr>
        <w:t>个力传感器，</w:t>
      </w:r>
      <w:r>
        <w:rPr>
          <w:rFonts w:hint="eastAsia"/>
          <w:sz w:val="24"/>
          <w:szCs w:val="24"/>
        </w:rPr>
        <w:t>1</w:t>
      </w:r>
      <w:r>
        <w:rPr>
          <w:rFonts w:hint="eastAsia"/>
          <w:sz w:val="24"/>
          <w:szCs w:val="24"/>
        </w:rPr>
        <w:t>个位移传感器。</w:t>
      </w:r>
    </w:p>
    <w:p w:rsidR="003274F7" w:rsidRDefault="00C7430F">
      <w:pPr>
        <w:spacing w:line="360" w:lineRule="auto"/>
        <w:ind w:firstLineChars="200" w:firstLine="480"/>
        <w:rPr>
          <w:sz w:val="24"/>
          <w:szCs w:val="24"/>
        </w:rPr>
      </w:pPr>
      <w:r>
        <w:rPr>
          <w:rFonts w:hint="eastAsia"/>
          <w:sz w:val="24"/>
          <w:szCs w:val="24"/>
        </w:rPr>
        <w:t>b.</w:t>
      </w:r>
      <w:r>
        <w:rPr>
          <w:rFonts w:hint="eastAsia"/>
          <w:sz w:val="24"/>
          <w:szCs w:val="24"/>
        </w:rPr>
        <w:t>设备支持多表征显示：</w:t>
      </w:r>
    </w:p>
    <w:p w:rsidR="003274F7" w:rsidRDefault="00C7430F">
      <w:pPr>
        <w:spacing w:line="360" w:lineRule="auto"/>
        <w:ind w:firstLineChars="200" w:firstLine="482"/>
        <w:rPr>
          <w:sz w:val="24"/>
          <w:szCs w:val="24"/>
        </w:rPr>
      </w:pPr>
      <w:r>
        <w:rPr>
          <w:rFonts w:hint="eastAsia"/>
          <w:b/>
          <w:sz w:val="24"/>
          <w:szCs w:val="24"/>
        </w:rPr>
        <w:t>位移</w:t>
      </w:r>
      <w:r>
        <w:rPr>
          <w:rFonts w:hint="eastAsia"/>
          <w:sz w:val="24"/>
          <w:szCs w:val="24"/>
        </w:rPr>
        <w:t>：</w:t>
      </w:r>
    </w:p>
    <w:p w:rsidR="003274F7" w:rsidRDefault="00C7430F">
      <w:pPr>
        <w:spacing w:line="360" w:lineRule="auto"/>
        <w:ind w:firstLineChars="200" w:firstLine="480"/>
        <w:rPr>
          <w:sz w:val="24"/>
          <w:szCs w:val="24"/>
        </w:rPr>
      </w:pPr>
      <w:r>
        <w:rPr>
          <w:rFonts w:hint="eastAsia"/>
          <w:sz w:val="24"/>
          <w:szCs w:val="24"/>
        </w:rPr>
        <w:t>①现象表征：支架内置形变指示灯，通过指示灯颜色变化，直观显示形变量。</w:t>
      </w:r>
    </w:p>
    <w:p w:rsidR="003274F7" w:rsidRDefault="00C7430F">
      <w:pPr>
        <w:spacing w:line="360" w:lineRule="auto"/>
        <w:ind w:firstLineChars="200" w:firstLine="480"/>
        <w:rPr>
          <w:sz w:val="24"/>
          <w:szCs w:val="24"/>
        </w:rPr>
      </w:pPr>
      <w:r>
        <w:rPr>
          <w:rFonts w:hint="eastAsia"/>
          <w:sz w:val="24"/>
          <w:szCs w:val="24"/>
        </w:rPr>
        <w:t>②图线表征：传感器通过软件描绘位移图线变化。</w:t>
      </w:r>
    </w:p>
    <w:p w:rsidR="003274F7" w:rsidRDefault="00C7430F">
      <w:pPr>
        <w:spacing w:line="360" w:lineRule="auto"/>
        <w:ind w:firstLineChars="200" w:firstLine="480"/>
        <w:rPr>
          <w:sz w:val="24"/>
          <w:szCs w:val="24"/>
        </w:rPr>
      </w:pPr>
      <w:r>
        <w:rPr>
          <w:rFonts w:hint="eastAsia"/>
          <w:sz w:val="24"/>
          <w:szCs w:val="24"/>
        </w:rPr>
        <w:t>③数字表征：通过自带显示屏显示形变量</w:t>
      </w:r>
    </w:p>
    <w:p w:rsidR="003274F7" w:rsidRDefault="00C7430F">
      <w:pPr>
        <w:spacing w:line="360" w:lineRule="auto"/>
        <w:ind w:firstLineChars="200" w:firstLine="482"/>
        <w:rPr>
          <w:sz w:val="24"/>
          <w:szCs w:val="24"/>
        </w:rPr>
      </w:pPr>
      <w:r>
        <w:rPr>
          <w:rFonts w:hint="eastAsia"/>
          <w:b/>
          <w:sz w:val="24"/>
          <w:szCs w:val="24"/>
        </w:rPr>
        <w:t>力</w:t>
      </w:r>
      <w:r>
        <w:rPr>
          <w:rFonts w:hint="eastAsia"/>
          <w:sz w:val="24"/>
          <w:szCs w:val="24"/>
        </w:rPr>
        <w:t>：</w:t>
      </w:r>
    </w:p>
    <w:p w:rsidR="003274F7" w:rsidRDefault="00C7430F">
      <w:pPr>
        <w:spacing w:line="360" w:lineRule="auto"/>
        <w:ind w:firstLineChars="200" w:firstLine="480"/>
        <w:rPr>
          <w:sz w:val="24"/>
          <w:szCs w:val="24"/>
        </w:rPr>
      </w:pPr>
      <w:r>
        <w:rPr>
          <w:rFonts w:hint="eastAsia"/>
          <w:sz w:val="24"/>
          <w:szCs w:val="24"/>
        </w:rPr>
        <w:t>①图线表征：传感器通过软件描绘三条力的变化</w:t>
      </w:r>
    </w:p>
    <w:p w:rsidR="003274F7" w:rsidRDefault="00C7430F">
      <w:pPr>
        <w:spacing w:line="360" w:lineRule="auto"/>
        <w:ind w:firstLineChars="200" w:firstLine="480"/>
        <w:rPr>
          <w:sz w:val="24"/>
          <w:szCs w:val="24"/>
        </w:rPr>
      </w:pPr>
      <w:r>
        <w:rPr>
          <w:rFonts w:hint="eastAsia"/>
          <w:sz w:val="24"/>
          <w:szCs w:val="24"/>
        </w:rPr>
        <w:t>②数字表征：通过自带显示屏显示力的变化。</w:t>
      </w:r>
    </w:p>
    <w:p w:rsidR="003274F7" w:rsidRDefault="00C7430F">
      <w:pPr>
        <w:spacing w:line="360" w:lineRule="auto"/>
        <w:ind w:firstLineChars="200" w:firstLine="480"/>
        <w:rPr>
          <w:sz w:val="24"/>
          <w:szCs w:val="24"/>
          <w:lang w:val="zh-CN"/>
        </w:rPr>
      </w:pPr>
      <w:r>
        <w:rPr>
          <w:rFonts w:hint="eastAsia"/>
          <w:sz w:val="24"/>
          <w:szCs w:val="24"/>
        </w:rPr>
        <w:t>（</w:t>
      </w:r>
      <w:r>
        <w:rPr>
          <w:rFonts w:hint="eastAsia"/>
          <w:sz w:val="24"/>
          <w:szCs w:val="24"/>
        </w:rPr>
        <w:t>5</w:t>
      </w:r>
      <w:r>
        <w:rPr>
          <w:rFonts w:hint="eastAsia"/>
          <w:sz w:val="24"/>
          <w:szCs w:val="24"/>
        </w:rPr>
        <w:t>）</w:t>
      </w:r>
      <w:r>
        <w:rPr>
          <w:rFonts w:hint="eastAsia"/>
          <w:sz w:val="24"/>
          <w:szCs w:val="24"/>
          <w:lang w:val="zh-CN"/>
        </w:rPr>
        <w:t>教师用数码生物显微镜</w:t>
      </w:r>
    </w:p>
    <w:p w:rsidR="003274F7" w:rsidRDefault="00C7430F">
      <w:pPr>
        <w:spacing w:line="360" w:lineRule="auto"/>
        <w:ind w:firstLineChars="200" w:firstLine="480"/>
        <w:rPr>
          <w:sz w:val="24"/>
          <w:szCs w:val="24"/>
          <w:lang w:val="zh-CN"/>
        </w:rPr>
      </w:pPr>
      <w:r>
        <w:rPr>
          <w:rFonts w:hint="eastAsia"/>
          <w:sz w:val="24"/>
          <w:szCs w:val="24"/>
        </w:rPr>
        <w:t>5</w:t>
      </w:r>
      <w:r>
        <w:rPr>
          <w:rFonts w:hint="eastAsia"/>
          <w:sz w:val="24"/>
          <w:szCs w:val="24"/>
          <w:lang w:val="zh-CN"/>
        </w:rPr>
        <w:t>.1</w:t>
      </w:r>
      <w:r>
        <w:rPr>
          <w:rFonts w:hint="eastAsia"/>
          <w:sz w:val="24"/>
          <w:szCs w:val="24"/>
          <w:lang w:val="zh-CN"/>
        </w:rPr>
        <w:t>配套实验仪器材料</w:t>
      </w:r>
    </w:p>
    <w:p w:rsidR="003274F7" w:rsidRDefault="00C7430F">
      <w:pPr>
        <w:spacing w:line="360" w:lineRule="auto"/>
        <w:ind w:firstLineChars="200" w:firstLine="480"/>
        <w:rPr>
          <w:sz w:val="24"/>
          <w:szCs w:val="24"/>
          <w:lang w:val="zh-CN"/>
        </w:rPr>
      </w:pPr>
      <w:r>
        <w:rPr>
          <w:rFonts w:hint="eastAsia"/>
          <w:sz w:val="24"/>
          <w:szCs w:val="24"/>
          <w:lang w:val="zh-CN"/>
        </w:rPr>
        <w:t>生物切片（</w:t>
      </w:r>
      <w:r>
        <w:rPr>
          <w:rFonts w:hint="eastAsia"/>
          <w:sz w:val="24"/>
          <w:szCs w:val="24"/>
        </w:rPr>
        <w:t>采购人提供</w:t>
      </w:r>
      <w:r>
        <w:rPr>
          <w:rFonts w:hint="eastAsia"/>
          <w:sz w:val="24"/>
          <w:szCs w:val="24"/>
          <w:lang w:val="zh-CN"/>
        </w:rPr>
        <w:t>）</w:t>
      </w:r>
    </w:p>
    <w:p w:rsidR="003274F7" w:rsidRDefault="00C7430F">
      <w:pPr>
        <w:spacing w:line="360" w:lineRule="auto"/>
        <w:ind w:firstLineChars="200" w:firstLine="480"/>
        <w:rPr>
          <w:sz w:val="24"/>
          <w:szCs w:val="24"/>
          <w:lang w:val="zh-CN"/>
        </w:rPr>
      </w:pPr>
      <w:r>
        <w:rPr>
          <w:rFonts w:hint="eastAsia"/>
          <w:sz w:val="24"/>
          <w:szCs w:val="24"/>
        </w:rPr>
        <w:t>5</w:t>
      </w:r>
      <w:r>
        <w:rPr>
          <w:rFonts w:hint="eastAsia"/>
          <w:sz w:val="24"/>
          <w:szCs w:val="24"/>
          <w:lang w:val="zh-CN"/>
        </w:rPr>
        <w:t>.2</w:t>
      </w:r>
      <w:r>
        <w:rPr>
          <w:rFonts w:hint="eastAsia"/>
          <w:sz w:val="24"/>
          <w:szCs w:val="24"/>
          <w:lang w:val="zh-CN"/>
        </w:rPr>
        <w:t>现场演示实验内容：</w:t>
      </w:r>
    </w:p>
    <w:p w:rsidR="003274F7" w:rsidRDefault="00C7430F">
      <w:pPr>
        <w:spacing w:line="360" w:lineRule="auto"/>
        <w:ind w:firstLineChars="200" w:firstLine="480"/>
        <w:rPr>
          <w:sz w:val="24"/>
          <w:szCs w:val="24"/>
          <w:lang w:val="zh-CN"/>
        </w:rPr>
      </w:pPr>
      <w:r>
        <w:rPr>
          <w:rFonts w:hint="eastAsia"/>
          <w:sz w:val="24"/>
          <w:szCs w:val="24"/>
          <w:lang w:val="zh-CN"/>
        </w:rPr>
        <w:t>a.</w:t>
      </w:r>
      <w:r>
        <w:rPr>
          <w:rFonts w:hint="eastAsia"/>
          <w:sz w:val="24"/>
          <w:szCs w:val="24"/>
          <w:lang w:val="zh-CN"/>
        </w:rPr>
        <w:t>机身自带液晶显示屏，无需外部设备，可以直观体现当前倍率、亮度等数</w:t>
      </w:r>
      <w:r>
        <w:rPr>
          <w:rFonts w:hint="eastAsia"/>
          <w:sz w:val="24"/>
          <w:szCs w:val="24"/>
          <w:lang w:val="zh-CN"/>
        </w:rPr>
        <w:lastRenderedPageBreak/>
        <w:t>据，并可显示色温</w:t>
      </w:r>
      <w:r>
        <w:rPr>
          <w:rFonts w:hint="eastAsia"/>
          <w:sz w:val="24"/>
          <w:szCs w:val="24"/>
        </w:rPr>
        <w:t>变化</w:t>
      </w:r>
      <w:r>
        <w:rPr>
          <w:rFonts w:hint="eastAsia"/>
          <w:sz w:val="24"/>
          <w:szCs w:val="24"/>
          <w:lang w:val="zh-CN"/>
        </w:rPr>
        <w:t>的过程。</w:t>
      </w:r>
    </w:p>
    <w:p w:rsidR="003274F7" w:rsidRDefault="00C7430F">
      <w:pPr>
        <w:spacing w:line="360" w:lineRule="auto"/>
        <w:ind w:firstLineChars="200" w:firstLine="480"/>
        <w:rPr>
          <w:sz w:val="24"/>
          <w:szCs w:val="24"/>
          <w:lang w:val="zh-CN"/>
        </w:rPr>
      </w:pPr>
      <w:r>
        <w:rPr>
          <w:rFonts w:hint="eastAsia"/>
          <w:sz w:val="24"/>
          <w:szCs w:val="24"/>
          <w:lang w:val="zh-CN"/>
        </w:rPr>
        <w:t>b.</w:t>
      </w:r>
      <w:r>
        <w:rPr>
          <w:rFonts w:hint="eastAsia"/>
          <w:sz w:val="24"/>
          <w:szCs w:val="24"/>
          <w:lang w:val="zh-CN"/>
        </w:rPr>
        <w:t>观察不同倍率下，生物切片的效果；在使用</w:t>
      </w:r>
      <w:r>
        <w:rPr>
          <w:rFonts w:hint="eastAsia"/>
          <w:sz w:val="24"/>
          <w:szCs w:val="24"/>
          <w:lang w:val="zh-CN"/>
        </w:rPr>
        <w:t>100</w:t>
      </w:r>
      <w:r>
        <w:rPr>
          <w:rFonts w:hint="eastAsia"/>
          <w:sz w:val="24"/>
          <w:szCs w:val="24"/>
          <w:lang w:val="zh-CN"/>
        </w:rPr>
        <w:t>倍物镜且不滴油的情况下，依旧可以看到清晰的图像。</w:t>
      </w:r>
    </w:p>
    <w:p w:rsidR="003274F7" w:rsidRDefault="00C7430F">
      <w:pPr>
        <w:spacing w:line="360" w:lineRule="auto"/>
        <w:ind w:firstLineChars="200" w:firstLine="480"/>
        <w:rPr>
          <w:sz w:val="24"/>
        </w:rPr>
      </w:pPr>
      <w:r w:rsidRPr="00532CEF">
        <w:rPr>
          <w:rFonts w:hint="eastAsia"/>
          <w:sz w:val="24"/>
          <w:szCs w:val="24"/>
        </w:rPr>
        <w:t>2</w:t>
      </w:r>
      <w:r w:rsidRPr="00532CEF">
        <w:rPr>
          <w:rFonts w:hint="eastAsia"/>
          <w:sz w:val="24"/>
        </w:rPr>
        <w:t xml:space="preserve">. </w:t>
      </w:r>
      <w:r w:rsidRPr="00532CEF">
        <w:rPr>
          <w:rFonts w:hint="eastAsia"/>
          <w:sz w:val="24"/>
          <w:szCs w:val="24"/>
        </w:rPr>
        <w:t>未</w:t>
      </w:r>
      <w:r w:rsidRPr="00532CEF">
        <w:rPr>
          <w:rFonts w:hint="eastAsia"/>
          <w:sz w:val="24"/>
        </w:rPr>
        <w:t>进行现场演示的，主观分中“样品评价”该样品或小样对应序号项得</w:t>
      </w:r>
      <w:r w:rsidRPr="00532CEF">
        <w:rPr>
          <w:rFonts w:hint="eastAsia"/>
          <w:sz w:val="24"/>
        </w:rPr>
        <w:t>0</w:t>
      </w:r>
      <w:r w:rsidRPr="00532CEF">
        <w:rPr>
          <w:rFonts w:hint="eastAsia"/>
          <w:sz w:val="24"/>
        </w:rPr>
        <w:t>分。</w:t>
      </w:r>
    </w:p>
    <w:p w:rsidR="003274F7" w:rsidRDefault="00C7430F">
      <w:pPr>
        <w:spacing w:line="360" w:lineRule="auto"/>
        <w:ind w:firstLineChars="200" w:firstLine="480"/>
        <w:rPr>
          <w:sz w:val="24"/>
        </w:rPr>
      </w:pPr>
      <w:r>
        <w:rPr>
          <w:rFonts w:hint="eastAsia"/>
          <w:sz w:val="24"/>
        </w:rPr>
        <w:t xml:space="preserve">3. </w:t>
      </w:r>
      <w:r>
        <w:rPr>
          <w:rFonts w:hint="eastAsia"/>
          <w:sz w:val="24"/>
        </w:rPr>
        <w:t>样品演示，不作为判定投标人无效投标的依据。</w:t>
      </w:r>
    </w:p>
    <w:p w:rsidR="003274F7" w:rsidRDefault="00C7430F">
      <w:pPr>
        <w:tabs>
          <w:tab w:val="left" w:pos="210"/>
        </w:tabs>
        <w:autoSpaceDE w:val="0"/>
        <w:autoSpaceDN w:val="0"/>
        <w:adjustRightInd w:val="0"/>
        <w:spacing w:line="360" w:lineRule="auto"/>
        <w:ind w:firstLineChars="200" w:firstLine="480"/>
        <w:outlineLvl w:val="0"/>
        <w:rPr>
          <w:color w:val="000000"/>
          <w:sz w:val="24"/>
          <w:szCs w:val="24"/>
        </w:rPr>
      </w:pPr>
      <w:r>
        <w:rPr>
          <w:rFonts w:hint="eastAsia"/>
          <w:color w:val="000000"/>
          <w:sz w:val="24"/>
          <w:szCs w:val="24"/>
        </w:rPr>
        <w:t>三</w:t>
      </w:r>
      <w:r>
        <w:rPr>
          <w:color w:val="000000"/>
          <w:sz w:val="24"/>
          <w:szCs w:val="24"/>
        </w:rPr>
        <w:t>、</w:t>
      </w:r>
      <w:r>
        <w:rPr>
          <w:rFonts w:hint="eastAsia"/>
          <w:sz w:val="24"/>
          <w:szCs w:val="24"/>
        </w:rPr>
        <w:t>商务要求</w:t>
      </w:r>
    </w:p>
    <w:p w:rsidR="003274F7" w:rsidRDefault="00C7430F">
      <w:pPr>
        <w:autoSpaceDE w:val="0"/>
        <w:autoSpaceDN w:val="0"/>
        <w:adjustRightInd w:val="0"/>
        <w:spacing w:line="360" w:lineRule="auto"/>
        <w:ind w:firstLineChars="200" w:firstLine="480"/>
        <w:rPr>
          <w:color w:val="000000"/>
          <w:sz w:val="24"/>
        </w:rPr>
      </w:pPr>
      <w:r>
        <w:rPr>
          <w:rFonts w:hint="eastAsia"/>
          <w:color w:val="000000"/>
          <w:sz w:val="24"/>
          <w:szCs w:val="24"/>
        </w:rPr>
        <w:t>★</w:t>
      </w:r>
      <w:r>
        <w:rPr>
          <w:rFonts w:hint="eastAsia"/>
          <w:color w:val="000000"/>
          <w:sz w:val="24"/>
        </w:rPr>
        <w:t>（一）报价要求</w:t>
      </w:r>
    </w:p>
    <w:p w:rsidR="003274F7" w:rsidRDefault="00C7430F">
      <w:pPr>
        <w:autoSpaceDE w:val="0"/>
        <w:autoSpaceDN w:val="0"/>
        <w:adjustRightInd w:val="0"/>
        <w:spacing w:line="360" w:lineRule="auto"/>
        <w:ind w:firstLineChars="200" w:firstLine="480"/>
        <w:rPr>
          <w:color w:val="000000"/>
          <w:sz w:val="24"/>
        </w:rPr>
      </w:pPr>
      <w:r>
        <w:rPr>
          <w:rFonts w:hint="eastAsia"/>
          <w:color w:val="000000"/>
          <w:sz w:val="24"/>
        </w:rPr>
        <w:t xml:space="preserve">1. </w:t>
      </w:r>
      <w:r>
        <w:rPr>
          <w:rFonts w:hint="eastAsia"/>
          <w:color w:val="000000"/>
          <w:sz w:val="24"/>
        </w:rPr>
        <w:t>投标报价以人民币填列。</w:t>
      </w:r>
    </w:p>
    <w:p w:rsidR="003274F7" w:rsidRDefault="00C7430F">
      <w:pPr>
        <w:autoSpaceDE w:val="0"/>
        <w:autoSpaceDN w:val="0"/>
        <w:adjustRightInd w:val="0"/>
        <w:spacing w:line="360" w:lineRule="auto"/>
        <w:ind w:firstLineChars="200" w:firstLine="480"/>
        <w:rPr>
          <w:color w:val="000000"/>
          <w:sz w:val="24"/>
        </w:rPr>
      </w:pPr>
      <w:r>
        <w:rPr>
          <w:rFonts w:hint="eastAsia"/>
          <w:color w:val="000000"/>
          <w:sz w:val="24"/>
        </w:rPr>
        <w:t xml:space="preserve">2. </w:t>
      </w:r>
      <w:r>
        <w:rPr>
          <w:rFonts w:hint="eastAsia"/>
          <w:color w:val="000000"/>
          <w:sz w:val="24"/>
        </w:rPr>
        <w:t>投标人的报价应包括：设备主机及附件货款、运输费、运输保险费、装卸费、安装调试费及利润税金等为完成招标文件规定的全部要求所需的一切费用。投标人所报价格为货到现场安装调试完成的最终优惠价格。</w:t>
      </w:r>
    </w:p>
    <w:p w:rsidR="003274F7" w:rsidRDefault="00C7430F">
      <w:pPr>
        <w:autoSpaceDE w:val="0"/>
        <w:autoSpaceDN w:val="0"/>
        <w:adjustRightInd w:val="0"/>
        <w:spacing w:line="360" w:lineRule="auto"/>
        <w:ind w:firstLineChars="200" w:firstLine="480"/>
        <w:rPr>
          <w:color w:val="000000"/>
          <w:sz w:val="24"/>
        </w:rPr>
      </w:pPr>
      <w:r>
        <w:rPr>
          <w:rFonts w:hint="eastAsia"/>
          <w:color w:val="000000"/>
          <w:sz w:val="24"/>
        </w:rPr>
        <w:t xml:space="preserve">3. </w:t>
      </w:r>
      <w:r>
        <w:rPr>
          <w:rFonts w:hint="eastAsia"/>
          <w:color w:val="000000"/>
          <w:sz w:val="24"/>
        </w:rPr>
        <w:t>验收及相关费用由投标人负责。</w:t>
      </w:r>
    </w:p>
    <w:p w:rsidR="003274F7" w:rsidRDefault="00C7430F">
      <w:pPr>
        <w:spacing w:line="360" w:lineRule="auto"/>
        <w:ind w:firstLineChars="200" w:firstLine="480"/>
        <w:outlineLvl w:val="0"/>
        <w:rPr>
          <w:sz w:val="24"/>
        </w:rPr>
      </w:pPr>
      <w:r>
        <w:rPr>
          <w:rFonts w:hint="eastAsia"/>
          <w:sz w:val="24"/>
        </w:rPr>
        <w:t>（二）服务要求</w:t>
      </w:r>
    </w:p>
    <w:p w:rsidR="003274F7" w:rsidRDefault="00C7430F">
      <w:pPr>
        <w:spacing w:line="360" w:lineRule="auto"/>
        <w:ind w:firstLineChars="200" w:firstLine="480"/>
        <w:outlineLvl w:val="0"/>
        <w:rPr>
          <w:sz w:val="24"/>
        </w:rPr>
      </w:pPr>
      <w:r>
        <w:rPr>
          <w:rFonts w:hint="eastAsia"/>
          <w:sz w:val="24"/>
        </w:rPr>
        <w:t xml:space="preserve">1. </w:t>
      </w:r>
      <w:r>
        <w:rPr>
          <w:rFonts w:hint="eastAsia"/>
          <w:sz w:val="24"/>
        </w:rPr>
        <w:t>提供所投产品</w:t>
      </w:r>
      <w:r>
        <w:rPr>
          <w:rFonts w:hint="eastAsia"/>
          <w:sz w:val="24"/>
        </w:rPr>
        <w:t>3</w:t>
      </w:r>
      <w:r>
        <w:rPr>
          <w:rFonts w:hint="eastAsia"/>
          <w:sz w:val="24"/>
        </w:rPr>
        <w:t>年的免费上门保修，终身维修。</w:t>
      </w:r>
    </w:p>
    <w:p w:rsidR="003274F7" w:rsidRDefault="00C7430F">
      <w:pPr>
        <w:spacing w:line="360" w:lineRule="auto"/>
        <w:ind w:firstLineChars="200" w:firstLine="480"/>
        <w:outlineLvl w:val="0"/>
        <w:rPr>
          <w:sz w:val="24"/>
        </w:rPr>
      </w:pPr>
      <w:r>
        <w:rPr>
          <w:rFonts w:hint="eastAsia"/>
          <w:sz w:val="24"/>
        </w:rPr>
        <w:t xml:space="preserve">2. </w:t>
      </w:r>
      <w:r>
        <w:rPr>
          <w:rFonts w:hint="eastAsia"/>
          <w:sz w:val="24"/>
        </w:rPr>
        <w:t>保修期内免费更换零配件，</w:t>
      </w:r>
      <w:r>
        <w:rPr>
          <w:rFonts w:hint="eastAsia"/>
          <w:sz w:val="24"/>
        </w:rPr>
        <w:t>7</w:t>
      </w:r>
      <w:r>
        <w:rPr>
          <w:rFonts w:hint="eastAsia"/>
          <w:sz w:val="24"/>
        </w:rPr>
        <w:t>×</w:t>
      </w:r>
      <w:r>
        <w:rPr>
          <w:rFonts w:hint="eastAsia"/>
          <w:sz w:val="24"/>
        </w:rPr>
        <w:t>24</w:t>
      </w:r>
      <w:r>
        <w:rPr>
          <w:rFonts w:hint="eastAsia"/>
          <w:sz w:val="24"/>
        </w:rPr>
        <w:t>小时技术响应，</w:t>
      </w:r>
      <w:r>
        <w:rPr>
          <w:rFonts w:hint="eastAsia"/>
          <w:sz w:val="24"/>
        </w:rPr>
        <w:t>48</w:t>
      </w:r>
      <w:r>
        <w:rPr>
          <w:rFonts w:hint="eastAsia"/>
          <w:sz w:val="24"/>
        </w:rPr>
        <w:t>小时内维修工程师到达维修现场。保修期自验收合格之日起计算。</w:t>
      </w:r>
    </w:p>
    <w:p w:rsidR="003274F7" w:rsidRDefault="00C7430F">
      <w:pPr>
        <w:spacing w:line="360" w:lineRule="auto"/>
        <w:ind w:firstLineChars="200" w:firstLine="480"/>
        <w:outlineLvl w:val="0"/>
        <w:rPr>
          <w:sz w:val="24"/>
        </w:rPr>
      </w:pPr>
      <w:r>
        <w:rPr>
          <w:rFonts w:hint="eastAsia"/>
          <w:sz w:val="24"/>
        </w:rPr>
        <w:t xml:space="preserve">3. </w:t>
      </w:r>
      <w:r>
        <w:rPr>
          <w:rFonts w:hint="eastAsia"/>
          <w:sz w:val="24"/>
        </w:rPr>
        <w:t>提供所投产品制造商服务机构情况，包括地址、联系方式及技术人员数量等。</w:t>
      </w:r>
    </w:p>
    <w:p w:rsidR="003274F7" w:rsidRDefault="00C7430F">
      <w:pPr>
        <w:spacing w:line="360" w:lineRule="auto"/>
        <w:ind w:firstLineChars="200" w:firstLine="480"/>
        <w:outlineLvl w:val="0"/>
        <w:rPr>
          <w:sz w:val="24"/>
        </w:rPr>
      </w:pPr>
      <w:r>
        <w:rPr>
          <w:rFonts w:hint="eastAsia"/>
          <w:sz w:val="24"/>
        </w:rPr>
        <w:t xml:space="preserve">4. </w:t>
      </w:r>
      <w:r>
        <w:rPr>
          <w:rFonts w:hint="eastAsia"/>
          <w:sz w:val="24"/>
        </w:rPr>
        <w:t>提供原厂标准的易耗品、消耗材料价格清单及折扣率，保修期后设备维修的价格清单及折扣率。</w:t>
      </w:r>
    </w:p>
    <w:p w:rsidR="003274F7" w:rsidRDefault="00C7430F">
      <w:pPr>
        <w:spacing w:line="360" w:lineRule="auto"/>
        <w:ind w:firstLineChars="200" w:firstLine="480"/>
        <w:outlineLvl w:val="0"/>
        <w:rPr>
          <w:sz w:val="24"/>
        </w:rPr>
      </w:pPr>
      <w:r>
        <w:rPr>
          <w:rFonts w:hint="eastAsia"/>
          <w:sz w:val="24"/>
        </w:rPr>
        <w:t xml:space="preserve">5. </w:t>
      </w:r>
      <w:r>
        <w:rPr>
          <w:rFonts w:hint="eastAsia"/>
          <w:sz w:val="24"/>
        </w:rPr>
        <w:t>提供现场技术培训。</w:t>
      </w:r>
    </w:p>
    <w:p w:rsidR="003274F7" w:rsidRDefault="00C7430F">
      <w:pPr>
        <w:autoSpaceDE w:val="0"/>
        <w:autoSpaceDN w:val="0"/>
        <w:adjustRightInd w:val="0"/>
        <w:spacing w:line="360" w:lineRule="auto"/>
        <w:ind w:firstLineChars="200" w:firstLine="480"/>
        <w:rPr>
          <w:color w:val="000000"/>
          <w:sz w:val="24"/>
        </w:rPr>
      </w:pPr>
      <w:r>
        <w:rPr>
          <w:rFonts w:hint="eastAsia"/>
          <w:color w:val="000000"/>
          <w:sz w:val="24"/>
          <w:szCs w:val="24"/>
        </w:rPr>
        <w:t>★</w:t>
      </w:r>
      <w:r>
        <w:rPr>
          <w:rFonts w:hint="eastAsia"/>
          <w:color w:val="000000"/>
          <w:sz w:val="24"/>
        </w:rPr>
        <w:t>（三）交货要求</w:t>
      </w:r>
    </w:p>
    <w:p w:rsidR="003274F7" w:rsidRPr="00071C64" w:rsidRDefault="00C7430F">
      <w:pPr>
        <w:autoSpaceDE w:val="0"/>
        <w:autoSpaceDN w:val="0"/>
        <w:adjustRightInd w:val="0"/>
        <w:spacing w:line="360" w:lineRule="auto"/>
        <w:ind w:firstLineChars="200" w:firstLine="480"/>
        <w:rPr>
          <w:sz w:val="24"/>
        </w:rPr>
      </w:pPr>
      <w:r>
        <w:rPr>
          <w:rFonts w:hint="eastAsia"/>
          <w:color w:val="000000"/>
          <w:sz w:val="24"/>
        </w:rPr>
        <w:t xml:space="preserve">1. </w:t>
      </w:r>
      <w:r>
        <w:rPr>
          <w:rFonts w:hint="eastAsia"/>
          <w:color w:val="000000"/>
          <w:sz w:val="24"/>
        </w:rPr>
        <w:t>交货期：</w:t>
      </w:r>
    </w:p>
    <w:p w:rsidR="003274F7" w:rsidRPr="00071C64" w:rsidRDefault="00C7430F">
      <w:pPr>
        <w:autoSpaceDE w:val="0"/>
        <w:autoSpaceDN w:val="0"/>
        <w:adjustRightInd w:val="0"/>
        <w:spacing w:line="360" w:lineRule="auto"/>
        <w:ind w:firstLineChars="200" w:firstLine="480"/>
        <w:rPr>
          <w:sz w:val="24"/>
        </w:rPr>
      </w:pPr>
      <w:r w:rsidRPr="00071C64">
        <w:rPr>
          <w:rFonts w:hint="eastAsia"/>
          <w:sz w:val="24"/>
        </w:rPr>
        <w:t>货到：签订合同之日起</w:t>
      </w:r>
      <w:r w:rsidRPr="00071C64">
        <w:rPr>
          <w:rFonts w:hint="eastAsia"/>
          <w:sz w:val="24"/>
        </w:rPr>
        <w:t>15</w:t>
      </w:r>
      <w:r w:rsidRPr="00071C64">
        <w:rPr>
          <w:rFonts w:hint="eastAsia"/>
          <w:sz w:val="24"/>
        </w:rPr>
        <w:t>日内（特殊情况以合同为准）。</w:t>
      </w:r>
    </w:p>
    <w:p w:rsidR="003274F7" w:rsidRPr="00071C64" w:rsidRDefault="00C7430F">
      <w:pPr>
        <w:autoSpaceDE w:val="0"/>
        <w:autoSpaceDN w:val="0"/>
        <w:adjustRightInd w:val="0"/>
        <w:spacing w:line="360" w:lineRule="auto"/>
        <w:ind w:firstLineChars="200" w:firstLine="480"/>
        <w:rPr>
          <w:sz w:val="24"/>
        </w:rPr>
      </w:pPr>
      <w:r w:rsidRPr="00071C64">
        <w:rPr>
          <w:rFonts w:hint="eastAsia"/>
          <w:sz w:val="24"/>
        </w:rPr>
        <w:t>安装（施工）完成：货到之日起</w:t>
      </w:r>
      <w:r w:rsidRPr="00071C64">
        <w:rPr>
          <w:rFonts w:hint="eastAsia"/>
          <w:sz w:val="24"/>
        </w:rPr>
        <w:t>10</w:t>
      </w:r>
      <w:r w:rsidRPr="00071C64">
        <w:rPr>
          <w:rFonts w:hint="eastAsia"/>
          <w:sz w:val="24"/>
        </w:rPr>
        <w:t>日内（特殊情况以合同为准）。</w:t>
      </w:r>
    </w:p>
    <w:p w:rsidR="003274F7" w:rsidRPr="00071C64" w:rsidRDefault="00C7430F">
      <w:pPr>
        <w:autoSpaceDE w:val="0"/>
        <w:autoSpaceDN w:val="0"/>
        <w:adjustRightInd w:val="0"/>
        <w:spacing w:line="360" w:lineRule="auto"/>
        <w:ind w:firstLineChars="200" w:firstLine="480"/>
        <w:rPr>
          <w:sz w:val="24"/>
        </w:rPr>
      </w:pPr>
      <w:r w:rsidRPr="00071C64">
        <w:rPr>
          <w:rFonts w:hint="eastAsia"/>
          <w:sz w:val="24"/>
        </w:rPr>
        <w:t xml:space="preserve">2. </w:t>
      </w:r>
      <w:r w:rsidRPr="00071C64">
        <w:rPr>
          <w:rFonts w:hint="eastAsia"/>
          <w:sz w:val="24"/>
        </w:rPr>
        <w:t>交货地点：</w:t>
      </w:r>
      <w:r w:rsidRPr="00071C64">
        <w:rPr>
          <w:rFonts w:asciiTheme="minorEastAsia" w:eastAsiaTheme="minorEastAsia" w:hAnsiTheme="minorEastAsia" w:hint="eastAsia"/>
          <w:sz w:val="24"/>
        </w:rPr>
        <w:t>天津市红桥区春和路1号</w:t>
      </w:r>
      <w:r w:rsidRPr="00071C64">
        <w:rPr>
          <w:sz w:val="24"/>
          <w:szCs w:val="24"/>
        </w:rPr>
        <w:t>天津市</w:t>
      </w:r>
      <w:r w:rsidRPr="00071C64">
        <w:rPr>
          <w:rFonts w:hint="eastAsia"/>
          <w:sz w:val="24"/>
          <w:szCs w:val="24"/>
        </w:rPr>
        <w:t>复兴中学</w:t>
      </w:r>
      <w:r w:rsidRPr="00071C64">
        <w:rPr>
          <w:rFonts w:hint="eastAsia"/>
          <w:sz w:val="24"/>
        </w:rPr>
        <w:t>（特殊情况以合同为准）。</w:t>
      </w:r>
    </w:p>
    <w:p w:rsidR="003274F7" w:rsidRDefault="00C7430F">
      <w:pPr>
        <w:autoSpaceDE w:val="0"/>
        <w:autoSpaceDN w:val="0"/>
        <w:adjustRightInd w:val="0"/>
        <w:spacing w:line="360" w:lineRule="auto"/>
        <w:ind w:firstLineChars="200" w:firstLine="480"/>
        <w:rPr>
          <w:color w:val="000000"/>
          <w:sz w:val="24"/>
        </w:rPr>
      </w:pPr>
      <w:r w:rsidRPr="00071C64">
        <w:rPr>
          <w:rFonts w:hint="eastAsia"/>
          <w:sz w:val="24"/>
        </w:rPr>
        <w:t xml:space="preserve">3. </w:t>
      </w:r>
      <w:r w:rsidRPr="00071C64">
        <w:rPr>
          <w:rFonts w:hint="eastAsia"/>
          <w:sz w:val="24"/>
        </w:rPr>
        <w:t>提供制造商完整的随机资料，包括完整的使</w:t>
      </w:r>
      <w:r>
        <w:rPr>
          <w:rFonts w:hint="eastAsia"/>
          <w:color w:val="000000"/>
          <w:sz w:val="24"/>
        </w:rPr>
        <w:t>用和维修手册等。</w:t>
      </w:r>
    </w:p>
    <w:p w:rsidR="003274F7" w:rsidRDefault="00C7430F">
      <w:pPr>
        <w:autoSpaceDE w:val="0"/>
        <w:autoSpaceDN w:val="0"/>
        <w:adjustRightInd w:val="0"/>
        <w:spacing w:line="360" w:lineRule="auto"/>
        <w:ind w:firstLineChars="200" w:firstLine="480"/>
        <w:rPr>
          <w:color w:val="000000"/>
          <w:sz w:val="24"/>
        </w:rPr>
      </w:pPr>
      <w:r>
        <w:rPr>
          <w:rFonts w:hint="eastAsia"/>
          <w:color w:val="000000"/>
          <w:sz w:val="24"/>
        </w:rPr>
        <w:lastRenderedPageBreak/>
        <w:t xml:space="preserve">4. </w:t>
      </w:r>
      <w:r>
        <w:rPr>
          <w:rFonts w:hint="eastAsia"/>
          <w:color w:val="000000"/>
          <w:sz w:val="24"/>
        </w:rPr>
        <w:t>特别要求：交货时要求投标人就所投产品提供产品说明书，同时采购人有权要求投标人对产品的合法供货渠道进行说明，经核实如投标人提供非法渠道的商品，视为欺诈，为维护采购人合法权益，投标人要承担商品价值双倍的赔偿；同时，依据现行的国家法律法规追究其他责任，并连带追究所投产品制造商的责任。</w:t>
      </w:r>
    </w:p>
    <w:p w:rsidR="003274F7" w:rsidRDefault="00C7430F">
      <w:pPr>
        <w:autoSpaceDE w:val="0"/>
        <w:autoSpaceDN w:val="0"/>
        <w:adjustRightInd w:val="0"/>
        <w:spacing w:line="360" w:lineRule="auto"/>
        <w:ind w:firstLineChars="200" w:firstLine="480"/>
        <w:rPr>
          <w:color w:val="000000"/>
          <w:sz w:val="24"/>
        </w:rPr>
      </w:pPr>
      <w:r>
        <w:rPr>
          <w:rFonts w:hint="eastAsia"/>
          <w:color w:val="000000"/>
          <w:sz w:val="24"/>
          <w:szCs w:val="24"/>
        </w:rPr>
        <w:t>★</w:t>
      </w:r>
      <w:r>
        <w:rPr>
          <w:rFonts w:hint="eastAsia"/>
          <w:color w:val="000000"/>
          <w:sz w:val="24"/>
        </w:rPr>
        <w:t>（四）付款方式</w:t>
      </w:r>
    </w:p>
    <w:p w:rsidR="003274F7" w:rsidRPr="00071C64" w:rsidRDefault="00C7430F">
      <w:pPr>
        <w:autoSpaceDE w:val="0"/>
        <w:autoSpaceDN w:val="0"/>
        <w:adjustRightInd w:val="0"/>
        <w:spacing w:line="360" w:lineRule="auto"/>
        <w:ind w:firstLineChars="200" w:firstLine="480"/>
        <w:rPr>
          <w:sz w:val="24"/>
        </w:rPr>
      </w:pPr>
      <w:r w:rsidRPr="00071C64">
        <w:rPr>
          <w:rFonts w:hint="eastAsia"/>
          <w:sz w:val="24"/>
        </w:rPr>
        <w:t>签订合同后</w:t>
      </w:r>
      <w:r w:rsidRPr="00071C64">
        <w:rPr>
          <w:rFonts w:hint="eastAsia"/>
          <w:sz w:val="24"/>
        </w:rPr>
        <w:t>5</w:t>
      </w:r>
      <w:r w:rsidRPr="00071C64">
        <w:rPr>
          <w:rFonts w:hint="eastAsia"/>
          <w:sz w:val="24"/>
        </w:rPr>
        <w:t>个工作日内预付合同总额的</w:t>
      </w:r>
      <w:r w:rsidRPr="00071C64">
        <w:rPr>
          <w:rFonts w:hint="eastAsia"/>
          <w:sz w:val="24"/>
        </w:rPr>
        <w:t>40%</w:t>
      </w:r>
      <w:r w:rsidRPr="00071C64">
        <w:rPr>
          <w:rFonts w:hint="eastAsia"/>
          <w:sz w:val="24"/>
        </w:rPr>
        <w:t>，货到现场安装、调试完毕，验收合格后</w:t>
      </w:r>
      <w:r w:rsidRPr="00071C64">
        <w:rPr>
          <w:rFonts w:hint="eastAsia"/>
          <w:sz w:val="24"/>
        </w:rPr>
        <w:t>5</w:t>
      </w:r>
      <w:r w:rsidRPr="00071C64">
        <w:rPr>
          <w:rFonts w:hint="eastAsia"/>
          <w:sz w:val="24"/>
        </w:rPr>
        <w:t>个工作日内支付合同总额的</w:t>
      </w:r>
      <w:r w:rsidRPr="00071C64">
        <w:rPr>
          <w:rFonts w:hint="eastAsia"/>
          <w:sz w:val="24"/>
        </w:rPr>
        <w:t>60%</w:t>
      </w:r>
      <w:r w:rsidRPr="00071C64">
        <w:rPr>
          <w:rFonts w:hint="eastAsia"/>
          <w:sz w:val="24"/>
        </w:rPr>
        <w:t>（特殊情况以合同为准）。</w:t>
      </w:r>
    </w:p>
    <w:p w:rsidR="003274F7" w:rsidRPr="00071C64" w:rsidRDefault="00C7430F">
      <w:pPr>
        <w:autoSpaceDE w:val="0"/>
        <w:autoSpaceDN w:val="0"/>
        <w:adjustRightInd w:val="0"/>
        <w:spacing w:line="360" w:lineRule="auto"/>
        <w:ind w:firstLineChars="200" w:firstLine="480"/>
        <w:rPr>
          <w:sz w:val="24"/>
        </w:rPr>
      </w:pPr>
      <w:r w:rsidRPr="00071C64">
        <w:rPr>
          <w:rFonts w:hint="eastAsia"/>
          <w:sz w:val="24"/>
          <w:szCs w:val="24"/>
        </w:rPr>
        <w:t>★</w:t>
      </w:r>
      <w:r w:rsidRPr="00071C64">
        <w:rPr>
          <w:rFonts w:hint="eastAsia"/>
          <w:sz w:val="24"/>
        </w:rPr>
        <w:t>（五）投标保证金和履约保证金</w:t>
      </w:r>
    </w:p>
    <w:p w:rsidR="003274F7" w:rsidRPr="00071C64" w:rsidRDefault="00C7430F">
      <w:pPr>
        <w:autoSpaceDE w:val="0"/>
        <w:autoSpaceDN w:val="0"/>
        <w:adjustRightInd w:val="0"/>
        <w:spacing w:line="360" w:lineRule="auto"/>
        <w:ind w:firstLineChars="200" w:firstLine="480"/>
        <w:rPr>
          <w:sz w:val="24"/>
        </w:rPr>
      </w:pPr>
      <w:r w:rsidRPr="00071C64">
        <w:rPr>
          <w:rFonts w:hint="eastAsia"/>
          <w:sz w:val="24"/>
        </w:rPr>
        <w:t>本项目不收取投标保证金和履约保证金。</w:t>
      </w:r>
    </w:p>
    <w:p w:rsidR="003274F7" w:rsidRPr="00071C64" w:rsidRDefault="00C7430F">
      <w:pPr>
        <w:autoSpaceDE w:val="0"/>
        <w:autoSpaceDN w:val="0"/>
        <w:adjustRightInd w:val="0"/>
        <w:spacing w:line="360" w:lineRule="auto"/>
        <w:ind w:firstLineChars="200" w:firstLine="480"/>
        <w:rPr>
          <w:sz w:val="24"/>
        </w:rPr>
      </w:pPr>
      <w:r w:rsidRPr="00071C64">
        <w:rPr>
          <w:rFonts w:hint="eastAsia"/>
          <w:sz w:val="24"/>
          <w:szCs w:val="24"/>
        </w:rPr>
        <w:t>★</w:t>
      </w:r>
      <w:r w:rsidRPr="00071C64">
        <w:rPr>
          <w:rFonts w:hint="eastAsia"/>
          <w:sz w:val="24"/>
        </w:rPr>
        <w:t>（六）验收方法及标准</w:t>
      </w:r>
    </w:p>
    <w:p w:rsidR="003274F7" w:rsidRDefault="00C7430F">
      <w:pPr>
        <w:autoSpaceDE w:val="0"/>
        <w:autoSpaceDN w:val="0"/>
        <w:adjustRightInd w:val="0"/>
        <w:spacing w:line="360" w:lineRule="auto"/>
        <w:ind w:firstLineChars="200" w:firstLine="480"/>
        <w:rPr>
          <w:color w:val="000000"/>
          <w:sz w:val="24"/>
        </w:rPr>
      </w:pPr>
      <w:r w:rsidRPr="00071C64">
        <w:rPr>
          <w:rFonts w:hint="eastAsia"/>
          <w:sz w:val="24"/>
        </w:rPr>
        <w:t>按照采购合同的约定和现行国家标准、行业标准以及企业标准对每一项技术、服务、安全标准的履约情况</w:t>
      </w:r>
      <w:r>
        <w:rPr>
          <w:rFonts w:hint="eastAsia"/>
          <w:color w:val="000000"/>
          <w:sz w:val="24"/>
        </w:rPr>
        <w:t>进行确认。采购人有权根据需要设置出厂检验、到货检验、安装调试检验、配套服务检验等多重验收环节。必要时，采购人有权邀请参加本项目的其他投标人或者第三方机构参与验收。参与验收的投标人或者第三方机构的意见作为验收书的参考资料一并存档。验收结束后，应当出具验收书，列明各项标准的验收情况及项目总体评价，由验收双方共同签署。</w:t>
      </w:r>
    </w:p>
    <w:p w:rsidR="003274F7" w:rsidRDefault="00C7430F">
      <w:pPr>
        <w:spacing w:line="360" w:lineRule="auto"/>
        <w:ind w:firstLineChars="200" w:firstLine="480"/>
        <w:outlineLvl w:val="0"/>
        <w:rPr>
          <w:sz w:val="24"/>
        </w:rPr>
      </w:pPr>
      <w:r>
        <w:rPr>
          <w:rFonts w:hint="eastAsia"/>
          <w:sz w:val="24"/>
        </w:rPr>
        <w:t>四、评分因素及评标标准</w:t>
      </w:r>
    </w:p>
    <w:tbl>
      <w:tblPr>
        <w:tblW w:w="1026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8"/>
        <w:gridCol w:w="1655"/>
        <w:gridCol w:w="7087"/>
        <w:gridCol w:w="1010"/>
      </w:tblGrid>
      <w:tr w:rsidR="00071C64" w:rsidRPr="00071C64">
        <w:trPr>
          <w:jc w:val="center"/>
        </w:trPr>
        <w:tc>
          <w:tcPr>
            <w:tcW w:w="9250" w:type="dxa"/>
            <w:gridSpan w:val="3"/>
            <w:shd w:val="clear" w:color="auto" w:fill="auto"/>
            <w:vAlign w:val="center"/>
          </w:tcPr>
          <w:p w:rsidR="003274F7" w:rsidRPr="00071C64" w:rsidRDefault="00C7430F">
            <w:pPr>
              <w:widowControl/>
              <w:snapToGrid w:val="0"/>
              <w:jc w:val="center"/>
              <w:rPr>
                <w:kern w:val="0"/>
                <w:sz w:val="24"/>
                <w:szCs w:val="24"/>
              </w:rPr>
            </w:pPr>
            <w:r w:rsidRPr="00071C64">
              <w:rPr>
                <w:kern w:val="0"/>
                <w:sz w:val="24"/>
                <w:szCs w:val="24"/>
              </w:rPr>
              <w:t>第一部分</w:t>
            </w:r>
            <w:r w:rsidRPr="00071C64">
              <w:rPr>
                <w:rFonts w:hint="eastAsia"/>
                <w:kern w:val="0"/>
                <w:sz w:val="24"/>
                <w:szCs w:val="24"/>
              </w:rPr>
              <w:t xml:space="preserve"> </w:t>
            </w:r>
            <w:r w:rsidRPr="00071C64">
              <w:rPr>
                <w:rFonts w:hint="eastAsia"/>
                <w:kern w:val="0"/>
                <w:sz w:val="24"/>
                <w:szCs w:val="24"/>
              </w:rPr>
              <w:t>价格（</w:t>
            </w:r>
            <w:r w:rsidRPr="00071C64">
              <w:rPr>
                <w:rFonts w:hint="eastAsia"/>
                <w:kern w:val="0"/>
                <w:sz w:val="24"/>
                <w:szCs w:val="24"/>
              </w:rPr>
              <w:t>30</w:t>
            </w:r>
            <w:r w:rsidRPr="00071C64">
              <w:rPr>
                <w:rFonts w:hint="eastAsia"/>
                <w:kern w:val="0"/>
                <w:sz w:val="24"/>
                <w:szCs w:val="24"/>
              </w:rPr>
              <w:t>分）</w:t>
            </w:r>
          </w:p>
        </w:tc>
        <w:tc>
          <w:tcPr>
            <w:tcW w:w="1010" w:type="dxa"/>
            <w:shd w:val="clear" w:color="auto" w:fill="auto"/>
            <w:vAlign w:val="center"/>
          </w:tcPr>
          <w:p w:rsidR="003274F7" w:rsidRPr="00071C64" w:rsidRDefault="00C7430F">
            <w:pPr>
              <w:widowControl/>
              <w:snapToGrid w:val="0"/>
              <w:jc w:val="center"/>
              <w:rPr>
                <w:kern w:val="0"/>
                <w:sz w:val="24"/>
                <w:szCs w:val="24"/>
              </w:rPr>
            </w:pPr>
            <w:r w:rsidRPr="00071C64">
              <w:rPr>
                <w:kern w:val="0"/>
                <w:sz w:val="24"/>
                <w:szCs w:val="24"/>
              </w:rPr>
              <w:t>分值</w:t>
            </w:r>
          </w:p>
        </w:tc>
      </w:tr>
      <w:tr w:rsidR="00071C64" w:rsidRPr="00071C64">
        <w:trPr>
          <w:jc w:val="center"/>
        </w:trPr>
        <w:tc>
          <w:tcPr>
            <w:tcW w:w="508" w:type="dxa"/>
            <w:shd w:val="clear" w:color="auto" w:fill="auto"/>
            <w:noWrap/>
            <w:vAlign w:val="center"/>
          </w:tcPr>
          <w:p w:rsidR="003274F7" w:rsidRPr="00071C64" w:rsidRDefault="00C7430F">
            <w:pPr>
              <w:widowControl/>
              <w:snapToGrid w:val="0"/>
              <w:jc w:val="center"/>
              <w:rPr>
                <w:kern w:val="0"/>
                <w:sz w:val="24"/>
                <w:szCs w:val="24"/>
              </w:rPr>
            </w:pPr>
            <w:r w:rsidRPr="00071C64">
              <w:rPr>
                <w:rFonts w:hint="eastAsia"/>
                <w:kern w:val="0"/>
                <w:sz w:val="24"/>
                <w:szCs w:val="24"/>
              </w:rPr>
              <w:t>1</w:t>
            </w:r>
          </w:p>
        </w:tc>
        <w:tc>
          <w:tcPr>
            <w:tcW w:w="1655" w:type="dxa"/>
            <w:shd w:val="clear" w:color="auto" w:fill="auto"/>
            <w:vAlign w:val="center"/>
          </w:tcPr>
          <w:p w:rsidR="003274F7" w:rsidRPr="00071C64" w:rsidRDefault="00C7430F">
            <w:pPr>
              <w:widowControl/>
              <w:snapToGrid w:val="0"/>
              <w:jc w:val="center"/>
              <w:rPr>
                <w:kern w:val="0"/>
                <w:sz w:val="24"/>
                <w:szCs w:val="24"/>
              </w:rPr>
            </w:pPr>
            <w:r w:rsidRPr="00071C64">
              <w:rPr>
                <w:rFonts w:hint="eastAsia"/>
                <w:kern w:val="0"/>
                <w:sz w:val="24"/>
                <w:szCs w:val="24"/>
              </w:rPr>
              <w:t>价格</w:t>
            </w:r>
          </w:p>
        </w:tc>
        <w:tc>
          <w:tcPr>
            <w:tcW w:w="7087" w:type="dxa"/>
            <w:shd w:val="clear" w:color="auto" w:fill="auto"/>
            <w:vAlign w:val="center"/>
          </w:tcPr>
          <w:p w:rsidR="003274F7" w:rsidRPr="00071C64" w:rsidRDefault="00C7430F">
            <w:pPr>
              <w:widowControl/>
              <w:snapToGrid w:val="0"/>
              <w:rPr>
                <w:kern w:val="0"/>
                <w:sz w:val="24"/>
                <w:szCs w:val="24"/>
              </w:rPr>
            </w:pPr>
            <w:r w:rsidRPr="00071C64">
              <w:rPr>
                <w:rFonts w:hint="eastAsia"/>
                <w:kern w:val="0"/>
                <w:sz w:val="24"/>
                <w:szCs w:val="24"/>
              </w:rPr>
              <w:t>（</w:t>
            </w:r>
            <w:r w:rsidRPr="00071C64">
              <w:rPr>
                <w:rFonts w:hint="eastAsia"/>
                <w:kern w:val="0"/>
                <w:sz w:val="24"/>
                <w:szCs w:val="24"/>
              </w:rPr>
              <w:t>1</w:t>
            </w:r>
            <w:r w:rsidRPr="00071C64">
              <w:rPr>
                <w:rFonts w:hint="eastAsia"/>
                <w:kern w:val="0"/>
                <w:sz w:val="24"/>
                <w:szCs w:val="24"/>
              </w:rPr>
              <w:t>）投标报价超过采购预算的，投标无效，未超过采购预算的投标报价按以下公式进行计算</w:t>
            </w:r>
          </w:p>
          <w:p w:rsidR="003274F7" w:rsidRPr="00071C64" w:rsidRDefault="00C7430F">
            <w:pPr>
              <w:widowControl/>
              <w:snapToGrid w:val="0"/>
              <w:rPr>
                <w:kern w:val="0"/>
                <w:sz w:val="24"/>
                <w:szCs w:val="24"/>
              </w:rPr>
            </w:pPr>
            <w:r w:rsidRPr="00071C64">
              <w:rPr>
                <w:rFonts w:hint="eastAsia"/>
                <w:kern w:val="0"/>
                <w:sz w:val="24"/>
                <w:szCs w:val="24"/>
              </w:rPr>
              <w:t>（</w:t>
            </w:r>
            <w:r w:rsidRPr="00071C64">
              <w:rPr>
                <w:rFonts w:hint="eastAsia"/>
                <w:kern w:val="0"/>
                <w:sz w:val="24"/>
                <w:szCs w:val="24"/>
              </w:rPr>
              <w:t>2</w:t>
            </w:r>
            <w:r w:rsidRPr="00071C64">
              <w:rPr>
                <w:rFonts w:hint="eastAsia"/>
                <w:kern w:val="0"/>
                <w:sz w:val="24"/>
                <w:szCs w:val="24"/>
              </w:rPr>
              <w:t>）投标报价得分</w:t>
            </w:r>
            <w:r w:rsidRPr="00071C64">
              <w:rPr>
                <w:rFonts w:hint="eastAsia"/>
                <w:kern w:val="0"/>
                <w:sz w:val="24"/>
                <w:szCs w:val="24"/>
              </w:rPr>
              <w:t>=</w:t>
            </w:r>
            <w:r w:rsidRPr="00071C64">
              <w:rPr>
                <w:rFonts w:hint="eastAsia"/>
                <w:kern w:val="0"/>
                <w:sz w:val="24"/>
                <w:szCs w:val="24"/>
              </w:rPr>
              <w:t>（评标基准价</w:t>
            </w:r>
            <w:r w:rsidRPr="00071C64">
              <w:rPr>
                <w:rFonts w:hint="eastAsia"/>
                <w:kern w:val="0"/>
                <w:sz w:val="24"/>
                <w:szCs w:val="24"/>
              </w:rPr>
              <w:t>/</w:t>
            </w:r>
            <w:r w:rsidRPr="00071C64">
              <w:rPr>
                <w:rFonts w:hint="eastAsia"/>
                <w:kern w:val="0"/>
                <w:sz w:val="24"/>
                <w:szCs w:val="24"/>
              </w:rPr>
              <w:t>投标报价）×</w:t>
            </w:r>
            <w:r w:rsidRPr="00071C64">
              <w:rPr>
                <w:rFonts w:hint="eastAsia"/>
                <w:kern w:val="0"/>
                <w:sz w:val="24"/>
                <w:szCs w:val="24"/>
              </w:rPr>
              <w:t>30</w:t>
            </w:r>
          </w:p>
          <w:p w:rsidR="003274F7" w:rsidRPr="00071C64" w:rsidRDefault="00C7430F">
            <w:pPr>
              <w:widowControl/>
              <w:snapToGrid w:val="0"/>
              <w:rPr>
                <w:kern w:val="0"/>
                <w:sz w:val="24"/>
                <w:szCs w:val="24"/>
              </w:rPr>
            </w:pPr>
            <w:r w:rsidRPr="00071C64">
              <w:rPr>
                <w:rFonts w:hint="eastAsia"/>
                <w:kern w:val="0"/>
                <w:sz w:val="24"/>
                <w:szCs w:val="24"/>
              </w:rPr>
              <w:t>注：满足招标文件要求且投标报价最低的投标报价为评标基准价</w:t>
            </w:r>
          </w:p>
        </w:tc>
        <w:tc>
          <w:tcPr>
            <w:tcW w:w="1010" w:type="dxa"/>
            <w:shd w:val="clear" w:color="auto" w:fill="auto"/>
            <w:vAlign w:val="center"/>
          </w:tcPr>
          <w:p w:rsidR="003274F7" w:rsidRPr="00071C64" w:rsidRDefault="00C7430F">
            <w:pPr>
              <w:widowControl/>
              <w:snapToGrid w:val="0"/>
              <w:jc w:val="center"/>
              <w:rPr>
                <w:kern w:val="0"/>
                <w:sz w:val="24"/>
                <w:szCs w:val="24"/>
              </w:rPr>
            </w:pPr>
            <w:r w:rsidRPr="00071C64">
              <w:rPr>
                <w:rFonts w:hint="eastAsia"/>
                <w:kern w:val="0"/>
                <w:sz w:val="24"/>
                <w:szCs w:val="24"/>
              </w:rPr>
              <w:t>30</w:t>
            </w:r>
          </w:p>
        </w:tc>
      </w:tr>
      <w:tr w:rsidR="00071C64" w:rsidRPr="00071C64">
        <w:trPr>
          <w:jc w:val="center"/>
        </w:trPr>
        <w:tc>
          <w:tcPr>
            <w:tcW w:w="9250" w:type="dxa"/>
            <w:gridSpan w:val="3"/>
            <w:shd w:val="clear" w:color="auto" w:fill="auto"/>
            <w:noWrap/>
            <w:vAlign w:val="center"/>
          </w:tcPr>
          <w:p w:rsidR="003274F7" w:rsidRPr="00071C64" w:rsidRDefault="00C7430F">
            <w:pPr>
              <w:widowControl/>
              <w:snapToGrid w:val="0"/>
              <w:jc w:val="center"/>
              <w:rPr>
                <w:kern w:val="0"/>
                <w:sz w:val="24"/>
                <w:szCs w:val="24"/>
              </w:rPr>
            </w:pPr>
            <w:r w:rsidRPr="00071C64">
              <w:rPr>
                <w:kern w:val="0"/>
                <w:sz w:val="24"/>
                <w:szCs w:val="24"/>
              </w:rPr>
              <w:t>第</w:t>
            </w:r>
            <w:r w:rsidRPr="00071C64">
              <w:rPr>
                <w:rFonts w:hint="eastAsia"/>
                <w:kern w:val="0"/>
                <w:sz w:val="24"/>
                <w:szCs w:val="24"/>
              </w:rPr>
              <w:t>二</w:t>
            </w:r>
            <w:r w:rsidRPr="00071C64">
              <w:rPr>
                <w:kern w:val="0"/>
                <w:sz w:val="24"/>
                <w:szCs w:val="24"/>
              </w:rPr>
              <w:t>部分</w:t>
            </w:r>
            <w:r w:rsidRPr="00071C64">
              <w:rPr>
                <w:kern w:val="0"/>
                <w:sz w:val="24"/>
                <w:szCs w:val="24"/>
              </w:rPr>
              <w:t xml:space="preserve"> </w:t>
            </w:r>
            <w:r w:rsidRPr="00071C64">
              <w:rPr>
                <w:rFonts w:hint="eastAsia"/>
                <w:kern w:val="0"/>
                <w:sz w:val="24"/>
                <w:szCs w:val="24"/>
              </w:rPr>
              <w:t>客观分</w:t>
            </w:r>
            <w:r w:rsidRPr="00071C64">
              <w:rPr>
                <w:kern w:val="0"/>
                <w:sz w:val="24"/>
                <w:szCs w:val="24"/>
              </w:rPr>
              <w:t>（</w:t>
            </w:r>
            <w:r w:rsidRPr="00071C64">
              <w:rPr>
                <w:rFonts w:hint="eastAsia"/>
                <w:kern w:val="0"/>
                <w:sz w:val="24"/>
                <w:szCs w:val="24"/>
              </w:rPr>
              <w:t>34</w:t>
            </w:r>
            <w:r w:rsidRPr="00071C64">
              <w:rPr>
                <w:kern w:val="0"/>
                <w:sz w:val="24"/>
                <w:szCs w:val="24"/>
              </w:rPr>
              <w:t>分）</w:t>
            </w:r>
          </w:p>
        </w:tc>
        <w:tc>
          <w:tcPr>
            <w:tcW w:w="1010" w:type="dxa"/>
            <w:shd w:val="clear" w:color="auto" w:fill="auto"/>
            <w:vAlign w:val="center"/>
          </w:tcPr>
          <w:p w:rsidR="003274F7" w:rsidRPr="00071C64" w:rsidRDefault="00C7430F">
            <w:pPr>
              <w:widowControl/>
              <w:snapToGrid w:val="0"/>
              <w:jc w:val="center"/>
              <w:rPr>
                <w:kern w:val="0"/>
                <w:sz w:val="24"/>
                <w:szCs w:val="24"/>
              </w:rPr>
            </w:pPr>
            <w:r w:rsidRPr="00071C64">
              <w:rPr>
                <w:rFonts w:hint="eastAsia"/>
                <w:kern w:val="0"/>
                <w:sz w:val="24"/>
                <w:szCs w:val="24"/>
              </w:rPr>
              <w:t>分值</w:t>
            </w:r>
          </w:p>
        </w:tc>
      </w:tr>
      <w:tr w:rsidR="00071C64" w:rsidRPr="00071C64">
        <w:trPr>
          <w:jc w:val="center"/>
        </w:trPr>
        <w:tc>
          <w:tcPr>
            <w:tcW w:w="508" w:type="dxa"/>
            <w:shd w:val="clear" w:color="auto" w:fill="auto"/>
            <w:noWrap/>
            <w:vAlign w:val="center"/>
          </w:tcPr>
          <w:p w:rsidR="003274F7" w:rsidRPr="00071C64" w:rsidRDefault="00C7430F">
            <w:pPr>
              <w:widowControl/>
              <w:snapToGrid w:val="0"/>
              <w:jc w:val="center"/>
              <w:rPr>
                <w:kern w:val="0"/>
                <w:sz w:val="24"/>
                <w:szCs w:val="24"/>
              </w:rPr>
            </w:pPr>
            <w:r w:rsidRPr="00071C64">
              <w:rPr>
                <w:rFonts w:hint="eastAsia"/>
                <w:kern w:val="0"/>
                <w:sz w:val="24"/>
                <w:szCs w:val="24"/>
              </w:rPr>
              <w:t>1</w:t>
            </w:r>
          </w:p>
        </w:tc>
        <w:tc>
          <w:tcPr>
            <w:tcW w:w="1655" w:type="dxa"/>
            <w:shd w:val="clear" w:color="auto" w:fill="auto"/>
            <w:vAlign w:val="center"/>
          </w:tcPr>
          <w:p w:rsidR="003274F7" w:rsidRPr="00071C64" w:rsidRDefault="00C7430F">
            <w:pPr>
              <w:widowControl/>
              <w:snapToGrid w:val="0"/>
              <w:jc w:val="center"/>
              <w:rPr>
                <w:kern w:val="0"/>
                <w:sz w:val="24"/>
                <w:szCs w:val="24"/>
              </w:rPr>
            </w:pPr>
            <w:r w:rsidRPr="00071C64">
              <w:rPr>
                <w:rFonts w:hint="eastAsia"/>
                <w:bCs/>
                <w:sz w:val="24"/>
              </w:rPr>
              <w:t>环境标志产品</w:t>
            </w:r>
          </w:p>
        </w:tc>
        <w:tc>
          <w:tcPr>
            <w:tcW w:w="7087" w:type="dxa"/>
            <w:shd w:val="clear" w:color="auto" w:fill="auto"/>
            <w:vAlign w:val="center"/>
          </w:tcPr>
          <w:p w:rsidR="003274F7" w:rsidRPr="00071C64" w:rsidRDefault="00C7430F">
            <w:pPr>
              <w:snapToGrid w:val="0"/>
              <w:rPr>
                <w:bCs/>
                <w:sz w:val="24"/>
              </w:rPr>
            </w:pPr>
            <w:r w:rsidRPr="00071C64">
              <w:rPr>
                <w:rFonts w:hint="eastAsia"/>
                <w:bCs/>
                <w:sz w:val="24"/>
              </w:rPr>
              <w:t>按照《关于调整优化节能产品、环境标志产品政府采购执行机制的通知》（财库〔</w:t>
            </w:r>
            <w:r w:rsidRPr="00071C64">
              <w:rPr>
                <w:rFonts w:hint="eastAsia"/>
                <w:bCs/>
                <w:sz w:val="24"/>
              </w:rPr>
              <w:t>2019</w:t>
            </w:r>
            <w:r w:rsidRPr="00071C64">
              <w:rPr>
                <w:rFonts w:hint="eastAsia"/>
                <w:bCs/>
                <w:sz w:val="24"/>
              </w:rPr>
              <w:t>〕</w:t>
            </w:r>
            <w:r w:rsidRPr="00071C64">
              <w:rPr>
                <w:rFonts w:hint="eastAsia"/>
                <w:bCs/>
                <w:sz w:val="24"/>
              </w:rPr>
              <w:t>9</w:t>
            </w:r>
            <w:r w:rsidRPr="00071C64">
              <w:rPr>
                <w:rFonts w:hint="eastAsia"/>
                <w:bCs/>
                <w:sz w:val="24"/>
              </w:rPr>
              <w:t>号）判定，投标产品是否属于环境标志产品。</w:t>
            </w:r>
          </w:p>
          <w:p w:rsidR="003274F7" w:rsidRPr="00071C64" w:rsidRDefault="00C7430F">
            <w:pPr>
              <w:snapToGrid w:val="0"/>
              <w:rPr>
                <w:bCs/>
                <w:sz w:val="24"/>
              </w:rPr>
            </w:pPr>
            <w:r w:rsidRPr="00071C64">
              <w:rPr>
                <w:rFonts w:hint="eastAsia"/>
                <w:bCs/>
                <w:sz w:val="24"/>
              </w:rPr>
              <w:t>投标产品为</w:t>
            </w:r>
            <w:r w:rsidRPr="00071C64">
              <w:rPr>
                <w:rFonts w:hint="eastAsia"/>
                <w:bCs/>
                <w:sz w:val="24"/>
              </w:rPr>
              <w:t>1</w:t>
            </w:r>
            <w:r w:rsidRPr="00071C64">
              <w:rPr>
                <w:rFonts w:hint="eastAsia"/>
                <w:bCs/>
                <w:sz w:val="24"/>
              </w:rPr>
              <w:t>项的，且投标产品是环境标志产品的：</w:t>
            </w:r>
            <w:r w:rsidRPr="00071C64">
              <w:rPr>
                <w:rFonts w:hint="eastAsia"/>
                <w:bCs/>
                <w:sz w:val="24"/>
              </w:rPr>
              <w:t>1</w:t>
            </w:r>
            <w:r w:rsidRPr="00071C64">
              <w:rPr>
                <w:rFonts w:hint="eastAsia"/>
                <w:bCs/>
                <w:sz w:val="24"/>
              </w:rPr>
              <w:t>分</w:t>
            </w:r>
          </w:p>
          <w:p w:rsidR="003274F7" w:rsidRPr="00071C64" w:rsidRDefault="00C7430F">
            <w:pPr>
              <w:snapToGrid w:val="0"/>
              <w:rPr>
                <w:bCs/>
                <w:sz w:val="24"/>
              </w:rPr>
            </w:pPr>
            <w:r w:rsidRPr="00071C64">
              <w:rPr>
                <w:rFonts w:hint="eastAsia"/>
                <w:bCs/>
                <w:sz w:val="24"/>
              </w:rPr>
              <w:t>投标产品为多项的，得分为环境标志产品价值权重×</w:t>
            </w:r>
            <w:r w:rsidRPr="00071C64">
              <w:rPr>
                <w:rFonts w:hint="eastAsia"/>
                <w:bCs/>
                <w:sz w:val="24"/>
              </w:rPr>
              <w:t>1</w:t>
            </w:r>
            <w:r w:rsidRPr="00071C64">
              <w:rPr>
                <w:rFonts w:hint="eastAsia"/>
                <w:bCs/>
                <w:sz w:val="24"/>
              </w:rPr>
              <w:t>分</w:t>
            </w:r>
          </w:p>
          <w:p w:rsidR="003274F7" w:rsidRPr="00071C64" w:rsidRDefault="00C7430F">
            <w:pPr>
              <w:snapToGrid w:val="0"/>
              <w:rPr>
                <w:kern w:val="0"/>
                <w:sz w:val="24"/>
                <w:szCs w:val="24"/>
              </w:rPr>
            </w:pPr>
            <w:r w:rsidRPr="00071C64">
              <w:rPr>
                <w:rFonts w:hint="eastAsia"/>
                <w:bCs/>
                <w:sz w:val="24"/>
              </w:rPr>
              <w:t>其他：</w:t>
            </w:r>
            <w:r w:rsidRPr="00071C64">
              <w:rPr>
                <w:rFonts w:hint="eastAsia"/>
                <w:bCs/>
                <w:sz w:val="24"/>
              </w:rPr>
              <w:t>0</w:t>
            </w:r>
            <w:r w:rsidRPr="00071C64">
              <w:rPr>
                <w:rFonts w:hint="eastAsia"/>
                <w:bCs/>
                <w:sz w:val="24"/>
              </w:rPr>
              <w:t>分</w:t>
            </w:r>
          </w:p>
        </w:tc>
        <w:tc>
          <w:tcPr>
            <w:tcW w:w="1010" w:type="dxa"/>
            <w:shd w:val="clear" w:color="auto" w:fill="auto"/>
            <w:vAlign w:val="center"/>
          </w:tcPr>
          <w:p w:rsidR="003274F7" w:rsidRPr="00071C64" w:rsidRDefault="00C7430F">
            <w:pPr>
              <w:widowControl/>
              <w:snapToGrid w:val="0"/>
              <w:jc w:val="center"/>
              <w:rPr>
                <w:kern w:val="0"/>
                <w:sz w:val="24"/>
                <w:szCs w:val="24"/>
              </w:rPr>
            </w:pPr>
            <w:r w:rsidRPr="00071C64">
              <w:rPr>
                <w:rFonts w:hint="eastAsia"/>
                <w:kern w:val="0"/>
                <w:sz w:val="24"/>
                <w:szCs w:val="24"/>
              </w:rPr>
              <w:t>1</w:t>
            </w:r>
          </w:p>
        </w:tc>
      </w:tr>
      <w:tr w:rsidR="00071C64" w:rsidRPr="00071C64">
        <w:trPr>
          <w:jc w:val="center"/>
        </w:trPr>
        <w:tc>
          <w:tcPr>
            <w:tcW w:w="508" w:type="dxa"/>
            <w:shd w:val="clear" w:color="auto" w:fill="auto"/>
            <w:noWrap/>
            <w:vAlign w:val="center"/>
          </w:tcPr>
          <w:p w:rsidR="003274F7" w:rsidRPr="00071C64" w:rsidRDefault="00C7430F">
            <w:pPr>
              <w:widowControl/>
              <w:snapToGrid w:val="0"/>
              <w:jc w:val="center"/>
              <w:rPr>
                <w:kern w:val="0"/>
                <w:sz w:val="24"/>
                <w:szCs w:val="24"/>
              </w:rPr>
            </w:pPr>
            <w:r w:rsidRPr="00071C64">
              <w:rPr>
                <w:rFonts w:hint="eastAsia"/>
                <w:kern w:val="0"/>
                <w:sz w:val="24"/>
                <w:szCs w:val="24"/>
              </w:rPr>
              <w:t>2</w:t>
            </w:r>
          </w:p>
        </w:tc>
        <w:tc>
          <w:tcPr>
            <w:tcW w:w="1655" w:type="dxa"/>
            <w:shd w:val="clear" w:color="auto" w:fill="auto"/>
            <w:vAlign w:val="center"/>
          </w:tcPr>
          <w:p w:rsidR="003274F7" w:rsidRPr="00071C64" w:rsidRDefault="00C7430F">
            <w:pPr>
              <w:widowControl/>
              <w:snapToGrid w:val="0"/>
              <w:jc w:val="center"/>
              <w:rPr>
                <w:kern w:val="0"/>
                <w:sz w:val="24"/>
                <w:szCs w:val="24"/>
              </w:rPr>
            </w:pPr>
            <w:r w:rsidRPr="00071C64">
              <w:rPr>
                <w:rFonts w:hint="eastAsia"/>
                <w:bCs/>
                <w:sz w:val="24"/>
              </w:rPr>
              <w:t>节能产品</w:t>
            </w:r>
          </w:p>
        </w:tc>
        <w:tc>
          <w:tcPr>
            <w:tcW w:w="7087" w:type="dxa"/>
            <w:shd w:val="clear" w:color="auto" w:fill="auto"/>
            <w:vAlign w:val="center"/>
          </w:tcPr>
          <w:p w:rsidR="003274F7" w:rsidRPr="00071C64" w:rsidRDefault="00C7430F">
            <w:pPr>
              <w:snapToGrid w:val="0"/>
              <w:rPr>
                <w:bCs/>
                <w:sz w:val="24"/>
              </w:rPr>
            </w:pPr>
            <w:r w:rsidRPr="00071C64">
              <w:rPr>
                <w:rFonts w:hint="eastAsia"/>
                <w:bCs/>
                <w:sz w:val="24"/>
              </w:rPr>
              <w:t>按照《关于调整优化节能产品、环境标志产品政府采购执行机制的通知》（财库〔</w:t>
            </w:r>
            <w:r w:rsidRPr="00071C64">
              <w:rPr>
                <w:rFonts w:hint="eastAsia"/>
                <w:bCs/>
                <w:sz w:val="24"/>
              </w:rPr>
              <w:t>2019</w:t>
            </w:r>
            <w:r w:rsidRPr="00071C64">
              <w:rPr>
                <w:rFonts w:hint="eastAsia"/>
                <w:bCs/>
                <w:sz w:val="24"/>
              </w:rPr>
              <w:t>〕</w:t>
            </w:r>
            <w:r w:rsidRPr="00071C64">
              <w:rPr>
                <w:rFonts w:hint="eastAsia"/>
                <w:bCs/>
                <w:sz w:val="24"/>
              </w:rPr>
              <w:t>9</w:t>
            </w:r>
            <w:r w:rsidRPr="00071C64">
              <w:rPr>
                <w:rFonts w:hint="eastAsia"/>
                <w:bCs/>
                <w:sz w:val="24"/>
              </w:rPr>
              <w:t>号）判定，投标产品是否属于节能产品。</w:t>
            </w:r>
          </w:p>
          <w:p w:rsidR="003274F7" w:rsidRPr="00071C64" w:rsidRDefault="00C7430F">
            <w:pPr>
              <w:snapToGrid w:val="0"/>
              <w:rPr>
                <w:bCs/>
                <w:sz w:val="24"/>
              </w:rPr>
            </w:pPr>
            <w:r w:rsidRPr="00071C64">
              <w:rPr>
                <w:rFonts w:hint="eastAsia"/>
                <w:bCs/>
                <w:sz w:val="24"/>
              </w:rPr>
              <w:t>投标产品为</w:t>
            </w:r>
            <w:r w:rsidRPr="00071C64">
              <w:rPr>
                <w:rFonts w:hint="eastAsia"/>
                <w:bCs/>
                <w:sz w:val="24"/>
              </w:rPr>
              <w:t>1</w:t>
            </w:r>
            <w:r w:rsidRPr="00071C64">
              <w:rPr>
                <w:rFonts w:hint="eastAsia"/>
                <w:bCs/>
                <w:sz w:val="24"/>
              </w:rPr>
              <w:t>项的，且投标产品是非强制采购节能产品的：</w:t>
            </w:r>
            <w:r w:rsidRPr="00071C64">
              <w:rPr>
                <w:rFonts w:hint="eastAsia"/>
                <w:bCs/>
                <w:sz w:val="24"/>
              </w:rPr>
              <w:t>1</w:t>
            </w:r>
            <w:r w:rsidRPr="00071C64">
              <w:rPr>
                <w:rFonts w:hint="eastAsia"/>
                <w:bCs/>
                <w:sz w:val="24"/>
              </w:rPr>
              <w:t>分</w:t>
            </w:r>
          </w:p>
          <w:p w:rsidR="003274F7" w:rsidRPr="00071C64" w:rsidRDefault="00C7430F">
            <w:pPr>
              <w:snapToGrid w:val="0"/>
              <w:rPr>
                <w:bCs/>
                <w:sz w:val="24"/>
              </w:rPr>
            </w:pPr>
            <w:r w:rsidRPr="00071C64">
              <w:rPr>
                <w:rFonts w:hint="eastAsia"/>
                <w:bCs/>
                <w:sz w:val="24"/>
              </w:rPr>
              <w:t>投标产品为多项的，得分为非强制采购节能产品价值权重×</w:t>
            </w:r>
            <w:r w:rsidRPr="00071C64">
              <w:rPr>
                <w:rFonts w:hint="eastAsia"/>
                <w:bCs/>
                <w:sz w:val="24"/>
              </w:rPr>
              <w:t>1</w:t>
            </w:r>
            <w:r w:rsidRPr="00071C64">
              <w:rPr>
                <w:rFonts w:hint="eastAsia"/>
                <w:bCs/>
                <w:sz w:val="24"/>
              </w:rPr>
              <w:t>分</w:t>
            </w:r>
          </w:p>
          <w:p w:rsidR="003274F7" w:rsidRPr="00071C64" w:rsidRDefault="00C7430F">
            <w:pPr>
              <w:snapToGrid w:val="0"/>
              <w:rPr>
                <w:bCs/>
                <w:sz w:val="24"/>
              </w:rPr>
            </w:pPr>
            <w:r w:rsidRPr="00071C64">
              <w:rPr>
                <w:rFonts w:hint="eastAsia"/>
                <w:bCs/>
                <w:sz w:val="24"/>
              </w:rPr>
              <w:t>其他：</w:t>
            </w:r>
            <w:r w:rsidRPr="00071C64">
              <w:rPr>
                <w:rFonts w:hint="eastAsia"/>
                <w:bCs/>
                <w:sz w:val="24"/>
              </w:rPr>
              <w:t>0</w:t>
            </w:r>
            <w:r w:rsidRPr="00071C64">
              <w:rPr>
                <w:rFonts w:hint="eastAsia"/>
                <w:bCs/>
                <w:sz w:val="24"/>
              </w:rPr>
              <w:t>分</w:t>
            </w:r>
          </w:p>
        </w:tc>
        <w:tc>
          <w:tcPr>
            <w:tcW w:w="1010" w:type="dxa"/>
            <w:shd w:val="clear" w:color="auto" w:fill="auto"/>
            <w:vAlign w:val="center"/>
          </w:tcPr>
          <w:p w:rsidR="003274F7" w:rsidRPr="00071C64" w:rsidRDefault="00C7430F">
            <w:pPr>
              <w:widowControl/>
              <w:snapToGrid w:val="0"/>
              <w:jc w:val="center"/>
              <w:rPr>
                <w:kern w:val="0"/>
                <w:sz w:val="24"/>
                <w:szCs w:val="24"/>
              </w:rPr>
            </w:pPr>
            <w:r w:rsidRPr="00071C64">
              <w:rPr>
                <w:rFonts w:hint="eastAsia"/>
                <w:kern w:val="0"/>
                <w:sz w:val="24"/>
                <w:szCs w:val="24"/>
              </w:rPr>
              <w:t>1</w:t>
            </w:r>
          </w:p>
        </w:tc>
      </w:tr>
      <w:tr w:rsidR="00071C64" w:rsidRPr="00071C64">
        <w:trPr>
          <w:jc w:val="center"/>
        </w:trPr>
        <w:tc>
          <w:tcPr>
            <w:tcW w:w="508" w:type="dxa"/>
            <w:shd w:val="clear" w:color="auto" w:fill="auto"/>
            <w:noWrap/>
            <w:vAlign w:val="center"/>
          </w:tcPr>
          <w:p w:rsidR="003274F7" w:rsidRPr="00071C64" w:rsidRDefault="00C7430F">
            <w:pPr>
              <w:widowControl/>
              <w:snapToGrid w:val="0"/>
              <w:jc w:val="center"/>
              <w:rPr>
                <w:kern w:val="0"/>
                <w:sz w:val="24"/>
                <w:szCs w:val="24"/>
              </w:rPr>
            </w:pPr>
            <w:r w:rsidRPr="00071C64">
              <w:rPr>
                <w:rFonts w:hint="eastAsia"/>
                <w:kern w:val="0"/>
                <w:sz w:val="24"/>
                <w:szCs w:val="24"/>
              </w:rPr>
              <w:lastRenderedPageBreak/>
              <w:t>3</w:t>
            </w:r>
          </w:p>
        </w:tc>
        <w:tc>
          <w:tcPr>
            <w:tcW w:w="1655" w:type="dxa"/>
            <w:shd w:val="clear" w:color="auto" w:fill="auto"/>
            <w:vAlign w:val="center"/>
          </w:tcPr>
          <w:p w:rsidR="003274F7" w:rsidRPr="00071C64" w:rsidRDefault="00C7430F">
            <w:pPr>
              <w:widowControl/>
              <w:snapToGrid w:val="0"/>
              <w:jc w:val="center"/>
              <w:rPr>
                <w:kern w:val="0"/>
                <w:sz w:val="24"/>
                <w:szCs w:val="24"/>
              </w:rPr>
            </w:pPr>
            <w:r w:rsidRPr="00071C64">
              <w:rPr>
                <w:rFonts w:hint="eastAsia"/>
                <w:kern w:val="0"/>
                <w:sz w:val="24"/>
                <w:szCs w:val="24"/>
              </w:rPr>
              <w:t>制造商认证评价</w:t>
            </w:r>
          </w:p>
        </w:tc>
        <w:tc>
          <w:tcPr>
            <w:tcW w:w="7087" w:type="dxa"/>
            <w:shd w:val="clear" w:color="auto" w:fill="auto"/>
            <w:vAlign w:val="center"/>
          </w:tcPr>
          <w:p w:rsidR="003274F7" w:rsidRPr="00071C64" w:rsidRDefault="00C7430F">
            <w:pPr>
              <w:snapToGrid w:val="0"/>
              <w:rPr>
                <w:bCs/>
                <w:sz w:val="24"/>
              </w:rPr>
            </w:pPr>
            <w:r w:rsidRPr="00071C64">
              <w:rPr>
                <w:rFonts w:hint="eastAsia"/>
                <w:bCs/>
                <w:sz w:val="24"/>
              </w:rPr>
              <w:t>所投核心产品的制造商具备质量管理体系认证、职业健康安全管理体系认证、环境管理体系认证，投标文件中提供证书扫描件。具备</w:t>
            </w:r>
            <w:r w:rsidRPr="00071C64">
              <w:rPr>
                <w:rFonts w:hint="eastAsia"/>
                <w:bCs/>
                <w:sz w:val="24"/>
              </w:rPr>
              <w:t>1</w:t>
            </w:r>
            <w:r w:rsidRPr="00071C64">
              <w:rPr>
                <w:rFonts w:hint="eastAsia"/>
                <w:bCs/>
                <w:sz w:val="24"/>
              </w:rPr>
              <w:t>份证书得</w:t>
            </w:r>
            <w:r w:rsidRPr="00071C64">
              <w:rPr>
                <w:rFonts w:hint="eastAsia"/>
                <w:bCs/>
                <w:sz w:val="24"/>
              </w:rPr>
              <w:t>1</w:t>
            </w:r>
            <w:r w:rsidRPr="00071C64">
              <w:rPr>
                <w:rFonts w:hint="eastAsia"/>
                <w:bCs/>
                <w:sz w:val="24"/>
              </w:rPr>
              <w:t>分，最多</w:t>
            </w:r>
            <w:r w:rsidRPr="00071C64">
              <w:rPr>
                <w:rFonts w:hint="eastAsia"/>
                <w:bCs/>
                <w:sz w:val="24"/>
              </w:rPr>
              <w:t>3</w:t>
            </w:r>
            <w:r w:rsidRPr="00071C64">
              <w:rPr>
                <w:rFonts w:hint="eastAsia"/>
                <w:bCs/>
                <w:sz w:val="24"/>
              </w:rPr>
              <w:t>分</w:t>
            </w:r>
          </w:p>
        </w:tc>
        <w:tc>
          <w:tcPr>
            <w:tcW w:w="1010" w:type="dxa"/>
            <w:shd w:val="clear" w:color="auto" w:fill="auto"/>
            <w:vAlign w:val="center"/>
          </w:tcPr>
          <w:p w:rsidR="003274F7" w:rsidRPr="00071C64" w:rsidRDefault="00C7430F">
            <w:pPr>
              <w:widowControl/>
              <w:snapToGrid w:val="0"/>
              <w:jc w:val="center"/>
              <w:rPr>
                <w:kern w:val="0"/>
                <w:sz w:val="24"/>
                <w:szCs w:val="24"/>
              </w:rPr>
            </w:pPr>
            <w:r w:rsidRPr="00071C64">
              <w:rPr>
                <w:rFonts w:hint="eastAsia"/>
                <w:kern w:val="0"/>
                <w:sz w:val="24"/>
                <w:szCs w:val="24"/>
              </w:rPr>
              <w:t>3</w:t>
            </w:r>
          </w:p>
        </w:tc>
      </w:tr>
      <w:tr w:rsidR="00071C64" w:rsidRPr="00071C64">
        <w:trPr>
          <w:jc w:val="center"/>
        </w:trPr>
        <w:tc>
          <w:tcPr>
            <w:tcW w:w="508" w:type="dxa"/>
            <w:shd w:val="clear" w:color="auto" w:fill="auto"/>
            <w:noWrap/>
            <w:vAlign w:val="center"/>
          </w:tcPr>
          <w:p w:rsidR="003274F7" w:rsidRPr="00071C64" w:rsidRDefault="00C7430F">
            <w:pPr>
              <w:widowControl/>
              <w:snapToGrid w:val="0"/>
              <w:jc w:val="center"/>
              <w:rPr>
                <w:kern w:val="0"/>
                <w:sz w:val="24"/>
                <w:szCs w:val="24"/>
              </w:rPr>
            </w:pPr>
            <w:r w:rsidRPr="00071C64">
              <w:rPr>
                <w:rFonts w:hint="eastAsia"/>
                <w:kern w:val="0"/>
                <w:sz w:val="24"/>
                <w:szCs w:val="24"/>
              </w:rPr>
              <w:t>4</w:t>
            </w:r>
          </w:p>
        </w:tc>
        <w:tc>
          <w:tcPr>
            <w:tcW w:w="1655" w:type="dxa"/>
            <w:shd w:val="clear" w:color="auto" w:fill="auto"/>
            <w:vAlign w:val="center"/>
          </w:tcPr>
          <w:p w:rsidR="003274F7" w:rsidRPr="00071C64" w:rsidRDefault="00C7430F">
            <w:pPr>
              <w:widowControl/>
              <w:snapToGrid w:val="0"/>
              <w:jc w:val="center"/>
              <w:rPr>
                <w:kern w:val="0"/>
                <w:sz w:val="24"/>
                <w:szCs w:val="24"/>
              </w:rPr>
            </w:pPr>
            <w:r w:rsidRPr="00071C64">
              <w:rPr>
                <w:rFonts w:hint="eastAsia"/>
                <w:kern w:val="0"/>
                <w:sz w:val="24"/>
                <w:szCs w:val="24"/>
              </w:rPr>
              <w:t>投标人业绩评价</w:t>
            </w:r>
          </w:p>
        </w:tc>
        <w:tc>
          <w:tcPr>
            <w:tcW w:w="7087" w:type="dxa"/>
            <w:shd w:val="clear" w:color="auto" w:fill="auto"/>
            <w:vAlign w:val="center"/>
          </w:tcPr>
          <w:p w:rsidR="003274F7" w:rsidRPr="00071C64" w:rsidRDefault="00C7430F">
            <w:pPr>
              <w:snapToGrid w:val="0"/>
              <w:rPr>
                <w:bCs/>
                <w:sz w:val="24"/>
              </w:rPr>
            </w:pPr>
            <w:r w:rsidRPr="00071C64">
              <w:rPr>
                <w:bCs/>
                <w:sz w:val="24"/>
              </w:rPr>
              <w:t>完全按照以下要求提供已完成的</w:t>
            </w:r>
            <w:r w:rsidRPr="00071C64">
              <w:rPr>
                <w:rFonts w:hint="eastAsia"/>
                <w:bCs/>
                <w:sz w:val="24"/>
              </w:rPr>
              <w:t>业绩（业绩内容至少包含实验室设备或教学仪器）</w:t>
            </w:r>
            <w:r w:rsidRPr="00071C64">
              <w:rPr>
                <w:bCs/>
                <w:sz w:val="24"/>
              </w:rPr>
              <w:t>，</w:t>
            </w:r>
            <w:r w:rsidRPr="00071C64">
              <w:rPr>
                <w:rFonts w:hint="eastAsia"/>
                <w:bCs/>
                <w:sz w:val="24"/>
              </w:rPr>
              <w:t>提供的证明材料均不得遮挡涂黑</w:t>
            </w:r>
            <w:r w:rsidRPr="00071C64">
              <w:rPr>
                <w:bCs/>
                <w:sz w:val="24"/>
              </w:rPr>
              <w:t>，否则不予认定加分。</w:t>
            </w:r>
          </w:p>
          <w:p w:rsidR="003274F7" w:rsidRPr="00071C64" w:rsidRDefault="00C7430F">
            <w:pPr>
              <w:snapToGrid w:val="0"/>
              <w:rPr>
                <w:bCs/>
                <w:sz w:val="24"/>
              </w:rPr>
            </w:pPr>
            <w:r w:rsidRPr="00071C64">
              <w:rPr>
                <w:rFonts w:hint="eastAsia"/>
                <w:bCs/>
                <w:sz w:val="24"/>
              </w:rPr>
              <w:t xml:space="preserve">A. </w:t>
            </w:r>
            <w:r w:rsidRPr="00071C64">
              <w:rPr>
                <w:rFonts w:hint="eastAsia"/>
                <w:sz w:val="24"/>
              </w:rPr>
              <w:t>合同原件扫描件。</w:t>
            </w:r>
            <w:r w:rsidRPr="00071C64">
              <w:rPr>
                <w:bCs/>
                <w:sz w:val="24"/>
              </w:rPr>
              <w:t>包括买卖双方名称及盖章、合同清单</w:t>
            </w:r>
            <w:r w:rsidRPr="00071C64">
              <w:rPr>
                <w:rFonts w:hint="eastAsia"/>
                <w:bCs/>
                <w:sz w:val="24"/>
              </w:rPr>
              <w:t>、合同签订日期</w:t>
            </w:r>
            <w:r w:rsidRPr="00071C64">
              <w:rPr>
                <w:rFonts w:hint="eastAsia"/>
                <w:sz w:val="24"/>
              </w:rPr>
              <w:t>（应为</w:t>
            </w:r>
            <w:r w:rsidRPr="00071C64">
              <w:rPr>
                <w:sz w:val="24"/>
              </w:rPr>
              <w:t>20</w:t>
            </w:r>
            <w:r w:rsidRPr="00071C64">
              <w:rPr>
                <w:rFonts w:hint="eastAsia"/>
                <w:sz w:val="24"/>
              </w:rPr>
              <w:t>22</w:t>
            </w:r>
            <w:r w:rsidRPr="00071C64">
              <w:rPr>
                <w:rFonts w:hint="eastAsia"/>
                <w:sz w:val="24"/>
              </w:rPr>
              <w:t>年</w:t>
            </w:r>
            <w:r w:rsidRPr="00071C64">
              <w:rPr>
                <w:sz w:val="24"/>
              </w:rPr>
              <w:t>1</w:t>
            </w:r>
            <w:r w:rsidRPr="00071C64">
              <w:rPr>
                <w:rFonts w:hint="eastAsia"/>
                <w:sz w:val="24"/>
              </w:rPr>
              <w:t>月</w:t>
            </w:r>
            <w:r w:rsidRPr="00071C64">
              <w:rPr>
                <w:sz w:val="24"/>
              </w:rPr>
              <w:t>1</w:t>
            </w:r>
            <w:r w:rsidRPr="00071C64">
              <w:rPr>
                <w:rFonts w:hint="eastAsia"/>
                <w:sz w:val="24"/>
              </w:rPr>
              <w:t>日至今）</w:t>
            </w:r>
            <w:r w:rsidRPr="00071C64">
              <w:rPr>
                <w:bCs/>
                <w:sz w:val="24"/>
              </w:rPr>
              <w:t>。</w:t>
            </w:r>
          </w:p>
          <w:p w:rsidR="003274F7" w:rsidRPr="00071C64" w:rsidRDefault="00C7430F">
            <w:pPr>
              <w:snapToGrid w:val="0"/>
              <w:rPr>
                <w:sz w:val="24"/>
              </w:rPr>
            </w:pPr>
            <w:r w:rsidRPr="00071C64">
              <w:rPr>
                <w:sz w:val="24"/>
              </w:rPr>
              <w:t>B.</w:t>
            </w:r>
            <w:r w:rsidRPr="00071C64">
              <w:rPr>
                <w:rFonts w:hint="eastAsia"/>
                <w:sz w:val="24"/>
              </w:rPr>
              <w:t xml:space="preserve"> </w:t>
            </w:r>
            <w:r w:rsidRPr="00071C64">
              <w:rPr>
                <w:rFonts w:hint="eastAsia"/>
                <w:sz w:val="24"/>
              </w:rPr>
              <w:t>上述</w:t>
            </w:r>
            <w:r w:rsidRPr="00071C64">
              <w:rPr>
                <w:sz w:val="24"/>
              </w:rPr>
              <w:t>合同履行</w:t>
            </w:r>
            <w:r w:rsidRPr="00071C64">
              <w:rPr>
                <w:rFonts w:hint="eastAsia"/>
                <w:sz w:val="24"/>
              </w:rPr>
              <w:t>良好</w:t>
            </w:r>
            <w:r w:rsidRPr="00071C64">
              <w:rPr>
                <w:sz w:val="24"/>
              </w:rPr>
              <w:t>的相关证明材料</w:t>
            </w:r>
            <w:r w:rsidRPr="00071C64">
              <w:rPr>
                <w:rFonts w:hint="eastAsia"/>
                <w:sz w:val="24"/>
              </w:rPr>
              <w:t>原件</w:t>
            </w:r>
            <w:r w:rsidRPr="00071C64">
              <w:rPr>
                <w:sz w:val="24"/>
              </w:rPr>
              <w:t>扫描件</w:t>
            </w:r>
            <w:r w:rsidRPr="00071C64">
              <w:rPr>
                <w:rFonts w:hint="eastAsia"/>
                <w:sz w:val="24"/>
              </w:rPr>
              <w:t>（加盖上述合同甲方单位公章或上述合同中所盖的甲方印章）</w:t>
            </w:r>
            <w:r w:rsidRPr="00071C64">
              <w:rPr>
                <w:sz w:val="24"/>
              </w:rPr>
              <w:t>。</w:t>
            </w:r>
          </w:p>
          <w:p w:rsidR="003274F7" w:rsidRPr="00071C64" w:rsidRDefault="00C7430F">
            <w:pPr>
              <w:widowControl/>
              <w:snapToGrid w:val="0"/>
              <w:rPr>
                <w:sz w:val="24"/>
              </w:rPr>
            </w:pPr>
            <w:r w:rsidRPr="00071C64">
              <w:rPr>
                <w:rFonts w:hint="eastAsia"/>
                <w:bCs/>
                <w:sz w:val="24"/>
              </w:rPr>
              <w:t>1</w:t>
            </w:r>
            <w:r w:rsidRPr="00071C64">
              <w:rPr>
                <w:rFonts w:hint="eastAsia"/>
                <w:bCs/>
                <w:sz w:val="24"/>
              </w:rPr>
              <w:t>个业绩</w:t>
            </w:r>
            <w:r w:rsidRPr="00071C64">
              <w:rPr>
                <w:rFonts w:hint="eastAsia"/>
                <w:bCs/>
                <w:sz w:val="24"/>
              </w:rPr>
              <w:t>1</w:t>
            </w:r>
            <w:r w:rsidRPr="00071C64">
              <w:rPr>
                <w:rFonts w:hint="eastAsia"/>
                <w:bCs/>
                <w:sz w:val="24"/>
              </w:rPr>
              <w:t>分，最多</w:t>
            </w:r>
            <w:r w:rsidRPr="00071C64">
              <w:rPr>
                <w:rFonts w:hint="eastAsia"/>
                <w:bCs/>
                <w:sz w:val="24"/>
              </w:rPr>
              <w:t>3</w:t>
            </w:r>
            <w:r w:rsidRPr="00071C64">
              <w:rPr>
                <w:rFonts w:hint="eastAsia"/>
                <w:bCs/>
                <w:sz w:val="24"/>
              </w:rPr>
              <w:t>分</w:t>
            </w:r>
          </w:p>
        </w:tc>
        <w:tc>
          <w:tcPr>
            <w:tcW w:w="1010" w:type="dxa"/>
            <w:shd w:val="clear" w:color="auto" w:fill="auto"/>
            <w:vAlign w:val="center"/>
          </w:tcPr>
          <w:p w:rsidR="003274F7" w:rsidRPr="00071C64" w:rsidRDefault="00C7430F">
            <w:pPr>
              <w:widowControl/>
              <w:snapToGrid w:val="0"/>
              <w:jc w:val="center"/>
              <w:rPr>
                <w:kern w:val="0"/>
                <w:sz w:val="24"/>
                <w:szCs w:val="24"/>
              </w:rPr>
            </w:pPr>
            <w:r w:rsidRPr="00071C64">
              <w:rPr>
                <w:rFonts w:hint="eastAsia"/>
                <w:kern w:val="0"/>
                <w:sz w:val="24"/>
                <w:szCs w:val="24"/>
              </w:rPr>
              <w:t>3</w:t>
            </w:r>
          </w:p>
        </w:tc>
      </w:tr>
      <w:tr w:rsidR="00071C64" w:rsidRPr="00071C64">
        <w:trPr>
          <w:jc w:val="center"/>
        </w:trPr>
        <w:tc>
          <w:tcPr>
            <w:tcW w:w="508" w:type="dxa"/>
            <w:shd w:val="clear" w:color="auto" w:fill="auto"/>
            <w:noWrap/>
            <w:vAlign w:val="center"/>
          </w:tcPr>
          <w:p w:rsidR="003274F7" w:rsidRPr="00071C64" w:rsidRDefault="00C7430F">
            <w:pPr>
              <w:widowControl/>
              <w:snapToGrid w:val="0"/>
              <w:jc w:val="center"/>
              <w:rPr>
                <w:kern w:val="0"/>
                <w:sz w:val="24"/>
                <w:szCs w:val="24"/>
              </w:rPr>
            </w:pPr>
            <w:r w:rsidRPr="00071C64">
              <w:rPr>
                <w:rFonts w:hint="eastAsia"/>
                <w:kern w:val="0"/>
                <w:sz w:val="24"/>
                <w:szCs w:val="24"/>
              </w:rPr>
              <w:t>5</w:t>
            </w:r>
          </w:p>
        </w:tc>
        <w:tc>
          <w:tcPr>
            <w:tcW w:w="1655" w:type="dxa"/>
            <w:shd w:val="clear" w:color="auto" w:fill="auto"/>
            <w:vAlign w:val="center"/>
          </w:tcPr>
          <w:p w:rsidR="003274F7" w:rsidRPr="00071C64" w:rsidRDefault="00C7430F">
            <w:pPr>
              <w:widowControl/>
              <w:snapToGrid w:val="0"/>
              <w:jc w:val="center"/>
              <w:rPr>
                <w:kern w:val="0"/>
                <w:sz w:val="24"/>
                <w:szCs w:val="24"/>
              </w:rPr>
            </w:pPr>
            <w:r w:rsidRPr="00071C64">
              <w:rPr>
                <w:rFonts w:hint="eastAsia"/>
                <w:kern w:val="0"/>
                <w:sz w:val="24"/>
                <w:szCs w:val="24"/>
              </w:rPr>
              <w:t>产品参数证明评价</w:t>
            </w:r>
          </w:p>
        </w:tc>
        <w:tc>
          <w:tcPr>
            <w:tcW w:w="7087" w:type="dxa"/>
            <w:shd w:val="clear" w:color="auto" w:fill="auto"/>
            <w:vAlign w:val="center"/>
          </w:tcPr>
          <w:p w:rsidR="003274F7" w:rsidRPr="00071C64" w:rsidRDefault="00C7430F">
            <w:pPr>
              <w:snapToGrid w:val="0"/>
              <w:rPr>
                <w:bCs/>
                <w:sz w:val="24"/>
              </w:rPr>
            </w:pPr>
            <w:r w:rsidRPr="00071C64">
              <w:rPr>
                <w:rFonts w:hint="eastAsia"/>
                <w:bCs/>
                <w:sz w:val="24"/>
              </w:rPr>
              <w:t>（</w:t>
            </w:r>
            <w:r w:rsidRPr="00071C64">
              <w:rPr>
                <w:rFonts w:hint="eastAsia"/>
                <w:bCs/>
                <w:sz w:val="24"/>
              </w:rPr>
              <w:t>1</w:t>
            </w:r>
            <w:r w:rsidRPr="00071C64">
              <w:rPr>
                <w:rFonts w:hint="eastAsia"/>
                <w:bCs/>
                <w:sz w:val="24"/>
              </w:rPr>
              <w:t>）提供所投智慧黑板的技术支撑材料扫描件，上述技术支撑材料能证明所投产品满足招标文件中标注“●”的参数要求，每证明</w:t>
            </w:r>
            <w:r w:rsidRPr="00071C64">
              <w:rPr>
                <w:rFonts w:hint="eastAsia"/>
                <w:bCs/>
                <w:sz w:val="24"/>
              </w:rPr>
              <w:t>1</w:t>
            </w:r>
            <w:r w:rsidRPr="00071C64">
              <w:rPr>
                <w:rFonts w:hint="eastAsia"/>
                <w:bCs/>
                <w:sz w:val="24"/>
              </w:rPr>
              <w:t>条得</w:t>
            </w:r>
            <w:r w:rsidRPr="00071C64">
              <w:rPr>
                <w:rFonts w:hint="eastAsia"/>
                <w:bCs/>
                <w:sz w:val="24"/>
              </w:rPr>
              <w:t>1</w:t>
            </w:r>
            <w:r w:rsidRPr="00071C64">
              <w:rPr>
                <w:rFonts w:hint="eastAsia"/>
                <w:bCs/>
                <w:sz w:val="24"/>
              </w:rPr>
              <w:t>分，最多</w:t>
            </w:r>
            <w:r w:rsidRPr="00071C64">
              <w:rPr>
                <w:rFonts w:hint="eastAsia"/>
                <w:bCs/>
                <w:sz w:val="24"/>
              </w:rPr>
              <w:t>3</w:t>
            </w:r>
            <w:r w:rsidRPr="00071C64">
              <w:rPr>
                <w:rFonts w:hint="eastAsia"/>
                <w:bCs/>
                <w:sz w:val="24"/>
              </w:rPr>
              <w:t>分；</w:t>
            </w:r>
          </w:p>
          <w:p w:rsidR="003274F7" w:rsidRPr="00071C64" w:rsidRDefault="00C7430F">
            <w:pPr>
              <w:snapToGrid w:val="0"/>
              <w:rPr>
                <w:bCs/>
                <w:sz w:val="24"/>
              </w:rPr>
            </w:pPr>
            <w:r w:rsidRPr="00071C64">
              <w:rPr>
                <w:rFonts w:hint="eastAsia"/>
                <w:bCs/>
                <w:sz w:val="24"/>
              </w:rPr>
              <w:t>（</w:t>
            </w:r>
            <w:r w:rsidRPr="00071C64">
              <w:rPr>
                <w:rFonts w:hint="eastAsia"/>
                <w:bCs/>
                <w:sz w:val="24"/>
              </w:rPr>
              <w:t>2</w:t>
            </w:r>
            <w:r w:rsidRPr="00071C64">
              <w:rPr>
                <w:rFonts w:hint="eastAsia"/>
                <w:bCs/>
                <w:sz w:val="24"/>
              </w:rPr>
              <w:t>）提供所投教师用数码生物显微镜的技术支撑材料扫描件，上述技术支撑材料能证明所投产品满足招标文件中标注“●”的参数要求，每证明</w:t>
            </w:r>
            <w:r w:rsidRPr="00071C64">
              <w:rPr>
                <w:rFonts w:hint="eastAsia"/>
                <w:bCs/>
                <w:sz w:val="24"/>
              </w:rPr>
              <w:t>1</w:t>
            </w:r>
            <w:r w:rsidRPr="00071C64">
              <w:rPr>
                <w:rFonts w:hint="eastAsia"/>
                <w:bCs/>
                <w:sz w:val="24"/>
              </w:rPr>
              <w:t>条得</w:t>
            </w:r>
            <w:r w:rsidRPr="00071C64">
              <w:rPr>
                <w:rFonts w:hint="eastAsia"/>
                <w:bCs/>
                <w:sz w:val="24"/>
              </w:rPr>
              <w:t>1</w:t>
            </w:r>
            <w:r w:rsidRPr="00071C64">
              <w:rPr>
                <w:rFonts w:hint="eastAsia"/>
                <w:bCs/>
                <w:sz w:val="24"/>
              </w:rPr>
              <w:t>分，最多</w:t>
            </w:r>
            <w:r w:rsidRPr="00071C64">
              <w:rPr>
                <w:rFonts w:hint="eastAsia"/>
                <w:bCs/>
                <w:sz w:val="24"/>
              </w:rPr>
              <w:t>2</w:t>
            </w:r>
            <w:r w:rsidRPr="00071C64">
              <w:rPr>
                <w:rFonts w:hint="eastAsia"/>
                <w:bCs/>
                <w:sz w:val="24"/>
              </w:rPr>
              <w:t>分；</w:t>
            </w:r>
          </w:p>
          <w:p w:rsidR="003274F7" w:rsidRPr="00071C64" w:rsidRDefault="00C7430F">
            <w:pPr>
              <w:snapToGrid w:val="0"/>
              <w:rPr>
                <w:bCs/>
                <w:sz w:val="24"/>
              </w:rPr>
            </w:pPr>
            <w:r w:rsidRPr="00071C64">
              <w:rPr>
                <w:rFonts w:hint="eastAsia"/>
                <w:bCs/>
                <w:sz w:val="24"/>
              </w:rPr>
              <w:t>（</w:t>
            </w:r>
            <w:r w:rsidRPr="00071C64">
              <w:rPr>
                <w:rFonts w:hint="eastAsia"/>
                <w:bCs/>
                <w:sz w:val="24"/>
              </w:rPr>
              <w:t>3</w:t>
            </w:r>
            <w:r w:rsidRPr="00071C64">
              <w:rPr>
                <w:rFonts w:hint="eastAsia"/>
                <w:bCs/>
                <w:sz w:val="24"/>
              </w:rPr>
              <w:t>）提供所投净化工作台的技术支撑材料扫描件，上述技术支撑材料能证明所投产品满足招标文件中标注“●”的参数要求，每证明</w:t>
            </w:r>
            <w:r w:rsidRPr="00071C64">
              <w:rPr>
                <w:rFonts w:hint="eastAsia"/>
                <w:bCs/>
                <w:sz w:val="24"/>
              </w:rPr>
              <w:t>1</w:t>
            </w:r>
            <w:r w:rsidRPr="00071C64">
              <w:rPr>
                <w:rFonts w:hint="eastAsia"/>
                <w:bCs/>
                <w:sz w:val="24"/>
              </w:rPr>
              <w:t>条得</w:t>
            </w:r>
            <w:r w:rsidRPr="00071C64">
              <w:rPr>
                <w:rFonts w:hint="eastAsia"/>
                <w:bCs/>
                <w:sz w:val="24"/>
              </w:rPr>
              <w:t>1</w:t>
            </w:r>
            <w:r w:rsidRPr="00071C64">
              <w:rPr>
                <w:rFonts w:hint="eastAsia"/>
                <w:bCs/>
                <w:sz w:val="24"/>
              </w:rPr>
              <w:t>分，最多</w:t>
            </w:r>
            <w:r w:rsidRPr="00071C64">
              <w:rPr>
                <w:rFonts w:hint="eastAsia"/>
                <w:bCs/>
                <w:sz w:val="24"/>
              </w:rPr>
              <w:t>3</w:t>
            </w:r>
            <w:r w:rsidRPr="00071C64">
              <w:rPr>
                <w:rFonts w:hint="eastAsia"/>
                <w:bCs/>
                <w:sz w:val="24"/>
              </w:rPr>
              <w:t>分；</w:t>
            </w:r>
          </w:p>
          <w:p w:rsidR="003274F7" w:rsidRPr="00071C64" w:rsidRDefault="00C7430F">
            <w:pPr>
              <w:snapToGrid w:val="0"/>
              <w:rPr>
                <w:bCs/>
                <w:sz w:val="24"/>
              </w:rPr>
            </w:pPr>
            <w:r w:rsidRPr="00071C64">
              <w:rPr>
                <w:rFonts w:hint="eastAsia"/>
                <w:bCs/>
                <w:sz w:val="24"/>
              </w:rPr>
              <w:t>（</w:t>
            </w:r>
            <w:r w:rsidRPr="00071C64">
              <w:rPr>
                <w:rFonts w:hint="eastAsia"/>
                <w:bCs/>
                <w:sz w:val="24"/>
              </w:rPr>
              <w:t>4</w:t>
            </w:r>
            <w:r w:rsidRPr="00071C64">
              <w:rPr>
                <w:rFonts w:hint="eastAsia"/>
                <w:bCs/>
                <w:sz w:val="24"/>
              </w:rPr>
              <w:t>）提供所投溶氧传感器测量系统的技术支撑材料扫描件，上述技术支撑材料能证明所投产品满足招标文件中标注“●”的参数要求，每证明</w:t>
            </w:r>
            <w:r w:rsidRPr="00071C64">
              <w:rPr>
                <w:rFonts w:hint="eastAsia"/>
                <w:bCs/>
                <w:sz w:val="24"/>
              </w:rPr>
              <w:t>1</w:t>
            </w:r>
            <w:r w:rsidRPr="00071C64">
              <w:rPr>
                <w:rFonts w:hint="eastAsia"/>
                <w:bCs/>
                <w:sz w:val="24"/>
              </w:rPr>
              <w:t>条得</w:t>
            </w:r>
            <w:r w:rsidRPr="00071C64">
              <w:rPr>
                <w:rFonts w:hint="eastAsia"/>
                <w:bCs/>
                <w:sz w:val="24"/>
              </w:rPr>
              <w:t>1</w:t>
            </w:r>
            <w:r w:rsidRPr="00071C64">
              <w:rPr>
                <w:rFonts w:hint="eastAsia"/>
                <w:bCs/>
                <w:sz w:val="24"/>
              </w:rPr>
              <w:t>分，最多</w:t>
            </w:r>
            <w:r w:rsidRPr="00071C64">
              <w:rPr>
                <w:rFonts w:hint="eastAsia"/>
                <w:bCs/>
                <w:sz w:val="24"/>
              </w:rPr>
              <w:t>2</w:t>
            </w:r>
            <w:r w:rsidRPr="00071C64">
              <w:rPr>
                <w:rFonts w:hint="eastAsia"/>
                <w:bCs/>
                <w:sz w:val="24"/>
              </w:rPr>
              <w:t>分；</w:t>
            </w:r>
          </w:p>
          <w:p w:rsidR="003274F7" w:rsidRPr="00071C64" w:rsidRDefault="00C7430F">
            <w:pPr>
              <w:snapToGrid w:val="0"/>
              <w:rPr>
                <w:bCs/>
                <w:sz w:val="24"/>
              </w:rPr>
            </w:pPr>
            <w:r w:rsidRPr="00071C64">
              <w:rPr>
                <w:rFonts w:hint="eastAsia"/>
                <w:bCs/>
                <w:sz w:val="24"/>
              </w:rPr>
              <w:t>（</w:t>
            </w:r>
            <w:r w:rsidRPr="00071C64">
              <w:rPr>
                <w:rFonts w:hint="eastAsia"/>
                <w:bCs/>
                <w:sz w:val="24"/>
              </w:rPr>
              <w:t>5</w:t>
            </w:r>
            <w:r w:rsidRPr="00071C64">
              <w:rPr>
                <w:rFonts w:hint="eastAsia"/>
                <w:bCs/>
                <w:sz w:val="24"/>
              </w:rPr>
              <w:t>）提供所投智能音乐授课教学软件的技术支撑材料扫描件，上述技术支撑材料能证明所投产品满足招标文件中标注“●”的参数要求，每证明</w:t>
            </w:r>
            <w:r w:rsidRPr="00071C64">
              <w:rPr>
                <w:rFonts w:hint="eastAsia"/>
                <w:bCs/>
                <w:sz w:val="24"/>
              </w:rPr>
              <w:t>1</w:t>
            </w:r>
            <w:r w:rsidRPr="00071C64">
              <w:rPr>
                <w:rFonts w:hint="eastAsia"/>
                <w:bCs/>
                <w:sz w:val="24"/>
              </w:rPr>
              <w:t>条得</w:t>
            </w:r>
            <w:r w:rsidRPr="00071C64">
              <w:rPr>
                <w:rFonts w:hint="eastAsia"/>
                <w:bCs/>
                <w:sz w:val="24"/>
              </w:rPr>
              <w:t>1</w:t>
            </w:r>
            <w:r w:rsidRPr="00071C64">
              <w:rPr>
                <w:rFonts w:hint="eastAsia"/>
                <w:bCs/>
                <w:sz w:val="24"/>
              </w:rPr>
              <w:t>分，最多</w:t>
            </w:r>
            <w:r w:rsidRPr="00071C64">
              <w:rPr>
                <w:rFonts w:hint="eastAsia"/>
                <w:bCs/>
                <w:sz w:val="24"/>
              </w:rPr>
              <w:t>1</w:t>
            </w:r>
            <w:r w:rsidRPr="00071C64">
              <w:rPr>
                <w:rFonts w:hint="eastAsia"/>
                <w:bCs/>
                <w:sz w:val="24"/>
              </w:rPr>
              <w:t>分；</w:t>
            </w:r>
          </w:p>
          <w:p w:rsidR="003274F7" w:rsidRPr="00071C64" w:rsidRDefault="00C7430F">
            <w:pPr>
              <w:snapToGrid w:val="0"/>
              <w:rPr>
                <w:bCs/>
                <w:sz w:val="24"/>
              </w:rPr>
            </w:pPr>
            <w:r w:rsidRPr="00071C64">
              <w:rPr>
                <w:rFonts w:hint="eastAsia"/>
                <w:bCs/>
                <w:sz w:val="24"/>
              </w:rPr>
              <w:t>（</w:t>
            </w:r>
            <w:r w:rsidRPr="00071C64">
              <w:rPr>
                <w:rFonts w:hint="eastAsia"/>
                <w:bCs/>
                <w:sz w:val="24"/>
              </w:rPr>
              <w:t>6</w:t>
            </w:r>
            <w:r w:rsidRPr="00071C64">
              <w:rPr>
                <w:rFonts w:hint="eastAsia"/>
                <w:bCs/>
                <w:sz w:val="24"/>
              </w:rPr>
              <w:t>）提供所投智慧平板的技术支撑材料扫描件，上述技术支撑材料能证明所投产品满足招标文件中标注“●”的参数要求，每证明</w:t>
            </w:r>
            <w:r w:rsidRPr="00071C64">
              <w:rPr>
                <w:rFonts w:hint="eastAsia"/>
                <w:bCs/>
                <w:sz w:val="24"/>
              </w:rPr>
              <w:t>1</w:t>
            </w:r>
            <w:r w:rsidRPr="00071C64">
              <w:rPr>
                <w:rFonts w:hint="eastAsia"/>
                <w:bCs/>
                <w:sz w:val="24"/>
              </w:rPr>
              <w:t>条得</w:t>
            </w:r>
            <w:r w:rsidRPr="00071C64">
              <w:rPr>
                <w:rFonts w:hint="eastAsia"/>
                <w:bCs/>
                <w:sz w:val="24"/>
              </w:rPr>
              <w:t>1</w:t>
            </w:r>
            <w:r w:rsidRPr="00071C64">
              <w:rPr>
                <w:rFonts w:hint="eastAsia"/>
                <w:bCs/>
                <w:sz w:val="24"/>
              </w:rPr>
              <w:t>分，最多</w:t>
            </w:r>
            <w:r w:rsidRPr="00071C64">
              <w:rPr>
                <w:rFonts w:hint="eastAsia"/>
                <w:bCs/>
                <w:sz w:val="24"/>
              </w:rPr>
              <w:t>1</w:t>
            </w:r>
            <w:r w:rsidRPr="00071C64">
              <w:rPr>
                <w:rFonts w:hint="eastAsia"/>
                <w:bCs/>
                <w:sz w:val="24"/>
              </w:rPr>
              <w:t>分；</w:t>
            </w:r>
          </w:p>
          <w:p w:rsidR="003274F7" w:rsidRPr="00071C64" w:rsidRDefault="00C7430F">
            <w:pPr>
              <w:snapToGrid w:val="0"/>
              <w:rPr>
                <w:bCs/>
                <w:sz w:val="24"/>
              </w:rPr>
            </w:pPr>
            <w:r w:rsidRPr="00071C64">
              <w:rPr>
                <w:rFonts w:hint="eastAsia"/>
                <w:bCs/>
                <w:sz w:val="24"/>
              </w:rPr>
              <w:t>（</w:t>
            </w:r>
            <w:r w:rsidRPr="00071C64">
              <w:rPr>
                <w:rFonts w:hint="eastAsia"/>
                <w:bCs/>
                <w:sz w:val="24"/>
              </w:rPr>
              <w:t>7</w:t>
            </w:r>
            <w:r w:rsidRPr="00071C64">
              <w:rPr>
                <w:rFonts w:hint="eastAsia"/>
                <w:bCs/>
                <w:sz w:val="24"/>
              </w:rPr>
              <w:t>）提供所投全彩</w:t>
            </w:r>
            <w:r w:rsidRPr="00071C64">
              <w:rPr>
                <w:rFonts w:hint="eastAsia"/>
                <w:bCs/>
                <w:sz w:val="24"/>
              </w:rPr>
              <w:t>LED</w:t>
            </w:r>
            <w:r w:rsidRPr="00071C64">
              <w:rPr>
                <w:rFonts w:hint="eastAsia"/>
                <w:bCs/>
                <w:sz w:val="24"/>
              </w:rPr>
              <w:t>屏的技术支撑材料扫描件，上述技术支撑材料能证明所投产品满足招标文件中标注“●”的参数要求，每证明</w:t>
            </w:r>
            <w:r w:rsidRPr="00071C64">
              <w:rPr>
                <w:rFonts w:hint="eastAsia"/>
                <w:bCs/>
                <w:sz w:val="24"/>
              </w:rPr>
              <w:t>1</w:t>
            </w:r>
            <w:r w:rsidRPr="00071C64">
              <w:rPr>
                <w:rFonts w:hint="eastAsia"/>
                <w:bCs/>
                <w:sz w:val="24"/>
              </w:rPr>
              <w:t>条得</w:t>
            </w:r>
            <w:r w:rsidRPr="00071C64">
              <w:rPr>
                <w:rFonts w:hint="eastAsia"/>
                <w:bCs/>
                <w:sz w:val="24"/>
              </w:rPr>
              <w:t>1</w:t>
            </w:r>
            <w:r w:rsidRPr="00071C64">
              <w:rPr>
                <w:rFonts w:hint="eastAsia"/>
                <w:bCs/>
                <w:sz w:val="24"/>
              </w:rPr>
              <w:t>分，最多</w:t>
            </w:r>
            <w:r w:rsidRPr="00071C64">
              <w:rPr>
                <w:rFonts w:hint="eastAsia"/>
                <w:bCs/>
                <w:sz w:val="24"/>
              </w:rPr>
              <w:t>1</w:t>
            </w:r>
            <w:r w:rsidRPr="00071C64">
              <w:rPr>
                <w:rFonts w:hint="eastAsia"/>
                <w:bCs/>
                <w:sz w:val="24"/>
              </w:rPr>
              <w:t>分。</w:t>
            </w:r>
          </w:p>
          <w:p w:rsidR="003274F7" w:rsidRPr="00071C64" w:rsidRDefault="003274F7">
            <w:pPr>
              <w:snapToGrid w:val="0"/>
              <w:rPr>
                <w:bCs/>
                <w:sz w:val="24"/>
              </w:rPr>
            </w:pPr>
          </w:p>
          <w:p w:rsidR="003274F7" w:rsidRPr="00071C64" w:rsidRDefault="00C7430F">
            <w:pPr>
              <w:snapToGrid w:val="0"/>
              <w:rPr>
                <w:bCs/>
                <w:sz w:val="24"/>
              </w:rPr>
            </w:pPr>
            <w:r w:rsidRPr="00071C64">
              <w:rPr>
                <w:rFonts w:hint="eastAsia"/>
                <w:bCs/>
                <w:sz w:val="24"/>
              </w:rPr>
              <w:t>技术支撑材料是指具有</w:t>
            </w:r>
            <w:r w:rsidRPr="00071C64">
              <w:rPr>
                <w:rFonts w:hint="eastAsia"/>
                <w:bCs/>
                <w:sz w:val="24"/>
              </w:rPr>
              <w:t>CMA</w:t>
            </w:r>
            <w:r w:rsidRPr="00071C64">
              <w:rPr>
                <w:rFonts w:hint="eastAsia"/>
                <w:bCs/>
                <w:sz w:val="24"/>
              </w:rPr>
              <w:t>或</w:t>
            </w:r>
            <w:r w:rsidRPr="00071C64">
              <w:rPr>
                <w:rFonts w:hint="eastAsia"/>
                <w:bCs/>
                <w:sz w:val="24"/>
              </w:rPr>
              <w:t>CNAS</w:t>
            </w:r>
            <w:r w:rsidRPr="00071C64">
              <w:rPr>
                <w:rFonts w:hint="eastAsia"/>
                <w:bCs/>
                <w:sz w:val="24"/>
              </w:rPr>
              <w:t>标识的检测</w:t>
            </w:r>
            <w:r w:rsidRPr="00071C64">
              <w:rPr>
                <w:rFonts w:hint="eastAsia"/>
                <w:bCs/>
                <w:sz w:val="24"/>
              </w:rPr>
              <w:t>/</w:t>
            </w:r>
            <w:r w:rsidRPr="00071C64">
              <w:rPr>
                <w:rFonts w:hint="eastAsia"/>
                <w:bCs/>
                <w:sz w:val="24"/>
              </w:rPr>
              <w:t>检验</w:t>
            </w:r>
            <w:r w:rsidRPr="00071C64">
              <w:rPr>
                <w:rFonts w:hint="eastAsia"/>
                <w:bCs/>
                <w:sz w:val="24"/>
              </w:rPr>
              <w:t>/</w:t>
            </w:r>
            <w:r w:rsidRPr="00071C64">
              <w:rPr>
                <w:rFonts w:hint="eastAsia"/>
                <w:bCs/>
                <w:sz w:val="24"/>
              </w:rPr>
              <w:t>试验</w:t>
            </w:r>
            <w:r w:rsidRPr="00071C64">
              <w:rPr>
                <w:rFonts w:hint="eastAsia"/>
                <w:bCs/>
                <w:sz w:val="24"/>
              </w:rPr>
              <w:t>/</w:t>
            </w:r>
            <w:r w:rsidRPr="00071C64">
              <w:rPr>
                <w:rFonts w:hint="eastAsia"/>
                <w:bCs/>
                <w:sz w:val="24"/>
              </w:rPr>
              <w:t>测试报告。</w:t>
            </w:r>
          </w:p>
          <w:p w:rsidR="003274F7" w:rsidRPr="00071C64" w:rsidRDefault="00C7430F">
            <w:pPr>
              <w:snapToGrid w:val="0"/>
              <w:rPr>
                <w:bCs/>
                <w:sz w:val="24"/>
              </w:rPr>
            </w:pPr>
            <w:r w:rsidRPr="00071C64">
              <w:rPr>
                <w:rFonts w:hint="eastAsia"/>
                <w:bCs/>
                <w:sz w:val="24"/>
              </w:rPr>
              <w:t>若上述技术支撑材料证明所投产品不能满足招标文件中“★”技术要求的，则视为无效投标。</w:t>
            </w:r>
          </w:p>
        </w:tc>
        <w:tc>
          <w:tcPr>
            <w:tcW w:w="1010" w:type="dxa"/>
            <w:shd w:val="clear" w:color="auto" w:fill="auto"/>
            <w:vAlign w:val="center"/>
          </w:tcPr>
          <w:p w:rsidR="003274F7" w:rsidRPr="00071C64" w:rsidRDefault="00C7430F">
            <w:pPr>
              <w:widowControl/>
              <w:snapToGrid w:val="0"/>
              <w:jc w:val="center"/>
              <w:rPr>
                <w:kern w:val="0"/>
                <w:sz w:val="24"/>
                <w:szCs w:val="24"/>
              </w:rPr>
            </w:pPr>
            <w:r w:rsidRPr="00071C64">
              <w:rPr>
                <w:rFonts w:hint="eastAsia"/>
                <w:kern w:val="0"/>
                <w:sz w:val="24"/>
                <w:szCs w:val="24"/>
              </w:rPr>
              <w:t>13</w:t>
            </w:r>
          </w:p>
        </w:tc>
      </w:tr>
      <w:tr w:rsidR="00071C64" w:rsidRPr="00071C64">
        <w:trPr>
          <w:jc w:val="center"/>
        </w:trPr>
        <w:tc>
          <w:tcPr>
            <w:tcW w:w="508" w:type="dxa"/>
            <w:shd w:val="clear" w:color="auto" w:fill="auto"/>
            <w:noWrap/>
            <w:vAlign w:val="center"/>
          </w:tcPr>
          <w:p w:rsidR="003274F7" w:rsidRPr="00071C64" w:rsidRDefault="00C7430F">
            <w:pPr>
              <w:widowControl/>
              <w:snapToGrid w:val="0"/>
              <w:jc w:val="center"/>
              <w:rPr>
                <w:kern w:val="0"/>
                <w:sz w:val="24"/>
                <w:szCs w:val="24"/>
              </w:rPr>
            </w:pPr>
            <w:r w:rsidRPr="00071C64">
              <w:rPr>
                <w:rFonts w:hint="eastAsia"/>
                <w:kern w:val="0"/>
                <w:sz w:val="24"/>
                <w:szCs w:val="24"/>
              </w:rPr>
              <w:t>6</w:t>
            </w:r>
          </w:p>
        </w:tc>
        <w:tc>
          <w:tcPr>
            <w:tcW w:w="1655" w:type="dxa"/>
            <w:shd w:val="clear" w:color="auto" w:fill="auto"/>
            <w:vAlign w:val="center"/>
          </w:tcPr>
          <w:p w:rsidR="003274F7" w:rsidRPr="00071C64" w:rsidRDefault="00C7430F">
            <w:pPr>
              <w:widowControl/>
              <w:snapToGrid w:val="0"/>
              <w:jc w:val="center"/>
              <w:rPr>
                <w:kern w:val="0"/>
                <w:sz w:val="24"/>
                <w:szCs w:val="24"/>
              </w:rPr>
            </w:pPr>
            <w:r w:rsidRPr="00071C64">
              <w:rPr>
                <w:rFonts w:hint="eastAsia"/>
                <w:kern w:val="0"/>
                <w:sz w:val="24"/>
                <w:szCs w:val="24"/>
              </w:rPr>
              <w:t>非“★”技术要求（不含上述产品参数证明评价中的参数要求）响应性评价</w:t>
            </w:r>
          </w:p>
        </w:tc>
        <w:tc>
          <w:tcPr>
            <w:tcW w:w="7087" w:type="dxa"/>
            <w:shd w:val="clear" w:color="auto" w:fill="auto"/>
            <w:vAlign w:val="center"/>
          </w:tcPr>
          <w:p w:rsidR="003274F7" w:rsidRPr="00071C64" w:rsidRDefault="00C7430F">
            <w:pPr>
              <w:widowControl/>
              <w:snapToGrid w:val="0"/>
              <w:rPr>
                <w:kern w:val="0"/>
                <w:sz w:val="24"/>
                <w:szCs w:val="24"/>
              </w:rPr>
            </w:pPr>
            <w:r w:rsidRPr="00071C64">
              <w:rPr>
                <w:rFonts w:hint="eastAsia"/>
                <w:kern w:val="0"/>
                <w:sz w:val="24"/>
                <w:szCs w:val="24"/>
              </w:rPr>
              <w:t>完全满足无偏离的得</w:t>
            </w:r>
            <w:r w:rsidRPr="00071C64">
              <w:rPr>
                <w:rFonts w:hint="eastAsia"/>
                <w:kern w:val="0"/>
                <w:sz w:val="24"/>
                <w:szCs w:val="24"/>
              </w:rPr>
              <w:t>13</w:t>
            </w:r>
            <w:r w:rsidRPr="00071C64">
              <w:rPr>
                <w:rFonts w:hint="eastAsia"/>
                <w:kern w:val="0"/>
                <w:sz w:val="24"/>
                <w:szCs w:val="24"/>
              </w:rPr>
              <w:t>分；</w:t>
            </w:r>
          </w:p>
          <w:p w:rsidR="003274F7" w:rsidRPr="00071C64" w:rsidRDefault="00C7430F">
            <w:pPr>
              <w:widowControl/>
              <w:snapToGrid w:val="0"/>
              <w:rPr>
                <w:kern w:val="0"/>
                <w:sz w:val="24"/>
                <w:szCs w:val="24"/>
              </w:rPr>
            </w:pPr>
            <w:r w:rsidRPr="00071C64">
              <w:rPr>
                <w:rFonts w:hint="eastAsia"/>
                <w:kern w:val="0"/>
                <w:sz w:val="24"/>
                <w:szCs w:val="24"/>
              </w:rPr>
              <w:t>非“★”</w:t>
            </w:r>
            <w:r w:rsidRPr="00071C64">
              <w:rPr>
                <w:bCs/>
                <w:sz w:val="24"/>
              </w:rPr>
              <w:t>技术要求</w:t>
            </w:r>
            <w:r w:rsidRPr="00071C64">
              <w:rPr>
                <w:rFonts w:hint="eastAsia"/>
                <w:kern w:val="0"/>
                <w:sz w:val="24"/>
                <w:szCs w:val="24"/>
              </w:rPr>
              <w:t>劣于招标文件要求或未做应答的不足</w:t>
            </w:r>
            <w:r w:rsidRPr="00071C64">
              <w:rPr>
                <w:rFonts w:hint="eastAsia"/>
                <w:kern w:val="0"/>
                <w:sz w:val="24"/>
                <w:szCs w:val="24"/>
              </w:rPr>
              <w:t>13</w:t>
            </w:r>
            <w:r w:rsidRPr="00071C64">
              <w:rPr>
                <w:rFonts w:hint="eastAsia"/>
                <w:kern w:val="0"/>
                <w:sz w:val="24"/>
                <w:szCs w:val="24"/>
              </w:rPr>
              <w:t>条的，每出现</w:t>
            </w:r>
            <w:r w:rsidRPr="00071C64">
              <w:rPr>
                <w:rFonts w:hint="eastAsia"/>
                <w:kern w:val="0"/>
                <w:sz w:val="24"/>
                <w:szCs w:val="24"/>
              </w:rPr>
              <w:t>1</w:t>
            </w:r>
            <w:r w:rsidRPr="00071C64">
              <w:rPr>
                <w:rFonts w:hint="eastAsia"/>
                <w:kern w:val="0"/>
                <w:sz w:val="24"/>
                <w:szCs w:val="24"/>
              </w:rPr>
              <w:t>条以上情形减</w:t>
            </w:r>
            <w:r w:rsidRPr="00071C64">
              <w:rPr>
                <w:rFonts w:hint="eastAsia"/>
                <w:kern w:val="0"/>
                <w:sz w:val="24"/>
                <w:szCs w:val="24"/>
              </w:rPr>
              <w:t>1</w:t>
            </w:r>
            <w:r w:rsidRPr="00071C64">
              <w:rPr>
                <w:rFonts w:hint="eastAsia"/>
                <w:kern w:val="0"/>
                <w:sz w:val="24"/>
                <w:szCs w:val="24"/>
              </w:rPr>
              <w:t>分</w:t>
            </w:r>
          </w:p>
          <w:p w:rsidR="003274F7" w:rsidRPr="00071C64" w:rsidRDefault="00C7430F">
            <w:pPr>
              <w:widowControl/>
              <w:snapToGrid w:val="0"/>
              <w:rPr>
                <w:kern w:val="0"/>
                <w:sz w:val="24"/>
                <w:szCs w:val="24"/>
              </w:rPr>
            </w:pPr>
            <w:r w:rsidRPr="00071C64">
              <w:rPr>
                <w:rFonts w:hint="eastAsia"/>
                <w:kern w:val="0"/>
                <w:sz w:val="24"/>
                <w:szCs w:val="24"/>
              </w:rPr>
              <w:t>非“★”</w:t>
            </w:r>
            <w:r w:rsidRPr="00071C64">
              <w:rPr>
                <w:bCs/>
                <w:sz w:val="24"/>
              </w:rPr>
              <w:t>技术要求</w:t>
            </w:r>
            <w:r w:rsidRPr="00071C64">
              <w:rPr>
                <w:rFonts w:hint="eastAsia"/>
                <w:kern w:val="0"/>
                <w:sz w:val="24"/>
                <w:szCs w:val="24"/>
              </w:rPr>
              <w:t>劣于招标文件要求或未做应答≥</w:t>
            </w:r>
            <w:r w:rsidRPr="00071C64">
              <w:rPr>
                <w:rFonts w:hint="eastAsia"/>
                <w:kern w:val="0"/>
                <w:sz w:val="24"/>
                <w:szCs w:val="24"/>
              </w:rPr>
              <w:t>13</w:t>
            </w:r>
            <w:r w:rsidRPr="00071C64">
              <w:rPr>
                <w:rFonts w:hint="eastAsia"/>
                <w:kern w:val="0"/>
                <w:sz w:val="24"/>
                <w:szCs w:val="24"/>
              </w:rPr>
              <w:t>条的，本项得</w:t>
            </w:r>
            <w:r w:rsidRPr="00071C64">
              <w:rPr>
                <w:rFonts w:hint="eastAsia"/>
                <w:kern w:val="0"/>
                <w:sz w:val="24"/>
                <w:szCs w:val="24"/>
              </w:rPr>
              <w:t>0</w:t>
            </w:r>
            <w:r w:rsidRPr="00071C64">
              <w:rPr>
                <w:rFonts w:hint="eastAsia"/>
                <w:kern w:val="0"/>
                <w:sz w:val="24"/>
                <w:szCs w:val="24"/>
              </w:rPr>
              <w:t>分</w:t>
            </w:r>
          </w:p>
        </w:tc>
        <w:tc>
          <w:tcPr>
            <w:tcW w:w="1010" w:type="dxa"/>
            <w:shd w:val="clear" w:color="auto" w:fill="auto"/>
            <w:vAlign w:val="center"/>
          </w:tcPr>
          <w:p w:rsidR="003274F7" w:rsidRPr="00071C64" w:rsidRDefault="00C7430F">
            <w:pPr>
              <w:widowControl/>
              <w:snapToGrid w:val="0"/>
              <w:jc w:val="center"/>
              <w:rPr>
                <w:kern w:val="0"/>
                <w:sz w:val="24"/>
                <w:szCs w:val="24"/>
              </w:rPr>
            </w:pPr>
            <w:r w:rsidRPr="00071C64">
              <w:rPr>
                <w:rFonts w:hint="eastAsia"/>
                <w:kern w:val="0"/>
                <w:sz w:val="24"/>
                <w:szCs w:val="24"/>
              </w:rPr>
              <w:t>13</w:t>
            </w:r>
          </w:p>
        </w:tc>
      </w:tr>
      <w:tr w:rsidR="00071C64" w:rsidRPr="00071C64">
        <w:trPr>
          <w:jc w:val="center"/>
        </w:trPr>
        <w:tc>
          <w:tcPr>
            <w:tcW w:w="9250" w:type="dxa"/>
            <w:gridSpan w:val="3"/>
            <w:shd w:val="clear" w:color="auto" w:fill="auto"/>
            <w:noWrap/>
            <w:vAlign w:val="center"/>
          </w:tcPr>
          <w:p w:rsidR="003274F7" w:rsidRPr="00071C64" w:rsidRDefault="00C7430F">
            <w:pPr>
              <w:snapToGrid w:val="0"/>
              <w:jc w:val="center"/>
              <w:rPr>
                <w:bCs/>
                <w:sz w:val="24"/>
              </w:rPr>
            </w:pPr>
            <w:r w:rsidRPr="00071C64">
              <w:rPr>
                <w:kern w:val="0"/>
                <w:sz w:val="24"/>
                <w:szCs w:val="24"/>
              </w:rPr>
              <w:t>第</w:t>
            </w:r>
            <w:r w:rsidRPr="00071C64">
              <w:rPr>
                <w:rFonts w:hint="eastAsia"/>
                <w:kern w:val="0"/>
                <w:sz w:val="24"/>
                <w:szCs w:val="24"/>
              </w:rPr>
              <w:t>三</w:t>
            </w:r>
            <w:r w:rsidRPr="00071C64">
              <w:rPr>
                <w:kern w:val="0"/>
                <w:sz w:val="24"/>
                <w:szCs w:val="24"/>
              </w:rPr>
              <w:t>部分</w:t>
            </w:r>
            <w:r w:rsidRPr="00071C64">
              <w:rPr>
                <w:kern w:val="0"/>
                <w:sz w:val="24"/>
                <w:szCs w:val="24"/>
              </w:rPr>
              <w:t xml:space="preserve"> </w:t>
            </w:r>
            <w:r w:rsidRPr="00071C64">
              <w:rPr>
                <w:rFonts w:hint="eastAsia"/>
                <w:kern w:val="0"/>
                <w:sz w:val="24"/>
                <w:szCs w:val="24"/>
              </w:rPr>
              <w:t>主观分</w:t>
            </w:r>
            <w:r w:rsidRPr="00071C64">
              <w:rPr>
                <w:kern w:val="0"/>
                <w:sz w:val="24"/>
                <w:szCs w:val="24"/>
              </w:rPr>
              <w:t>（</w:t>
            </w:r>
            <w:r w:rsidRPr="00071C64">
              <w:rPr>
                <w:rFonts w:hint="eastAsia"/>
                <w:kern w:val="0"/>
                <w:sz w:val="24"/>
                <w:szCs w:val="24"/>
              </w:rPr>
              <w:t>36</w:t>
            </w:r>
            <w:r w:rsidRPr="00071C64">
              <w:rPr>
                <w:kern w:val="0"/>
                <w:sz w:val="24"/>
                <w:szCs w:val="24"/>
              </w:rPr>
              <w:t>分）</w:t>
            </w:r>
          </w:p>
        </w:tc>
        <w:tc>
          <w:tcPr>
            <w:tcW w:w="1010" w:type="dxa"/>
            <w:shd w:val="clear" w:color="auto" w:fill="auto"/>
            <w:vAlign w:val="center"/>
          </w:tcPr>
          <w:p w:rsidR="003274F7" w:rsidRPr="00071C64" w:rsidRDefault="00C7430F">
            <w:pPr>
              <w:widowControl/>
              <w:snapToGrid w:val="0"/>
              <w:jc w:val="center"/>
              <w:rPr>
                <w:kern w:val="0"/>
                <w:sz w:val="24"/>
                <w:szCs w:val="24"/>
              </w:rPr>
            </w:pPr>
            <w:r w:rsidRPr="00071C64">
              <w:rPr>
                <w:rFonts w:hint="eastAsia"/>
                <w:kern w:val="0"/>
                <w:sz w:val="24"/>
                <w:szCs w:val="24"/>
              </w:rPr>
              <w:t>分值</w:t>
            </w:r>
          </w:p>
        </w:tc>
      </w:tr>
      <w:tr w:rsidR="00071C64" w:rsidRPr="00071C64">
        <w:trPr>
          <w:jc w:val="center"/>
        </w:trPr>
        <w:tc>
          <w:tcPr>
            <w:tcW w:w="508" w:type="dxa"/>
            <w:shd w:val="clear" w:color="auto" w:fill="auto"/>
            <w:noWrap/>
            <w:vAlign w:val="center"/>
          </w:tcPr>
          <w:p w:rsidR="003274F7" w:rsidRPr="00071C64" w:rsidRDefault="00C7430F">
            <w:pPr>
              <w:widowControl/>
              <w:snapToGrid w:val="0"/>
              <w:jc w:val="center"/>
              <w:rPr>
                <w:kern w:val="0"/>
                <w:sz w:val="24"/>
                <w:szCs w:val="24"/>
              </w:rPr>
            </w:pPr>
            <w:r w:rsidRPr="00071C64">
              <w:rPr>
                <w:rFonts w:hint="eastAsia"/>
                <w:kern w:val="0"/>
                <w:sz w:val="24"/>
                <w:szCs w:val="24"/>
              </w:rPr>
              <w:lastRenderedPageBreak/>
              <w:t>1</w:t>
            </w:r>
          </w:p>
        </w:tc>
        <w:tc>
          <w:tcPr>
            <w:tcW w:w="1655" w:type="dxa"/>
            <w:shd w:val="clear" w:color="auto" w:fill="auto"/>
            <w:vAlign w:val="center"/>
          </w:tcPr>
          <w:p w:rsidR="003274F7" w:rsidRPr="00071C64" w:rsidRDefault="00C7430F">
            <w:pPr>
              <w:widowControl/>
              <w:snapToGrid w:val="0"/>
              <w:jc w:val="center"/>
              <w:rPr>
                <w:kern w:val="0"/>
                <w:sz w:val="24"/>
                <w:szCs w:val="24"/>
              </w:rPr>
            </w:pPr>
            <w:r w:rsidRPr="00071C64">
              <w:rPr>
                <w:rFonts w:hint="eastAsia"/>
                <w:kern w:val="0"/>
                <w:sz w:val="24"/>
                <w:szCs w:val="24"/>
              </w:rPr>
              <w:t>产品整体性能评价</w:t>
            </w:r>
          </w:p>
        </w:tc>
        <w:tc>
          <w:tcPr>
            <w:tcW w:w="7087" w:type="dxa"/>
            <w:shd w:val="clear" w:color="auto" w:fill="auto"/>
            <w:vAlign w:val="center"/>
          </w:tcPr>
          <w:p w:rsidR="003274F7" w:rsidRPr="00071C64" w:rsidRDefault="00C7430F">
            <w:pPr>
              <w:widowControl/>
              <w:snapToGrid w:val="0"/>
              <w:rPr>
                <w:kern w:val="0"/>
                <w:sz w:val="24"/>
                <w:szCs w:val="24"/>
              </w:rPr>
            </w:pPr>
            <w:r w:rsidRPr="00071C64">
              <w:rPr>
                <w:rFonts w:hint="eastAsia"/>
                <w:kern w:val="0"/>
                <w:sz w:val="24"/>
                <w:szCs w:val="24"/>
              </w:rPr>
              <w:t>至少包含产品整体设计理念、性能描述、安全耐用性描述等</w:t>
            </w:r>
          </w:p>
          <w:p w:rsidR="003274F7" w:rsidRPr="00071C64" w:rsidRDefault="00C7430F">
            <w:pPr>
              <w:widowControl/>
              <w:adjustRightInd w:val="0"/>
              <w:snapToGrid w:val="0"/>
              <w:rPr>
                <w:kern w:val="0"/>
                <w:sz w:val="24"/>
                <w:szCs w:val="24"/>
              </w:rPr>
            </w:pPr>
            <w:r w:rsidRPr="00071C64">
              <w:rPr>
                <w:rFonts w:hint="eastAsia"/>
                <w:kern w:val="0"/>
                <w:sz w:val="24"/>
                <w:szCs w:val="24"/>
              </w:rPr>
              <w:t>满足</w:t>
            </w:r>
            <w:r w:rsidRPr="00071C64">
              <w:rPr>
                <w:kern w:val="0"/>
                <w:sz w:val="24"/>
                <w:szCs w:val="24"/>
              </w:rPr>
              <w:t>招标文件要求，无瑕疵：</w:t>
            </w:r>
            <w:r w:rsidRPr="00071C64">
              <w:rPr>
                <w:rFonts w:hint="eastAsia"/>
                <w:kern w:val="0"/>
                <w:sz w:val="24"/>
                <w:szCs w:val="24"/>
              </w:rPr>
              <w:t>6</w:t>
            </w:r>
            <w:r w:rsidRPr="00071C64">
              <w:rPr>
                <w:kern w:val="0"/>
                <w:sz w:val="24"/>
                <w:szCs w:val="24"/>
              </w:rPr>
              <w:t>分；</w:t>
            </w:r>
          </w:p>
          <w:p w:rsidR="003274F7" w:rsidRPr="00071C64" w:rsidRDefault="00C7430F">
            <w:pPr>
              <w:widowControl/>
              <w:adjustRightInd w:val="0"/>
              <w:snapToGrid w:val="0"/>
              <w:rPr>
                <w:kern w:val="0"/>
                <w:sz w:val="24"/>
                <w:szCs w:val="24"/>
              </w:rPr>
            </w:pPr>
            <w:r w:rsidRPr="00071C64">
              <w:rPr>
                <w:rFonts w:hint="eastAsia"/>
                <w:kern w:val="0"/>
                <w:sz w:val="24"/>
                <w:szCs w:val="24"/>
              </w:rPr>
              <w:t>方案</w:t>
            </w:r>
            <w:r w:rsidRPr="00071C64">
              <w:rPr>
                <w:kern w:val="0"/>
                <w:sz w:val="24"/>
                <w:szCs w:val="24"/>
              </w:rPr>
              <w:t>内容存在</w:t>
            </w:r>
            <w:r w:rsidRPr="00071C64">
              <w:rPr>
                <w:rFonts w:hint="eastAsia"/>
                <w:kern w:val="0"/>
                <w:sz w:val="24"/>
                <w:szCs w:val="24"/>
              </w:rPr>
              <w:t>1</w:t>
            </w:r>
            <w:r w:rsidRPr="00071C64">
              <w:rPr>
                <w:rFonts w:hint="eastAsia"/>
                <w:kern w:val="0"/>
                <w:sz w:val="24"/>
                <w:szCs w:val="24"/>
              </w:rPr>
              <w:t>处瑕疵</w:t>
            </w:r>
            <w:r w:rsidRPr="00071C64">
              <w:rPr>
                <w:kern w:val="0"/>
                <w:sz w:val="24"/>
                <w:szCs w:val="24"/>
              </w:rPr>
              <w:t>：</w:t>
            </w:r>
            <w:r w:rsidRPr="00071C64">
              <w:rPr>
                <w:rFonts w:hint="eastAsia"/>
                <w:kern w:val="0"/>
                <w:sz w:val="24"/>
                <w:szCs w:val="24"/>
              </w:rPr>
              <w:t>4</w:t>
            </w:r>
            <w:r w:rsidRPr="00071C64">
              <w:rPr>
                <w:kern w:val="0"/>
                <w:sz w:val="24"/>
                <w:szCs w:val="24"/>
              </w:rPr>
              <w:t>分；</w:t>
            </w:r>
          </w:p>
          <w:p w:rsidR="003274F7" w:rsidRPr="00071C64" w:rsidRDefault="00C7430F">
            <w:pPr>
              <w:widowControl/>
              <w:adjustRightInd w:val="0"/>
              <w:snapToGrid w:val="0"/>
              <w:rPr>
                <w:kern w:val="0"/>
                <w:sz w:val="24"/>
                <w:szCs w:val="24"/>
              </w:rPr>
            </w:pPr>
            <w:r w:rsidRPr="00071C64">
              <w:rPr>
                <w:rFonts w:hint="eastAsia"/>
                <w:kern w:val="0"/>
                <w:sz w:val="24"/>
                <w:szCs w:val="24"/>
              </w:rPr>
              <w:t>方案</w:t>
            </w:r>
            <w:r w:rsidRPr="00071C64">
              <w:rPr>
                <w:kern w:val="0"/>
                <w:sz w:val="24"/>
                <w:szCs w:val="24"/>
              </w:rPr>
              <w:t>内容存在</w:t>
            </w:r>
            <w:r w:rsidRPr="00071C64">
              <w:rPr>
                <w:rFonts w:hint="eastAsia"/>
                <w:kern w:val="0"/>
                <w:sz w:val="24"/>
                <w:szCs w:val="24"/>
              </w:rPr>
              <w:t>2</w:t>
            </w:r>
            <w:r w:rsidRPr="00071C64">
              <w:rPr>
                <w:rFonts w:hint="eastAsia"/>
                <w:kern w:val="0"/>
                <w:sz w:val="24"/>
                <w:szCs w:val="24"/>
              </w:rPr>
              <w:t>处瑕疵</w:t>
            </w:r>
            <w:r w:rsidRPr="00071C64">
              <w:rPr>
                <w:kern w:val="0"/>
                <w:sz w:val="24"/>
                <w:szCs w:val="24"/>
              </w:rPr>
              <w:t>：</w:t>
            </w:r>
            <w:r w:rsidRPr="00071C64">
              <w:rPr>
                <w:rFonts w:hint="eastAsia"/>
                <w:kern w:val="0"/>
                <w:sz w:val="24"/>
                <w:szCs w:val="24"/>
              </w:rPr>
              <w:t>2</w:t>
            </w:r>
            <w:r w:rsidRPr="00071C64">
              <w:rPr>
                <w:kern w:val="0"/>
                <w:sz w:val="24"/>
                <w:szCs w:val="24"/>
              </w:rPr>
              <w:t>分；</w:t>
            </w:r>
          </w:p>
          <w:p w:rsidR="003274F7" w:rsidRPr="00071C64" w:rsidRDefault="00C7430F">
            <w:pPr>
              <w:widowControl/>
              <w:adjustRightInd w:val="0"/>
              <w:snapToGrid w:val="0"/>
              <w:rPr>
                <w:kern w:val="0"/>
                <w:sz w:val="24"/>
                <w:szCs w:val="24"/>
              </w:rPr>
            </w:pPr>
            <w:r w:rsidRPr="00071C64">
              <w:rPr>
                <w:kern w:val="0"/>
                <w:sz w:val="24"/>
                <w:szCs w:val="24"/>
              </w:rPr>
              <w:t>未提供方案或不满足招标文件要求或内容存在</w:t>
            </w:r>
            <w:r w:rsidRPr="00071C64">
              <w:rPr>
                <w:rFonts w:hint="eastAsia"/>
                <w:kern w:val="0"/>
                <w:sz w:val="24"/>
                <w:szCs w:val="24"/>
              </w:rPr>
              <w:t>3</w:t>
            </w:r>
            <w:r w:rsidRPr="00071C64">
              <w:rPr>
                <w:rFonts w:hint="eastAsia"/>
                <w:kern w:val="0"/>
                <w:sz w:val="24"/>
                <w:szCs w:val="24"/>
              </w:rPr>
              <w:t>处及以上瑕疵</w:t>
            </w:r>
            <w:r w:rsidRPr="00071C64">
              <w:rPr>
                <w:kern w:val="0"/>
                <w:sz w:val="24"/>
                <w:szCs w:val="24"/>
              </w:rPr>
              <w:t>：</w:t>
            </w:r>
            <w:r w:rsidRPr="00071C64">
              <w:rPr>
                <w:kern w:val="0"/>
                <w:sz w:val="24"/>
                <w:szCs w:val="24"/>
              </w:rPr>
              <w:t>0</w:t>
            </w:r>
            <w:r w:rsidRPr="00071C64">
              <w:rPr>
                <w:kern w:val="0"/>
                <w:sz w:val="24"/>
                <w:szCs w:val="24"/>
              </w:rPr>
              <w:t>分；</w:t>
            </w:r>
          </w:p>
          <w:p w:rsidR="003274F7" w:rsidRPr="00071C64" w:rsidRDefault="00C7430F">
            <w:pPr>
              <w:widowControl/>
              <w:snapToGrid w:val="0"/>
              <w:rPr>
                <w:kern w:val="0"/>
                <w:sz w:val="24"/>
                <w:szCs w:val="24"/>
              </w:rPr>
            </w:pPr>
            <w:r w:rsidRPr="00071C64">
              <w:rPr>
                <w:rFonts w:hint="eastAsia"/>
                <w:kern w:val="0"/>
                <w:sz w:val="24"/>
                <w:szCs w:val="24"/>
              </w:rPr>
              <w:t>（本项所称“瑕疵”是指内容缺项、不完整或缺少关键点；非专门针对本项目或不适用本项目特性、套用其他项目内容；对同一问题前后表述矛盾；存在逻辑漏洞、科学原理或常识错误；不利于本项目目标的实现、现有技术条件下不可能出现的情形等任意一种情形）</w:t>
            </w:r>
          </w:p>
        </w:tc>
        <w:tc>
          <w:tcPr>
            <w:tcW w:w="1010" w:type="dxa"/>
            <w:shd w:val="clear" w:color="auto" w:fill="auto"/>
            <w:vAlign w:val="center"/>
          </w:tcPr>
          <w:p w:rsidR="003274F7" w:rsidRPr="00071C64" w:rsidRDefault="00C7430F">
            <w:pPr>
              <w:widowControl/>
              <w:snapToGrid w:val="0"/>
              <w:jc w:val="center"/>
              <w:rPr>
                <w:kern w:val="0"/>
                <w:sz w:val="24"/>
                <w:szCs w:val="24"/>
              </w:rPr>
            </w:pPr>
            <w:r w:rsidRPr="00071C64">
              <w:rPr>
                <w:rFonts w:hint="eastAsia"/>
                <w:kern w:val="0"/>
                <w:sz w:val="24"/>
                <w:szCs w:val="24"/>
              </w:rPr>
              <w:t>6</w:t>
            </w:r>
          </w:p>
        </w:tc>
      </w:tr>
      <w:tr w:rsidR="00071C64" w:rsidRPr="00071C64">
        <w:trPr>
          <w:jc w:val="center"/>
        </w:trPr>
        <w:tc>
          <w:tcPr>
            <w:tcW w:w="508" w:type="dxa"/>
            <w:shd w:val="clear" w:color="auto" w:fill="auto"/>
            <w:noWrap/>
            <w:vAlign w:val="center"/>
          </w:tcPr>
          <w:p w:rsidR="003274F7" w:rsidRPr="00071C64" w:rsidRDefault="00C7430F">
            <w:pPr>
              <w:widowControl/>
              <w:snapToGrid w:val="0"/>
              <w:jc w:val="center"/>
              <w:rPr>
                <w:kern w:val="0"/>
                <w:sz w:val="24"/>
                <w:szCs w:val="24"/>
              </w:rPr>
            </w:pPr>
            <w:r w:rsidRPr="00071C64">
              <w:rPr>
                <w:rFonts w:hint="eastAsia"/>
                <w:kern w:val="0"/>
                <w:sz w:val="24"/>
                <w:szCs w:val="24"/>
              </w:rPr>
              <w:t>2</w:t>
            </w:r>
          </w:p>
        </w:tc>
        <w:tc>
          <w:tcPr>
            <w:tcW w:w="1655" w:type="dxa"/>
            <w:shd w:val="clear" w:color="auto" w:fill="auto"/>
            <w:vAlign w:val="center"/>
          </w:tcPr>
          <w:p w:rsidR="003274F7" w:rsidRPr="00071C64" w:rsidRDefault="00C7430F">
            <w:pPr>
              <w:widowControl/>
              <w:snapToGrid w:val="0"/>
              <w:jc w:val="center"/>
              <w:rPr>
                <w:kern w:val="0"/>
                <w:sz w:val="24"/>
                <w:szCs w:val="24"/>
              </w:rPr>
            </w:pPr>
            <w:r w:rsidRPr="00071C64">
              <w:rPr>
                <w:rFonts w:hint="eastAsia"/>
                <w:sz w:val="24"/>
              </w:rPr>
              <w:t>安装实施方案评价</w:t>
            </w:r>
          </w:p>
        </w:tc>
        <w:tc>
          <w:tcPr>
            <w:tcW w:w="7087" w:type="dxa"/>
            <w:shd w:val="clear" w:color="auto" w:fill="auto"/>
            <w:vAlign w:val="center"/>
          </w:tcPr>
          <w:p w:rsidR="003274F7" w:rsidRPr="00071C64" w:rsidRDefault="00C7430F">
            <w:pPr>
              <w:widowControl/>
              <w:snapToGrid w:val="0"/>
              <w:rPr>
                <w:kern w:val="0"/>
                <w:sz w:val="24"/>
                <w:szCs w:val="24"/>
              </w:rPr>
            </w:pPr>
            <w:r w:rsidRPr="00071C64">
              <w:rPr>
                <w:rFonts w:hint="eastAsia"/>
                <w:kern w:val="0"/>
                <w:sz w:val="24"/>
                <w:szCs w:val="24"/>
              </w:rPr>
              <w:t>至少包含人员安排、进度计划、安装方法、施工安全保障措施等</w:t>
            </w:r>
          </w:p>
          <w:p w:rsidR="003274F7" w:rsidRPr="00071C64" w:rsidRDefault="00C7430F">
            <w:pPr>
              <w:widowControl/>
              <w:adjustRightInd w:val="0"/>
              <w:snapToGrid w:val="0"/>
              <w:rPr>
                <w:kern w:val="0"/>
                <w:sz w:val="24"/>
                <w:szCs w:val="24"/>
              </w:rPr>
            </w:pPr>
            <w:r w:rsidRPr="00071C64">
              <w:rPr>
                <w:rFonts w:hint="eastAsia"/>
                <w:kern w:val="0"/>
                <w:sz w:val="24"/>
                <w:szCs w:val="24"/>
              </w:rPr>
              <w:t>满足</w:t>
            </w:r>
            <w:r w:rsidRPr="00071C64">
              <w:rPr>
                <w:kern w:val="0"/>
                <w:sz w:val="24"/>
                <w:szCs w:val="24"/>
              </w:rPr>
              <w:t>招标文件要求，无瑕疵：</w:t>
            </w:r>
            <w:r w:rsidRPr="00071C64">
              <w:rPr>
                <w:rFonts w:hint="eastAsia"/>
                <w:kern w:val="0"/>
                <w:sz w:val="24"/>
                <w:szCs w:val="24"/>
              </w:rPr>
              <w:t>6</w:t>
            </w:r>
            <w:r w:rsidRPr="00071C64">
              <w:rPr>
                <w:kern w:val="0"/>
                <w:sz w:val="24"/>
                <w:szCs w:val="24"/>
              </w:rPr>
              <w:t>分；</w:t>
            </w:r>
          </w:p>
          <w:p w:rsidR="003274F7" w:rsidRPr="00071C64" w:rsidRDefault="00C7430F">
            <w:pPr>
              <w:widowControl/>
              <w:adjustRightInd w:val="0"/>
              <w:snapToGrid w:val="0"/>
              <w:rPr>
                <w:kern w:val="0"/>
                <w:sz w:val="24"/>
                <w:szCs w:val="24"/>
              </w:rPr>
            </w:pPr>
            <w:r w:rsidRPr="00071C64">
              <w:rPr>
                <w:rFonts w:hint="eastAsia"/>
                <w:kern w:val="0"/>
                <w:sz w:val="24"/>
                <w:szCs w:val="24"/>
              </w:rPr>
              <w:t>方案</w:t>
            </w:r>
            <w:r w:rsidRPr="00071C64">
              <w:rPr>
                <w:kern w:val="0"/>
                <w:sz w:val="24"/>
                <w:szCs w:val="24"/>
              </w:rPr>
              <w:t>内容存在</w:t>
            </w:r>
            <w:r w:rsidRPr="00071C64">
              <w:rPr>
                <w:rFonts w:hint="eastAsia"/>
                <w:kern w:val="0"/>
                <w:sz w:val="24"/>
                <w:szCs w:val="24"/>
              </w:rPr>
              <w:t>1</w:t>
            </w:r>
            <w:r w:rsidRPr="00071C64">
              <w:rPr>
                <w:rFonts w:hint="eastAsia"/>
                <w:kern w:val="0"/>
                <w:sz w:val="24"/>
                <w:szCs w:val="24"/>
              </w:rPr>
              <w:t>处瑕疵</w:t>
            </w:r>
            <w:r w:rsidRPr="00071C64">
              <w:rPr>
                <w:kern w:val="0"/>
                <w:sz w:val="24"/>
                <w:szCs w:val="24"/>
              </w:rPr>
              <w:t>：</w:t>
            </w:r>
            <w:r w:rsidRPr="00071C64">
              <w:rPr>
                <w:rFonts w:hint="eastAsia"/>
                <w:kern w:val="0"/>
                <w:sz w:val="24"/>
                <w:szCs w:val="24"/>
              </w:rPr>
              <w:t>4</w:t>
            </w:r>
            <w:r w:rsidRPr="00071C64">
              <w:rPr>
                <w:kern w:val="0"/>
                <w:sz w:val="24"/>
                <w:szCs w:val="24"/>
              </w:rPr>
              <w:t>分；</w:t>
            </w:r>
          </w:p>
          <w:p w:rsidR="003274F7" w:rsidRPr="00071C64" w:rsidRDefault="00C7430F">
            <w:pPr>
              <w:widowControl/>
              <w:adjustRightInd w:val="0"/>
              <w:snapToGrid w:val="0"/>
              <w:rPr>
                <w:kern w:val="0"/>
                <w:sz w:val="24"/>
                <w:szCs w:val="24"/>
              </w:rPr>
            </w:pPr>
            <w:r w:rsidRPr="00071C64">
              <w:rPr>
                <w:rFonts w:hint="eastAsia"/>
                <w:kern w:val="0"/>
                <w:sz w:val="24"/>
                <w:szCs w:val="24"/>
              </w:rPr>
              <w:t>方案</w:t>
            </w:r>
            <w:r w:rsidRPr="00071C64">
              <w:rPr>
                <w:kern w:val="0"/>
                <w:sz w:val="24"/>
                <w:szCs w:val="24"/>
              </w:rPr>
              <w:t>内容存在</w:t>
            </w:r>
            <w:r w:rsidRPr="00071C64">
              <w:rPr>
                <w:rFonts w:hint="eastAsia"/>
                <w:kern w:val="0"/>
                <w:sz w:val="24"/>
                <w:szCs w:val="24"/>
              </w:rPr>
              <w:t>2</w:t>
            </w:r>
            <w:r w:rsidRPr="00071C64">
              <w:rPr>
                <w:rFonts w:hint="eastAsia"/>
                <w:kern w:val="0"/>
                <w:sz w:val="24"/>
                <w:szCs w:val="24"/>
              </w:rPr>
              <w:t>处瑕疵</w:t>
            </w:r>
            <w:r w:rsidRPr="00071C64">
              <w:rPr>
                <w:kern w:val="0"/>
                <w:sz w:val="24"/>
                <w:szCs w:val="24"/>
              </w:rPr>
              <w:t>：</w:t>
            </w:r>
            <w:r w:rsidRPr="00071C64">
              <w:rPr>
                <w:rFonts w:hint="eastAsia"/>
                <w:kern w:val="0"/>
                <w:sz w:val="24"/>
                <w:szCs w:val="24"/>
              </w:rPr>
              <w:t>2</w:t>
            </w:r>
            <w:r w:rsidRPr="00071C64">
              <w:rPr>
                <w:kern w:val="0"/>
                <w:sz w:val="24"/>
                <w:szCs w:val="24"/>
              </w:rPr>
              <w:t>分；</w:t>
            </w:r>
          </w:p>
          <w:p w:rsidR="003274F7" w:rsidRPr="00071C64" w:rsidRDefault="00C7430F">
            <w:pPr>
              <w:widowControl/>
              <w:adjustRightInd w:val="0"/>
              <w:snapToGrid w:val="0"/>
              <w:rPr>
                <w:kern w:val="0"/>
                <w:sz w:val="24"/>
                <w:szCs w:val="24"/>
              </w:rPr>
            </w:pPr>
            <w:r w:rsidRPr="00071C64">
              <w:rPr>
                <w:kern w:val="0"/>
                <w:sz w:val="24"/>
                <w:szCs w:val="24"/>
              </w:rPr>
              <w:t>未提供方案或不满足招标文件要求或内容存在</w:t>
            </w:r>
            <w:r w:rsidRPr="00071C64">
              <w:rPr>
                <w:rFonts w:hint="eastAsia"/>
                <w:kern w:val="0"/>
                <w:sz w:val="24"/>
                <w:szCs w:val="24"/>
              </w:rPr>
              <w:t>3</w:t>
            </w:r>
            <w:r w:rsidRPr="00071C64">
              <w:rPr>
                <w:rFonts w:hint="eastAsia"/>
                <w:kern w:val="0"/>
                <w:sz w:val="24"/>
                <w:szCs w:val="24"/>
              </w:rPr>
              <w:t>处及以上瑕疵</w:t>
            </w:r>
            <w:r w:rsidRPr="00071C64">
              <w:rPr>
                <w:kern w:val="0"/>
                <w:sz w:val="24"/>
                <w:szCs w:val="24"/>
              </w:rPr>
              <w:t>：</w:t>
            </w:r>
            <w:r w:rsidRPr="00071C64">
              <w:rPr>
                <w:kern w:val="0"/>
                <w:sz w:val="24"/>
                <w:szCs w:val="24"/>
              </w:rPr>
              <w:t>0</w:t>
            </w:r>
            <w:r w:rsidRPr="00071C64">
              <w:rPr>
                <w:kern w:val="0"/>
                <w:sz w:val="24"/>
                <w:szCs w:val="24"/>
              </w:rPr>
              <w:t>分；</w:t>
            </w:r>
          </w:p>
          <w:p w:rsidR="003274F7" w:rsidRPr="00071C64" w:rsidRDefault="00C7430F">
            <w:pPr>
              <w:widowControl/>
              <w:snapToGrid w:val="0"/>
              <w:rPr>
                <w:kern w:val="0"/>
                <w:sz w:val="24"/>
                <w:szCs w:val="24"/>
              </w:rPr>
            </w:pPr>
            <w:r w:rsidRPr="00071C64">
              <w:rPr>
                <w:rFonts w:hint="eastAsia"/>
                <w:kern w:val="0"/>
                <w:sz w:val="24"/>
                <w:szCs w:val="24"/>
              </w:rPr>
              <w:t>（本项所称“瑕疵”是指内容缺项、不完整或缺少关键点；非专门针对本项目或不适用本项目特性、套用其他项目内容；对同一问题前后表述矛盾；存在逻辑漏洞、科学原理或常识错误；不利于本项目目标的实现、现有技术条件下不可能出现的情形等任意一种情形）</w:t>
            </w:r>
          </w:p>
        </w:tc>
        <w:tc>
          <w:tcPr>
            <w:tcW w:w="1010" w:type="dxa"/>
            <w:shd w:val="clear" w:color="auto" w:fill="auto"/>
            <w:vAlign w:val="center"/>
          </w:tcPr>
          <w:p w:rsidR="003274F7" w:rsidRPr="00071C64" w:rsidRDefault="00C7430F">
            <w:pPr>
              <w:widowControl/>
              <w:snapToGrid w:val="0"/>
              <w:jc w:val="center"/>
              <w:rPr>
                <w:kern w:val="0"/>
                <w:sz w:val="24"/>
                <w:szCs w:val="24"/>
              </w:rPr>
            </w:pPr>
            <w:r w:rsidRPr="00071C64">
              <w:rPr>
                <w:rFonts w:hint="eastAsia"/>
                <w:kern w:val="0"/>
                <w:sz w:val="24"/>
                <w:szCs w:val="24"/>
              </w:rPr>
              <w:t>6</w:t>
            </w:r>
          </w:p>
        </w:tc>
      </w:tr>
      <w:tr w:rsidR="00071C64" w:rsidRPr="00071C64">
        <w:trPr>
          <w:jc w:val="center"/>
        </w:trPr>
        <w:tc>
          <w:tcPr>
            <w:tcW w:w="508" w:type="dxa"/>
            <w:shd w:val="clear" w:color="auto" w:fill="auto"/>
            <w:noWrap/>
            <w:vAlign w:val="center"/>
          </w:tcPr>
          <w:p w:rsidR="003274F7" w:rsidRPr="00071C64" w:rsidRDefault="00C7430F">
            <w:pPr>
              <w:widowControl/>
              <w:snapToGrid w:val="0"/>
              <w:jc w:val="center"/>
              <w:rPr>
                <w:kern w:val="0"/>
                <w:sz w:val="24"/>
                <w:szCs w:val="24"/>
              </w:rPr>
            </w:pPr>
            <w:r w:rsidRPr="00071C64">
              <w:rPr>
                <w:rFonts w:hint="eastAsia"/>
                <w:kern w:val="0"/>
                <w:sz w:val="24"/>
                <w:szCs w:val="24"/>
              </w:rPr>
              <w:t>3</w:t>
            </w:r>
          </w:p>
        </w:tc>
        <w:tc>
          <w:tcPr>
            <w:tcW w:w="1655" w:type="dxa"/>
            <w:shd w:val="clear" w:color="auto" w:fill="auto"/>
            <w:vAlign w:val="center"/>
          </w:tcPr>
          <w:p w:rsidR="003274F7" w:rsidRPr="00071C64" w:rsidRDefault="00C7430F">
            <w:pPr>
              <w:widowControl/>
              <w:snapToGrid w:val="0"/>
              <w:jc w:val="center"/>
              <w:rPr>
                <w:sz w:val="24"/>
              </w:rPr>
            </w:pPr>
            <w:r w:rsidRPr="00071C64">
              <w:rPr>
                <w:rFonts w:hint="eastAsia"/>
                <w:sz w:val="24"/>
              </w:rPr>
              <w:t>售后服务方案评价</w:t>
            </w:r>
          </w:p>
        </w:tc>
        <w:tc>
          <w:tcPr>
            <w:tcW w:w="7087" w:type="dxa"/>
            <w:shd w:val="clear" w:color="auto" w:fill="auto"/>
            <w:vAlign w:val="center"/>
          </w:tcPr>
          <w:p w:rsidR="003274F7" w:rsidRPr="00071C64" w:rsidRDefault="00C7430F">
            <w:pPr>
              <w:widowControl/>
              <w:snapToGrid w:val="0"/>
              <w:rPr>
                <w:kern w:val="0"/>
                <w:sz w:val="24"/>
                <w:szCs w:val="24"/>
              </w:rPr>
            </w:pPr>
            <w:r w:rsidRPr="00071C64">
              <w:rPr>
                <w:rFonts w:hint="eastAsia"/>
                <w:kern w:val="0"/>
                <w:sz w:val="24"/>
                <w:szCs w:val="24"/>
              </w:rPr>
              <w:t>至少包含制造商服务承诺、投标人服务承诺、免费保修期时间、服务响应时间、培训方案等</w:t>
            </w:r>
          </w:p>
          <w:p w:rsidR="003274F7" w:rsidRPr="00071C64" w:rsidRDefault="00C7430F">
            <w:pPr>
              <w:widowControl/>
              <w:adjustRightInd w:val="0"/>
              <w:snapToGrid w:val="0"/>
              <w:rPr>
                <w:kern w:val="0"/>
                <w:sz w:val="24"/>
                <w:szCs w:val="24"/>
              </w:rPr>
            </w:pPr>
            <w:r w:rsidRPr="00071C64">
              <w:rPr>
                <w:rFonts w:hint="eastAsia"/>
                <w:kern w:val="0"/>
                <w:sz w:val="24"/>
                <w:szCs w:val="24"/>
              </w:rPr>
              <w:t>满足</w:t>
            </w:r>
            <w:r w:rsidRPr="00071C64">
              <w:rPr>
                <w:kern w:val="0"/>
                <w:sz w:val="24"/>
                <w:szCs w:val="24"/>
              </w:rPr>
              <w:t>招标文件要求，无瑕疵：</w:t>
            </w:r>
            <w:r w:rsidRPr="00071C64">
              <w:rPr>
                <w:rFonts w:hint="eastAsia"/>
                <w:kern w:val="0"/>
                <w:sz w:val="24"/>
                <w:szCs w:val="24"/>
              </w:rPr>
              <w:t>6</w:t>
            </w:r>
            <w:r w:rsidRPr="00071C64">
              <w:rPr>
                <w:kern w:val="0"/>
                <w:sz w:val="24"/>
                <w:szCs w:val="24"/>
              </w:rPr>
              <w:t>分；</w:t>
            </w:r>
          </w:p>
          <w:p w:rsidR="003274F7" w:rsidRPr="00071C64" w:rsidRDefault="00C7430F">
            <w:pPr>
              <w:widowControl/>
              <w:adjustRightInd w:val="0"/>
              <w:snapToGrid w:val="0"/>
              <w:rPr>
                <w:kern w:val="0"/>
                <w:sz w:val="24"/>
                <w:szCs w:val="24"/>
              </w:rPr>
            </w:pPr>
            <w:r w:rsidRPr="00071C64">
              <w:rPr>
                <w:rFonts w:hint="eastAsia"/>
                <w:kern w:val="0"/>
                <w:sz w:val="24"/>
                <w:szCs w:val="24"/>
              </w:rPr>
              <w:t>方案</w:t>
            </w:r>
            <w:r w:rsidRPr="00071C64">
              <w:rPr>
                <w:kern w:val="0"/>
                <w:sz w:val="24"/>
                <w:szCs w:val="24"/>
              </w:rPr>
              <w:t>内容存在</w:t>
            </w:r>
            <w:r w:rsidRPr="00071C64">
              <w:rPr>
                <w:rFonts w:hint="eastAsia"/>
                <w:kern w:val="0"/>
                <w:sz w:val="24"/>
                <w:szCs w:val="24"/>
              </w:rPr>
              <w:t>1</w:t>
            </w:r>
            <w:r w:rsidRPr="00071C64">
              <w:rPr>
                <w:rFonts w:hint="eastAsia"/>
                <w:kern w:val="0"/>
                <w:sz w:val="24"/>
                <w:szCs w:val="24"/>
              </w:rPr>
              <w:t>处瑕疵</w:t>
            </w:r>
            <w:r w:rsidRPr="00071C64">
              <w:rPr>
                <w:kern w:val="0"/>
                <w:sz w:val="24"/>
                <w:szCs w:val="24"/>
              </w:rPr>
              <w:t>：</w:t>
            </w:r>
            <w:r w:rsidRPr="00071C64">
              <w:rPr>
                <w:rFonts w:hint="eastAsia"/>
                <w:kern w:val="0"/>
                <w:sz w:val="24"/>
                <w:szCs w:val="24"/>
              </w:rPr>
              <w:t>4</w:t>
            </w:r>
            <w:r w:rsidRPr="00071C64">
              <w:rPr>
                <w:kern w:val="0"/>
                <w:sz w:val="24"/>
                <w:szCs w:val="24"/>
              </w:rPr>
              <w:t>分；</w:t>
            </w:r>
          </w:p>
          <w:p w:rsidR="003274F7" w:rsidRPr="00071C64" w:rsidRDefault="00C7430F">
            <w:pPr>
              <w:widowControl/>
              <w:adjustRightInd w:val="0"/>
              <w:snapToGrid w:val="0"/>
              <w:rPr>
                <w:kern w:val="0"/>
                <w:sz w:val="24"/>
                <w:szCs w:val="24"/>
              </w:rPr>
            </w:pPr>
            <w:r w:rsidRPr="00071C64">
              <w:rPr>
                <w:rFonts w:hint="eastAsia"/>
                <w:kern w:val="0"/>
                <w:sz w:val="24"/>
                <w:szCs w:val="24"/>
              </w:rPr>
              <w:t>方案</w:t>
            </w:r>
            <w:r w:rsidRPr="00071C64">
              <w:rPr>
                <w:kern w:val="0"/>
                <w:sz w:val="24"/>
                <w:szCs w:val="24"/>
              </w:rPr>
              <w:t>内容存在</w:t>
            </w:r>
            <w:r w:rsidRPr="00071C64">
              <w:rPr>
                <w:rFonts w:hint="eastAsia"/>
                <w:kern w:val="0"/>
                <w:sz w:val="24"/>
                <w:szCs w:val="24"/>
              </w:rPr>
              <w:t>2</w:t>
            </w:r>
            <w:r w:rsidRPr="00071C64">
              <w:rPr>
                <w:rFonts w:hint="eastAsia"/>
                <w:kern w:val="0"/>
                <w:sz w:val="24"/>
                <w:szCs w:val="24"/>
              </w:rPr>
              <w:t>处瑕疵</w:t>
            </w:r>
            <w:r w:rsidRPr="00071C64">
              <w:rPr>
                <w:kern w:val="0"/>
                <w:sz w:val="24"/>
                <w:szCs w:val="24"/>
              </w:rPr>
              <w:t>：</w:t>
            </w:r>
            <w:r w:rsidRPr="00071C64">
              <w:rPr>
                <w:rFonts w:hint="eastAsia"/>
                <w:kern w:val="0"/>
                <w:sz w:val="24"/>
                <w:szCs w:val="24"/>
              </w:rPr>
              <w:t>2</w:t>
            </w:r>
            <w:r w:rsidRPr="00071C64">
              <w:rPr>
                <w:kern w:val="0"/>
                <w:sz w:val="24"/>
                <w:szCs w:val="24"/>
              </w:rPr>
              <w:t>分；</w:t>
            </w:r>
          </w:p>
          <w:p w:rsidR="003274F7" w:rsidRPr="00071C64" w:rsidRDefault="00C7430F">
            <w:pPr>
              <w:widowControl/>
              <w:adjustRightInd w:val="0"/>
              <w:snapToGrid w:val="0"/>
              <w:rPr>
                <w:kern w:val="0"/>
                <w:sz w:val="24"/>
                <w:szCs w:val="24"/>
              </w:rPr>
            </w:pPr>
            <w:r w:rsidRPr="00071C64">
              <w:rPr>
                <w:kern w:val="0"/>
                <w:sz w:val="24"/>
                <w:szCs w:val="24"/>
              </w:rPr>
              <w:t>未提供方案或不满足招标文件要求或内容存在</w:t>
            </w:r>
            <w:r w:rsidRPr="00071C64">
              <w:rPr>
                <w:rFonts w:hint="eastAsia"/>
                <w:kern w:val="0"/>
                <w:sz w:val="24"/>
                <w:szCs w:val="24"/>
              </w:rPr>
              <w:t>3</w:t>
            </w:r>
            <w:r w:rsidRPr="00071C64">
              <w:rPr>
                <w:rFonts w:hint="eastAsia"/>
                <w:kern w:val="0"/>
                <w:sz w:val="24"/>
                <w:szCs w:val="24"/>
              </w:rPr>
              <w:t>处及以上瑕疵</w:t>
            </w:r>
            <w:r w:rsidRPr="00071C64">
              <w:rPr>
                <w:kern w:val="0"/>
                <w:sz w:val="24"/>
                <w:szCs w:val="24"/>
              </w:rPr>
              <w:t>：</w:t>
            </w:r>
            <w:r w:rsidRPr="00071C64">
              <w:rPr>
                <w:kern w:val="0"/>
                <w:sz w:val="24"/>
                <w:szCs w:val="24"/>
              </w:rPr>
              <w:t>0</w:t>
            </w:r>
            <w:r w:rsidRPr="00071C64">
              <w:rPr>
                <w:kern w:val="0"/>
                <w:sz w:val="24"/>
                <w:szCs w:val="24"/>
              </w:rPr>
              <w:t>分；</w:t>
            </w:r>
          </w:p>
          <w:p w:rsidR="003274F7" w:rsidRPr="00071C64" w:rsidRDefault="00C7430F">
            <w:pPr>
              <w:widowControl/>
              <w:snapToGrid w:val="0"/>
              <w:rPr>
                <w:kern w:val="0"/>
                <w:sz w:val="24"/>
                <w:szCs w:val="24"/>
              </w:rPr>
            </w:pPr>
            <w:r w:rsidRPr="00071C64">
              <w:rPr>
                <w:rFonts w:hint="eastAsia"/>
                <w:kern w:val="0"/>
                <w:sz w:val="24"/>
                <w:szCs w:val="24"/>
              </w:rPr>
              <w:t>（本项所称“瑕疵”是指内容缺项、不完整或缺少关键点；非专门针对本项目或不适用本项目特性、套用其他项目内容；对同一问题前后表述矛盾；存在逻辑漏洞、科学原理或常识错误；不利于本项目目标的实现、现有技术条件下不可能出现的情形等任意一种情形）</w:t>
            </w:r>
          </w:p>
        </w:tc>
        <w:tc>
          <w:tcPr>
            <w:tcW w:w="1010" w:type="dxa"/>
            <w:shd w:val="clear" w:color="auto" w:fill="auto"/>
            <w:vAlign w:val="center"/>
          </w:tcPr>
          <w:p w:rsidR="003274F7" w:rsidRPr="00071C64" w:rsidRDefault="00C7430F">
            <w:pPr>
              <w:widowControl/>
              <w:snapToGrid w:val="0"/>
              <w:jc w:val="center"/>
              <w:rPr>
                <w:kern w:val="0"/>
                <w:sz w:val="24"/>
                <w:szCs w:val="24"/>
              </w:rPr>
            </w:pPr>
            <w:r w:rsidRPr="00071C64">
              <w:rPr>
                <w:rFonts w:hint="eastAsia"/>
                <w:kern w:val="0"/>
                <w:sz w:val="24"/>
                <w:szCs w:val="24"/>
              </w:rPr>
              <w:t>6</w:t>
            </w:r>
          </w:p>
        </w:tc>
      </w:tr>
      <w:tr w:rsidR="00071C64" w:rsidRPr="00071C64">
        <w:trPr>
          <w:jc w:val="center"/>
        </w:trPr>
        <w:tc>
          <w:tcPr>
            <w:tcW w:w="508" w:type="dxa"/>
            <w:shd w:val="clear" w:color="auto" w:fill="auto"/>
            <w:noWrap/>
            <w:vAlign w:val="center"/>
          </w:tcPr>
          <w:p w:rsidR="003274F7" w:rsidRPr="00071C64" w:rsidRDefault="00C7430F">
            <w:pPr>
              <w:widowControl/>
              <w:snapToGrid w:val="0"/>
              <w:jc w:val="center"/>
              <w:rPr>
                <w:rFonts w:ascii="宋体" w:hAnsi="宋体" w:cs="宋体"/>
                <w:kern w:val="0"/>
                <w:sz w:val="24"/>
                <w:szCs w:val="24"/>
              </w:rPr>
            </w:pPr>
            <w:r w:rsidRPr="00071C64">
              <w:rPr>
                <w:rFonts w:hint="eastAsia"/>
                <w:kern w:val="0"/>
                <w:sz w:val="24"/>
                <w:szCs w:val="24"/>
              </w:rPr>
              <w:t>4</w:t>
            </w:r>
          </w:p>
        </w:tc>
        <w:tc>
          <w:tcPr>
            <w:tcW w:w="1655" w:type="dxa"/>
            <w:shd w:val="clear" w:color="auto" w:fill="auto"/>
            <w:vAlign w:val="center"/>
          </w:tcPr>
          <w:p w:rsidR="003274F7" w:rsidRPr="00071C64" w:rsidRDefault="00C7430F">
            <w:pPr>
              <w:widowControl/>
              <w:snapToGrid w:val="0"/>
              <w:jc w:val="center"/>
              <w:rPr>
                <w:rFonts w:ascii="宋体" w:hAnsi="宋体" w:cs="宋体"/>
                <w:kern w:val="0"/>
                <w:sz w:val="24"/>
                <w:szCs w:val="24"/>
              </w:rPr>
            </w:pPr>
            <w:r w:rsidRPr="00071C64">
              <w:rPr>
                <w:rFonts w:ascii="宋体" w:hAnsi="宋体" w:cs="宋体" w:hint="eastAsia"/>
                <w:kern w:val="0"/>
                <w:sz w:val="24"/>
                <w:szCs w:val="24"/>
              </w:rPr>
              <w:t>样品评价</w:t>
            </w:r>
          </w:p>
        </w:tc>
        <w:tc>
          <w:tcPr>
            <w:tcW w:w="7087" w:type="dxa"/>
            <w:shd w:val="clear" w:color="auto" w:fill="auto"/>
            <w:vAlign w:val="center"/>
          </w:tcPr>
          <w:p w:rsidR="003274F7" w:rsidRPr="00071C64" w:rsidRDefault="00C7430F">
            <w:pPr>
              <w:pStyle w:val="23"/>
              <w:spacing w:line="240" w:lineRule="auto"/>
              <w:rPr>
                <w:kern w:val="2"/>
                <w:szCs w:val="24"/>
              </w:rPr>
            </w:pPr>
            <w:r w:rsidRPr="00071C64">
              <w:rPr>
                <w:rFonts w:hint="eastAsia"/>
                <w:kern w:val="2"/>
                <w:szCs w:val="24"/>
              </w:rPr>
              <w:t>1、化学（实验）精品学科教室，</w:t>
            </w:r>
            <w:r w:rsidRPr="00071C64">
              <w:rPr>
                <w:rFonts w:hint="eastAsia"/>
                <w:szCs w:val="24"/>
              </w:rPr>
              <w:t>序号（7）学生实验桌、</w:t>
            </w:r>
            <w:r w:rsidRPr="00071C64">
              <w:rPr>
                <w:rFonts w:hint="eastAsia"/>
                <w:kern w:val="2"/>
                <w:szCs w:val="24"/>
              </w:rPr>
              <w:t>序号（5）控制柜、序号（6）智能吊装控制系统、序号（10）智能吊装集成箱体、序号（11）升降摇臂控制模块、序号（12）电源操作控制系统模块、序号（13）吊装通风系统模块、序号（14）给排水系统模块、</w:t>
            </w:r>
            <w:r w:rsidRPr="00071C64">
              <w:rPr>
                <w:rFonts w:hint="eastAsia"/>
                <w:szCs w:val="24"/>
              </w:rPr>
              <w:t>序号</w:t>
            </w:r>
            <w:r w:rsidRPr="00071C64">
              <w:rPr>
                <w:rFonts w:hint="eastAsia"/>
                <w:kern w:val="2"/>
                <w:szCs w:val="24"/>
              </w:rPr>
              <w:t>（15）照明系统模块、</w:t>
            </w:r>
            <w:r w:rsidRPr="00071C64">
              <w:rPr>
                <w:rFonts w:hint="eastAsia"/>
                <w:szCs w:val="24"/>
              </w:rPr>
              <w:t>序号</w:t>
            </w:r>
            <w:r w:rsidRPr="00071C64">
              <w:rPr>
                <w:rFonts w:hint="eastAsia"/>
                <w:kern w:val="2"/>
                <w:szCs w:val="24"/>
              </w:rPr>
              <w:t>（18）独立水槽台评价</w:t>
            </w:r>
          </w:p>
          <w:p w:rsidR="003274F7" w:rsidRPr="00071C64" w:rsidRDefault="00C7430F">
            <w:pPr>
              <w:widowControl/>
              <w:snapToGrid w:val="0"/>
              <w:rPr>
                <w:rFonts w:ascii="宋体" w:hAnsi="宋体" w:cs="宋体"/>
                <w:sz w:val="24"/>
                <w:szCs w:val="24"/>
              </w:rPr>
            </w:pPr>
            <w:r w:rsidRPr="00071C64">
              <w:rPr>
                <w:rFonts w:ascii="宋体" w:hAnsi="宋体" w:cs="宋体" w:hint="eastAsia"/>
                <w:sz w:val="24"/>
                <w:szCs w:val="24"/>
              </w:rPr>
              <w:t>样品无瑕疵：2分；</w:t>
            </w:r>
          </w:p>
          <w:p w:rsidR="003274F7" w:rsidRPr="00071C64" w:rsidRDefault="00C7430F">
            <w:pPr>
              <w:widowControl/>
              <w:snapToGrid w:val="0"/>
              <w:rPr>
                <w:rFonts w:ascii="宋体" w:hAnsi="宋体" w:cs="宋体"/>
                <w:sz w:val="24"/>
                <w:szCs w:val="24"/>
              </w:rPr>
            </w:pPr>
            <w:r w:rsidRPr="00071C64">
              <w:rPr>
                <w:rFonts w:ascii="宋体" w:hAnsi="宋体" w:cs="宋体" w:hint="eastAsia"/>
                <w:sz w:val="24"/>
                <w:szCs w:val="24"/>
              </w:rPr>
              <w:t>样品存在1处瑕疵扣1分，最低0分</w:t>
            </w:r>
          </w:p>
          <w:p w:rsidR="003274F7" w:rsidRPr="00071C64" w:rsidRDefault="00C7430F">
            <w:pPr>
              <w:pStyle w:val="23"/>
              <w:rPr>
                <w:szCs w:val="24"/>
              </w:rPr>
            </w:pPr>
            <w:r w:rsidRPr="00071C64">
              <w:rPr>
                <w:rFonts w:hint="eastAsia"/>
                <w:szCs w:val="24"/>
              </w:rPr>
              <w:t>（本项所称“瑕疵”是指样品外观不满足招标文件要求；材质不满足招标文件要求；样品存在脱胶、明显透胶、鼓泡、凹陷、压痕、</w:t>
            </w:r>
            <w:r w:rsidRPr="00071C64">
              <w:rPr>
                <w:rFonts w:hint="eastAsia"/>
                <w:szCs w:val="24"/>
              </w:rPr>
              <w:lastRenderedPageBreak/>
              <w:t>表面划伤、麻点、裂痕、崩角、刃口、少件、漏钉（铆）、透钉现象；表面存在裂缝、叠缝、波纹不均匀、不圆滑、锈蚀现象；焊接处存在脱焊、虚焊、焊穿、错位、夹渣、气孔、焊瘤、焊丝头、咬边、飞溅现象；零件间结合不牢固；启闭零件或轮子使用不灵活；表面纹理、图案不对称，颜色应相同的不同部位差别过大；涂层存在皱皮、发粘、漏漆（喷）、明显加工痕迹、划痕、雾光、白楞、白点、鼓泡、油臼、流挂、缩孔、刷毛、积粉或杂渣现象；涂层存在手感不光滑，有明显粒子、涨边或不平整现象；电镀层存在剥落、返锈、毛刺、起泡、针孔、裂纹、花斑、划痕、烧焦现象；软面包覆表面存在破损、划痕、色污、油污、皱折；缝纫存在线迹间距不均匀、浮线、跳针、外露线头、脱线、开缝、脱胶现象；人体接触或收藏物品的部位有毛刺、刃口、棱角；存在较大的刺激性异味）</w:t>
            </w:r>
          </w:p>
          <w:p w:rsidR="003274F7" w:rsidRPr="00071C64" w:rsidRDefault="00C7430F">
            <w:pPr>
              <w:pStyle w:val="23"/>
              <w:spacing w:line="360" w:lineRule="auto"/>
              <w:rPr>
                <w:szCs w:val="24"/>
              </w:rPr>
            </w:pPr>
            <w:r w:rsidRPr="00071C64">
              <w:rPr>
                <w:rFonts w:hint="eastAsia"/>
                <w:kern w:val="2"/>
                <w:szCs w:val="24"/>
              </w:rPr>
              <w:t>2</w:t>
            </w:r>
            <w:r w:rsidRPr="00071C64">
              <w:rPr>
                <w:rFonts w:hint="eastAsia"/>
                <w:szCs w:val="24"/>
              </w:rPr>
              <w:t>、人工智能创新实验室，序号（16）AI智能教育套装评价</w:t>
            </w:r>
          </w:p>
          <w:p w:rsidR="003274F7" w:rsidRPr="00071C64" w:rsidRDefault="00C7430F">
            <w:pPr>
              <w:widowControl/>
              <w:snapToGrid w:val="0"/>
              <w:spacing w:line="360" w:lineRule="auto"/>
              <w:rPr>
                <w:rFonts w:ascii="宋体" w:hAnsi="宋体" w:cs="宋体"/>
                <w:kern w:val="0"/>
                <w:sz w:val="24"/>
                <w:szCs w:val="24"/>
              </w:rPr>
            </w:pPr>
            <w:r w:rsidRPr="00071C64">
              <w:rPr>
                <w:rFonts w:ascii="宋体" w:hAnsi="宋体" w:cs="宋体" w:hint="eastAsia"/>
                <w:kern w:val="0"/>
                <w:sz w:val="24"/>
                <w:szCs w:val="24"/>
              </w:rPr>
              <w:t>样品无瑕疵：4分；</w:t>
            </w:r>
          </w:p>
          <w:p w:rsidR="003274F7" w:rsidRPr="00071C64" w:rsidRDefault="00C7430F">
            <w:pPr>
              <w:widowControl/>
              <w:snapToGrid w:val="0"/>
              <w:spacing w:line="360" w:lineRule="auto"/>
              <w:rPr>
                <w:rFonts w:ascii="宋体" w:hAnsi="宋体" w:cs="宋体"/>
                <w:kern w:val="0"/>
                <w:sz w:val="24"/>
                <w:szCs w:val="24"/>
              </w:rPr>
            </w:pPr>
            <w:r w:rsidRPr="00071C64">
              <w:rPr>
                <w:rFonts w:ascii="宋体" w:hAnsi="宋体" w:cs="宋体" w:hint="eastAsia"/>
                <w:kern w:val="0"/>
                <w:sz w:val="24"/>
                <w:szCs w:val="24"/>
              </w:rPr>
              <w:t>样品存在1处瑕疵扣1分，最低0分</w:t>
            </w:r>
          </w:p>
          <w:p w:rsidR="003274F7" w:rsidRPr="00071C64" w:rsidRDefault="00C7430F">
            <w:pPr>
              <w:pStyle w:val="23"/>
              <w:spacing w:line="360" w:lineRule="auto"/>
              <w:rPr>
                <w:szCs w:val="24"/>
              </w:rPr>
            </w:pPr>
            <w:r w:rsidRPr="00071C64">
              <w:rPr>
                <w:rFonts w:hint="eastAsia"/>
                <w:szCs w:val="24"/>
              </w:rPr>
              <w:t>(本项所称“瑕疵”是指样品制作工艺不精细；样品演示过程不完整；样品演示结果不准确。)</w:t>
            </w:r>
          </w:p>
          <w:p w:rsidR="003274F7" w:rsidRPr="00071C64" w:rsidRDefault="00C7430F">
            <w:pPr>
              <w:pStyle w:val="23"/>
              <w:spacing w:line="360" w:lineRule="auto"/>
              <w:rPr>
                <w:szCs w:val="24"/>
              </w:rPr>
            </w:pPr>
            <w:r w:rsidRPr="00071C64">
              <w:rPr>
                <w:rFonts w:hint="eastAsia"/>
                <w:szCs w:val="24"/>
              </w:rPr>
              <w:t>3、生物（实验）精品学科教室，序号（31）光合作用反应仪评价</w:t>
            </w:r>
          </w:p>
          <w:p w:rsidR="003274F7" w:rsidRPr="00071C64" w:rsidRDefault="00C7430F">
            <w:pPr>
              <w:widowControl/>
              <w:snapToGrid w:val="0"/>
              <w:spacing w:line="360" w:lineRule="auto"/>
              <w:rPr>
                <w:rFonts w:ascii="宋体" w:hAnsi="宋体" w:cs="宋体"/>
                <w:kern w:val="0"/>
                <w:sz w:val="24"/>
                <w:szCs w:val="24"/>
              </w:rPr>
            </w:pPr>
            <w:r w:rsidRPr="00071C64">
              <w:rPr>
                <w:rFonts w:ascii="宋体" w:hAnsi="宋体" w:cs="宋体" w:hint="eastAsia"/>
                <w:kern w:val="0"/>
                <w:sz w:val="24"/>
                <w:szCs w:val="24"/>
              </w:rPr>
              <w:t>样品无瑕疵：4分；</w:t>
            </w:r>
          </w:p>
          <w:p w:rsidR="003274F7" w:rsidRPr="00071C64" w:rsidRDefault="00C7430F">
            <w:pPr>
              <w:widowControl/>
              <w:snapToGrid w:val="0"/>
              <w:spacing w:line="360" w:lineRule="auto"/>
              <w:rPr>
                <w:rFonts w:ascii="宋体" w:hAnsi="宋体" w:cs="宋体"/>
                <w:kern w:val="0"/>
                <w:sz w:val="24"/>
                <w:szCs w:val="24"/>
              </w:rPr>
            </w:pPr>
            <w:r w:rsidRPr="00071C64">
              <w:rPr>
                <w:rFonts w:ascii="宋体" w:hAnsi="宋体" w:cs="宋体" w:hint="eastAsia"/>
                <w:kern w:val="0"/>
                <w:sz w:val="24"/>
                <w:szCs w:val="24"/>
              </w:rPr>
              <w:t>样品存在1处瑕疵扣1分，最低0分</w:t>
            </w:r>
          </w:p>
          <w:p w:rsidR="003274F7" w:rsidRPr="00071C64" w:rsidRDefault="00C7430F">
            <w:pPr>
              <w:pStyle w:val="23"/>
              <w:spacing w:line="360" w:lineRule="auto"/>
              <w:rPr>
                <w:szCs w:val="24"/>
              </w:rPr>
            </w:pPr>
            <w:r w:rsidRPr="00071C64">
              <w:rPr>
                <w:rFonts w:hint="eastAsia"/>
                <w:szCs w:val="24"/>
              </w:rPr>
              <w:t>(本项所称“瑕疵”是指样品制作工艺不精细；样品演示过程不完整；样品演示结果不准确。)</w:t>
            </w:r>
          </w:p>
          <w:p w:rsidR="003274F7" w:rsidRPr="00071C64" w:rsidRDefault="00C7430F">
            <w:pPr>
              <w:pStyle w:val="23"/>
              <w:spacing w:line="360" w:lineRule="auto"/>
              <w:rPr>
                <w:szCs w:val="24"/>
              </w:rPr>
            </w:pPr>
            <w:r w:rsidRPr="00071C64">
              <w:rPr>
                <w:rFonts w:hint="eastAsia"/>
                <w:szCs w:val="24"/>
              </w:rPr>
              <w:t>4、人工智能创新实验室，序号（7）人工智能机器人教学套件评价</w:t>
            </w:r>
          </w:p>
          <w:p w:rsidR="003274F7" w:rsidRPr="00071C64" w:rsidRDefault="00C7430F">
            <w:pPr>
              <w:widowControl/>
              <w:snapToGrid w:val="0"/>
              <w:spacing w:line="360" w:lineRule="auto"/>
              <w:rPr>
                <w:rFonts w:ascii="宋体" w:hAnsi="宋体" w:cs="宋体"/>
                <w:kern w:val="0"/>
                <w:sz w:val="24"/>
                <w:szCs w:val="24"/>
              </w:rPr>
            </w:pPr>
            <w:r w:rsidRPr="00071C64">
              <w:rPr>
                <w:rFonts w:ascii="宋体" w:hAnsi="宋体" w:cs="宋体" w:hint="eastAsia"/>
                <w:kern w:val="0"/>
                <w:sz w:val="24"/>
                <w:szCs w:val="24"/>
              </w:rPr>
              <w:t>样品无瑕疵：3分；</w:t>
            </w:r>
          </w:p>
          <w:p w:rsidR="003274F7" w:rsidRPr="00071C64" w:rsidRDefault="00C7430F">
            <w:pPr>
              <w:widowControl/>
              <w:snapToGrid w:val="0"/>
              <w:spacing w:line="360" w:lineRule="auto"/>
              <w:rPr>
                <w:rFonts w:ascii="宋体" w:hAnsi="宋体" w:cs="宋体"/>
                <w:kern w:val="0"/>
                <w:sz w:val="24"/>
                <w:szCs w:val="24"/>
              </w:rPr>
            </w:pPr>
            <w:r w:rsidRPr="00071C64">
              <w:rPr>
                <w:rFonts w:ascii="宋体" w:hAnsi="宋体" w:cs="宋体" w:hint="eastAsia"/>
                <w:kern w:val="0"/>
                <w:sz w:val="24"/>
                <w:szCs w:val="24"/>
              </w:rPr>
              <w:t>样品存在1处瑕疵扣1分，最低0分</w:t>
            </w:r>
          </w:p>
          <w:p w:rsidR="003274F7" w:rsidRPr="00071C64" w:rsidRDefault="00C7430F">
            <w:pPr>
              <w:pStyle w:val="23"/>
              <w:spacing w:line="360" w:lineRule="auto"/>
              <w:rPr>
                <w:szCs w:val="24"/>
              </w:rPr>
            </w:pPr>
            <w:r w:rsidRPr="00071C64">
              <w:rPr>
                <w:rFonts w:hint="eastAsia"/>
                <w:szCs w:val="24"/>
              </w:rPr>
              <w:t>(本项所称“瑕疵”是指样品制作工艺不精细；样品演示过程不完整；样品演示结果不准确。)</w:t>
            </w:r>
          </w:p>
          <w:p w:rsidR="003274F7" w:rsidRPr="00071C64" w:rsidRDefault="00C7430F">
            <w:pPr>
              <w:pStyle w:val="23"/>
              <w:spacing w:line="360" w:lineRule="auto"/>
              <w:rPr>
                <w:szCs w:val="24"/>
              </w:rPr>
            </w:pPr>
            <w:r w:rsidRPr="00071C64">
              <w:rPr>
                <w:rFonts w:hint="eastAsia"/>
                <w:szCs w:val="24"/>
              </w:rPr>
              <w:t>5、物理（实验）精品学科教室，序号（15）探究弹力与形变量的关系实验器评价</w:t>
            </w:r>
          </w:p>
          <w:p w:rsidR="003274F7" w:rsidRPr="00071C64" w:rsidRDefault="00C7430F">
            <w:pPr>
              <w:widowControl/>
              <w:snapToGrid w:val="0"/>
              <w:spacing w:line="360" w:lineRule="auto"/>
              <w:rPr>
                <w:rFonts w:ascii="宋体" w:hAnsi="宋体" w:cs="宋体"/>
                <w:kern w:val="0"/>
                <w:sz w:val="24"/>
                <w:szCs w:val="24"/>
              </w:rPr>
            </w:pPr>
            <w:r w:rsidRPr="00071C64">
              <w:rPr>
                <w:rFonts w:ascii="宋体" w:hAnsi="宋体" w:cs="宋体" w:hint="eastAsia"/>
                <w:kern w:val="0"/>
                <w:sz w:val="24"/>
                <w:szCs w:val="24"/>
              </w:rPr>
              <w:t>样品无瑕疵：3分；</w:t>
            </w:r>
          </w:p>
          <w:p w:rsidR="003274F7" w:rsidRPr="00071C64" w:rsidRDefault="00C7430F">
            <w:pPr>
              <w:widowControl/>
              <w:snapToGrid w:val="0"/>
              <w:spacing w:line="360" w:lineRule="auto"/>
              <w:rPr>
                <w:rFonts w:ascii="宋体" w:hAnsi="宋体" w:cs="宋体"/>
                <w:kern w:val="0"/>
                <w:sz w:val="24"/>
                <w:szCs w:val="24"/>
              </w:rPr>
            </w:pPr>
            <w:r w:rsidRPr="00071C64">
              <w:rPr>
                <w:rFonts w:ascii="宋体" w:hAnsi="宋体" w:cs="宋体" w:hint="eastAsia"/>
                <w:kern w:val="0"/>
                <w:sz w:val="24"/>
                <w:szCs w:val="24"/>
              </w:rPr>
              <w:t>样品存在1处瑕疵扣1分，最低0分</w:t>
            </w:r>
          </w:p>
          <w:p w:rsidR="003274F7" w:rsidRPr="00071C64" w:rsidRDefault="00C7430F">
            <w:pPr>
              <w:pStyle w:val="23"/>
              <w:spacing w:line="360" w:lineRule="auto"/>
              <w:rPr>
                <w:szCs w:val="24"/>
              </w:rPr>
            </w:pPr>
            <w:r w:rsidRPr="00071C64">
              <w:rPr>
                <w:rFonts w:hint="eastAsia"/>
                <w:szCs w:val="24"/>
              </w:rPr>
              <w:lastRenderedPageBreak/>
              <w:t>(本项所称“瑕疵”是指样品制作工艺不精细；样品演示过程不完整；样品演示结果不准确。)</w:t>
            </w:r>
          </w:p>
          <w:p w:rsidR="003274F7" w:rsidRPr="00071C64" w:rsidRDefault="00C7430F">
            <w:pPr>
              <w:pStyle w:val="23"/>
              <w:spacing w:line="360" w:lineRule="auto"/>
              <w:rPr>
                <w:szCs w:val="24"/>
              </w:rPr>
            </w:pPr>
            <w:r w:rsidRPr="00071C64">
              <w:rPr>
                <w:rFonts w:hint="eastAsia"/>
                <w:szCs w:val="24"/>
              </w:rPr>
              <w:t>6、生物（实验）精品学科教室，序号（20）教师用数码生物显微镜评价</w:t>
            </w:r>
          </w:p>
          <w:p w:rsidR="003274F7" w:rsidRPr="00071C64" w:rsidRDefault="00C7430F">
            <w:pPr>
              <w:pStyle w:val="23"/>
              <w:spacing w:line="360" w:lineRule="auto"/>
              <w:rPr>
                <w:szCs w:val="24"/>
              </w:rPr>
            </w:pPr>
            <w:r w:rsidRPr="00071C64">
              <w:rPr>
                <w:rFonts w:hint="eastAsia"/>
                <w:szCs w:val="24"/>
              </w:rPr>
              <w:t>样品无瑕疵：2分；</w:t>
            </w:r>
          </w:p>
          <w:p w:rsidR="003274F7" w:rsidRPr="00071C64" w:rsidRDefault="00C7430F">
            <w:pPr>
              <w:pStyle w:val="23"/>
              <w:spacing w:line="360" w:lineRule="auto"/>
              <w:rPr>
                <w:szCs w:val="24"/>
              </w:rPr>
            </w:pPr>
            <w:r w:rsidRPr="00071C64">
              <w:rPr>
                <w:rFonts w:hint="eastAsia"/>
                <w:szCs w:val="24"/>
              </w:rPr>
              <w:t>样品存在1处瑕疵扣1分，最低0分</w:t>
            </w:r>
          </w:p>
          <w:p w:rsidR="003274F7" w:rsidRPr="00071C64" w:rsidRDefault="00C7430F">
            <w:pPr>
              <w:widowControl/>
              <w:adjustRightInd w:val="0"/>
              <w:snapToGrid w:val="0"/>
              <w:spacing w:line="360" w:lineRule="auto"/>
              <w:rPr>
                <w:kern w:val="0"/>
                <w:sz w:val="24"/>
                <w:szCs w:val="24"/>
              </w:rPr>
            </w:pPr>
            <w:r w:rsidRPr="00071C64">
              <w:rPr>
                <w:rFonts w:ascii="宋体" w:hAnsi="宋体" w:cs="宋体" w:hint="eastAsia"/>
                <w:kern w:val="0"/>
                <w:sz w:val="24"/>
                <w:szCs w:val="24"/>
              </w:rPr>
              <w:t>(本项所称“瑕疵”是指样品制作工艺不精细；样品演示过程不完整；样品演示结果不准确。)</w:t>
            </w:r>
          </w:p>
        </w:tc>
        <w:tc>
          <w:tcPr>
            <w:tcW w:w="1010" w:type="dxa"/>
            <w:shd w:val="clear" w:color="auto" w:fill="auto"/>
            <w:vAlign w:val="center"/>
          </w:tcPr>
          <w:p w:rsidR="003274F7" w:rsidRPr="00071C64" w:rsidRDefault="00C7430F">
            <w:pPr>
              <w:widowControl/>
              <w:snapToGrid w:val="0"/>
              <w:jc w:val="center"/>
              <w:rPr>
                <w:rFonts w:ascii="宋体" w:hAnsi="宋体" w:cs="宋体"/>
                <w:kern w:val="0"/>
                <w:sz w:val="24"/>
                <w:szCs w:val="24"/>
              </w:rPr>
            </w:pPr>
            <w:r w:rsidRPr="00071C64">
              <w:rPr>
                <w:rFonts w:ascii="宋体" w:hAnsi="宋体" w:cs="宋体" w:hint="eastAsia"/>
                <w:kern w:val="0"/>
                <w:sz w:val="24"/>
                <w:szCs w:val="24"/>
              </w:rPr>
              <w:lastRenderedPageBreak/>
              <w:t>18</w:t>
            </w:r>
          </w:p>
        </w:tc>
      </w:tr>
    </w:tbl>
    <w:p w:rsidR="003274F7" w:rsidRDefault="00C7430F">
      <w:pPr>
        <w:spacing w:line="360" w:lineRule="auto"/>
        <w:ind w:firstLineChars="200" w:firstLine="480"/>
        <w:outlineLvl w:val="0"/>
        <w:rPr>
          <w:sz w:val="24"/>
        </w:rPr>
      </w:pPr>
      <w:r>
        <w:rPr>
          <w:rFonts w:hint="eastAsia"/>
          <w:sz w:val="24"/>
        </w:rPr>
        <w:lastRenderedPageBreak/>
        <w:t>五、投标文件内容要求</w:t>
      </w:r>
    </w:p>
    <w:p w:rsidR="003274F7" w:rsidRDefault="00C7430F">
      <w:pPr>
        <w:spacing w:line="360" w:lineRule="auto"/>
        <w:ind w:firstLineChars="200" w:firstLine="480"/>
        <w:outlineLvl w:val="0"/>
        <w:rPr>
          <w:sz w:val="24"/>
        </w:rPr>
      </w:pPr>
      <w:r>
        <w:rPr>
          <w:rFonts w:hint="eastAsia"/>
          <w:sz w:val="24"/>
        </w:rPr>
        <w:t>（一）</w:t>
      </w:r>
      <w:r>
        <w:rPr>
          <w:sz w:val="24"/>
        </w:rPr>
        <w:t>投标人须按照《投标须知》</w:t>
      </w:r>
      <w:r>
        <w:rPr>
          <w:sz w:val="24"/>
        </w:rPr>
        <w:t xml:space="preserve">“C </w:t>
      </w:r>
      <w:r>
        <w:rPr>
          <w:sz w:val="24"/>
        </w:rPr>
        <w:t>投标文件的编制</w:t>
      </w:r>
      <w:r>
        <w:rPr>
          <w:sz w:val="24"/>
        </w:rPr>
        <w:t>”</w:t>
      </w:r>
      <w:r>
        <w:rPr>
          <w:sz w:val="24"/>
        </w:rPr>
        <w:t>中的相关要求编制投标文件</w:t>
      </w:r>
      <w:r>
        <w:rPr>
          <w:rFonts w:hint="eastAsia"/>
          <w:sz w:val="24"/>
        </w:rPr>
        <w:t>。</w:t>
      </w:r>
    </w:p>
    <w:p w:rsidR="003274F7" w:rsidRDefault="00C7430F">
      <w:pPr>
        <w:spacing w:line="360" w:lineRule="auto"/>
        <w:ind w:firstLineChars="200" w:firstLine="480"/>
        <w:outlineLvl w:val="0"/>
        <w:rPr>
          <w:sz w:val="24"/>
        </w:rPr>
      </w:pPr>
      <w:r>
        <w:rPr>
          <w:rFonts w:hint="eastAsia"/>
          <w:sz w:val="24"/>
        </w:rPr>
        <w:t>（二）</w:t>
      </w:r>
      <w:r>
        <w:rPr>
          <w:sz w:val="24"/>
        </w:rPr>
        <w:t>投标文件</w:t>
      </w:r>
      <w:r>
        <w:rPr>
          <w:rFonts w:hint="eastAsia"/>
          <w:sz w:val="24"/>
        </w:rPr>
        <w:t>格式参照第五部分“投标文件格式”。</w:t>
      </w:r>
    </w:p>
    <w:p w:rsidR="003274F7" w:rsidRDefault="00C7430F">
      <w:pPr>
        <w:spacing w:line="360" w:lineRule="auto"/>
        <w:ind w:firstLineChars="200" w:firstLine="480"/>
        <w:outlineLvl w:val="0"/>
        <w:rPr>
          <w:sz w:val="24"/>
        </w:rPr>
      </w:pPr>
      <w:r>
        <w:rPr>
          <w:sz w:val="24"/>
          <w:u w:val="single"/>
        </w:rPr>
        <w:br w:type="page"/>
      </w:r>
    </w:p>
    <w:p w:rsidR="003274F7" w:rsidRDefault="00C7430F">
      <w:pPr>
        <w:pStyle w:val="ab"/>
        <w:rPr>
          <w:rFonts w:ascii="Times New Roman" w:hAnsi="Times New Roman"/>
        </w:rPr>
      </w:pPr>
      <w:r>
        <w:rPr>
          <w:rFonts w:ascii="Times New Roman" w:hAnsi="Times New Roman" w:hint="eastAsia"/>
        </w:rPr>
        <w:lastRenderedPageBreak/>
        <w:t>第三部分</w:t>
      </w:r>
      <w:r>
        <w:rPr>
          <w:rFonts w:ascii="Times New Roman" w:hAnsi="Times New Roman" w:hint="eastAsia"/>
        </w:rPr>
        <w:t xml:space="preserve">  </w:t>
      </w:r>
      <w:r>
        <w:rPr>
          <w:rFonts w:ascii="Times New Roman" w:hAnsi="Times New Roman" w:hint="eastAsia"/>
        </w:rPr>
        <w:t>投标须知</w:t>
      </w:r>
    </w:p>
    <w:p w:rsidR="003274F7" w:rsidRDefault="00C7430F">
      <w:pPr>
        <w:pStyle w:val="Default"/>
        <w:spacing w:line="360" w:lineRule="auto"/>
        <w:jc w:val="center"/>
        <w:rPr>
          <w:rFonts w:ascii="Times New Roman" w:eastAsia="宋体" w:hAnsi="Times New Roman" w:cs="Times New Roman"/>
          <w:color w:val="auto"/>
        </w:rPr>
      </w:pPr>
      <w:r>
        <w:rPr>
          <w:rFonts w:ascii="Times New Roman" w:eastAsia="宋体" w:hAnsi="Times New Roman" w:cs="Times New Roman" w:hint="eastAsia"/>
          <w:color w:val="auto"/>
        </w:rPr>
        <w:t xml:space="preserve">A  </w:t>
      </w:r>
      <w:r>
        <w:rPr>
          <w:rFonts w:ascii="Times New Roman" w:eastAsia="宋体" w:hAnsi="Times New Roman" w:cs="Times New Roman" w:hint="eastAsia"/>
          <w:color w:val="auto"/>
        </w:rPr>
        <w:t>说明</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 </w:t>
      </w:r>
      <w:r>
        <w:rPr>
          <w:rFonts w:ascii="Times New Roman" w:eastAsia="宋体" w:hAnsi="Times New Roman" w:cs="Times New Roman" w:hint="eastAsia"/>
          <w:color w:val="auto"/>
        </w:rPr>
        <w:t>概述</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1.1 </w:t>
      </w:r>
      <w:r>
        <w:rPr>
          <w:rFonts w:ascii="Times New Roman" w:eastAsia="宋体" w:hAnsi="Times New Roman" w:cs="Times New Roman" w:hint="eastAsia"/>
          <w:color w:val="auto"/>
        </w:rPr>
        <w:t>根据《中华人民共和国政府采购法》、《中华人民共和国政府采购法实施条例》等有关法律、法规和规章的规定，本采购项目已具备招标条件。</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1.2 </w:t>
      </w:r>
      <w:r>
        <w:rPr>
          <w:rFonts w:ascii="Times New Roman" w:eastAsia="宋体" w:hAnsi="Times New Roman" w:cs="Times New Roman" w:hint="eastAsia"/>
          <w:color w:val="auto"/>
        </w:rPr>
        <w:t>本招标文件仅适用于投标邀请函中所叙述项目货物和服务的采购。</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1.3 </w:t>
      </w:r>
      <w:r>
        <w:rPr>
          <w:rFonts w:ascii="Times New Roman" w:eastAsia="宋体" w:hAnsi="Times New Roman" w:cs="Times New Roman" w:hint="eastAsia"/>
          <w:color w:val="auto"/>
        </w:rPr>
        <w:t>参与招标投标活动的所有各方，对在参与招标投标过程中获悉的国家、商业和技术秘密以及其它依法应当保密的内容，均负有保密义务，违者应对由此造成的后果承担全部法律责任。</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 </w:t>
      </w:r>
      <w:r>
        <w:rPr>
          <w:rFonts w:ascii="Times New Roman" w:eastAsia="宋体" w:hAnsi="Times New Roman" w:cs="Times New Roman" w:hint="eastAsia"/>
          <w:color w:val="auto"/>
        </w:rPr>
        <w:t>定义</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2.1 </w:t>
      </w:r>
      <w:r>
        <w:rPr>
          <w:rFonts w:ascii="Times New Roman" w:eastAsia="宋体" w:hAnsi="Times New Roman" w:cs="Times New Roman" w:hint="eastAsia"/>
          <w:color w:val="auto"/>
        </w:rPr>
        <w:t>“采购人”系指本次招标活动的采购单位。“采购代理机构”系指组织本次招标活动的机构，即“天津市政府采购中心”。</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2.2 </w:t>
      </w:r>
      <w:r>
        <w:rPr>
          <w:rFonts w:ascii="Times New Roman" w:eastAsia="宋体" w:hAnsi="Times New Roman" w:cs="Times New Roman" w:hint="eastAsia"/>
          <w:color w:val="auto"/>
        </w:rPr>
        <w:t>“投标人”系指响应招标、参加投标竞争的法人、其他组织或者自然人。</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2.3 </w:t>
      </w:r>
      <w:r>
        <w:rPr>
          <w:rFonts w:ascii="Times New Roman" w:eastAsia="宋体" w:hAnsi="Times New Roman" w:cs="Times New Roman" w:hint="eastAsia"/>
          <w:color w:val="auto"/>
        </w:rPr>
        <w:t>“货物”系指投标人按招标文件规定，须向采购人提供的各种形态和种类的物品（包括原材料、燃料、设备、产品等）、备品备件、工具、手册及其它有关技术资料和材料。</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2.4 </w:t>
      </w:r>
      <w:r>
        <w:rPr>
          <w:rFonts w:ascii="Times New Roman" w:eastAsia="宋体" w:hAnsi="Times New Roman" w:cs="Times New Roman" w:hint="eastAsia"/>
          <w:color w:val="auto"/>
        </w:rPr>
        <w:t>“服务”系指招标文件规定投标人须承担的运输、安装、调试、技术协助、校准、培训、维修以及其它类似的义务。</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 </w:t>
      </w:r>
      <w:r>
        <w:rPr>
          <w:rFonts w:ascii="Times New Roman" w:eastAsia="宋体" w:hAnsi="Times New Roman" w:cs="Times New Roman" w:hint="eastAsia"/>
          <w:color w:val="auto"/>
        </w:rPr>
        <w:t>解释权</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3.1 </w:t>
      </w:r>
      <w:r>
        <w:rPr>
          <w:rFonts w:ascii="Times New Roman" w:eastAsia="宋体" w:hAnsi="Times New Roman" w:cs="Times New Roman" w:hint="eastAsia"/>
          <w:color w:val="auto"/>
        </w:rPr>
        <w:t>本次招投标的最终解释权归为采购人、采购代理机构。</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3.2 </w:t>
      </w:r>
      <w:r>
        <w:rPr>
          <w:rFonts w:ascii="Times New Roman" w:eastAsia="宋体" w:hAnsi="Times New Roman" w:cs="Times New Roman" w:hint="eastAsia"/>
          <w:color w:val="auto"/>
        </w:rPr>
        <w:t>本文件未作须知明示，而又有相关法律、法规规定的，采购人、采购代理机构将对此解释为依据有关法律、法规的规定。</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4. </w:t>
      </w:r>
      <w:r>
        <w:rPr>
          <w:rFonts w:ascii="Times New Roman" w:eastAsia="宋体" w:hAnsi="Times New Roman" w:cs="Times New Roman" w:hint="eastAsia"/>
          <w:color w:val="auto"/>
        </w:rPr>
        <w:t>合格的投标人</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4.1 </w:t>
      </w:r>
      <w:r>
        <w:rPr>
          <w:rFonts w:ascii="Times New Roman" w:eastAsia="宋体" w:hAnsi="Times New Roman" w:cs="Times New Roman" w:hint="eastAsia"/>
          <w:color w:val="auto"/>
        </w:rPr>
        <w:t>符合《中华人民共和国政府采购法》第二十二条供应商参加政府采购活动应当具备的条件及其他有关法律、法规关于供应商的有关规定，有能力提供招标采购货物及服务的供应商。</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4.2 </w:t>
      </w:r>
      <w:r>
        <w:rPr>
          <w:rFonts w:ascii="Times New Roman" w:eastAsia="宋体" w:hAnsi="Times New Roman" w:cs="Times New Roman" w:hint="eastAsia"/>
          <w:color w:val="auto"/>
        </w:rPr>
        <w:t>符合《投标邀请函》中关于供应商资格要求（实质性要求）的规定。</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4.3 </w:t>
      </w:r>
      <w:r>
        <w:rPr>
          <w:rFonts w:ascii="Times New Roman" w:eastAsia="宋体" w:hAnsi="Times New Roman" w:cs="Times New Roman" w:hint="eastAsia"/>
          <w:color w:val="auto"/>
        </w:rPr>
        <w:t>关于联合体投标</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若《投标邀请函》接受联合体投标的：</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lastRenderedPageBreak/>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）两个以上的自然人、法人或者其他组织可以组成一个联合体，以一个供应商的身份共同参加政府采购。</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联合体各方均应当符合《政府采购法》第二十二条第一款规定的条件，根据采购项目的特殊要求规定投标人特定条件的，联合体各方中至少应当有一方符合《投标邀请函》规定的供应商资格条件（实质性要求）。</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3</w:t>
      </w:r>
      <w:r>
        <w:rPr>
          <w:rFonts w:ascii="Times New Roman" w:eastAsia="宋体" w:hAnsi="Times New Roman" w:cs="Times New Roman" w:hint="eastAsia"/>
          <w:color w:val="auto"/>
        </w:rPr>
        <w:t>）联合体各方之间应当签订共同投标协议并在投标文件内提交，明确约定联合体主体及联合体各方承担的工作和相应的责任。联合体各方签订共同投标协议后，</w:t>
      </w:r>
      <w:r>
        <w:rPr>
          <w:rFonts w:ascii="Times New Roman" w:eastAsia="宋体" w:hAnsi="Times New Roman" w:cs="Times New Roman"/>
          <w:color w:val="auto"/>
        </w:rPr>
        <w:t>不得再以自己名义单独在</w:t>
      </w:r>
      <w:r>
        <w:rPr>
          <w:rFonts w:ascii="Times New Roman" w:eastAsia="宋体" w:hAnsi="Times New Roman" w:cs="Times New Roman" w:hint="eastAsia"/>
          <w:color w:val="auto"/>
        </w:rPr>
        <w:t>同一合同项下</w:t>
      </w:r>
      <w:r>
        <w:rPr>
          <w:rFonts w:ascii="Times New Roman" w:eastAsia="宋体" w:hAnsi="Times New Roman" w:cs="Times New Roman"/>
          <w:color w:val="auto"/>
        </w:rPr>
        <w:t>投标，也不得组成新的联合体参加同一</w:t>
      </w:r>
      <w:r>
        <w:rPr>
          <w:rFonts w:ascii="Times New Roman" w:eastAsia="宋体" w:hAnsi="Times New Roman" w:cs="Times New Roman" w:hint="eastAsia"/>
          <w:color w:val="auto"/>
        </w:rPr>
        <w:t>合同</w:t>
      </w:r>
      <w:r>
        <w:rPr>
          <w:rFonts w:ascii="Times New Roman" w:eastAsia="宋体" w:hAnsi="Times New Roman" w:cs="Times New Roman"/>
          <w:color w:val="auto"/>
        </w:rPr>
        <w:t>项下的投标。</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4</w:t>
      </w:r>
      <w:r>
        <w:rPr>
          <w:rFonts w:ascii="Times New Roman" w:eastAsia="宋体" w:hAnsi="Times New Roman" w:cs="Times New Roman" w:hint="eastAsia"/>
          <w:color w:val="auto"/>
        </w:rPr>
        <w:t>）下载招标文件</w:t>
      </w:r>
      <w:r>
        <w:rPr>
          <w:rFonts w:ascii="Times New Roman" w:eastAsia="宋体" w:hAnsi="Times New Roman" w:cs="Times New Roman"/>
          <w:color w:val="auto"/>
        </w:rPr>
        <w:t>时，应以联合体协议中确定的主体方名义</w:t>
      </w:r>
      <w:r>
        <w:rPr>
          <w:rFonts w:ascii="Times New Roman" w:eastAsia="宋体" w:hAnsi="Times New Roman" w:cs="Times New Roman" w:hint="eastAsia"/>
          <w:color w:val="auto"/>
        </w:rPr>
        <w:t>下载</w:t>
      </w:r>
      <w:r>
        <w:rPr>
          <w:rFonts w:ascii="Times New Roman" w:eastAsia="宋体" w:hAnsi="Times New Roman" w:cs="Times New Roman"/>
          <w:color w:val="auto"/>
        </w:rPr>
        <w:t>。</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5</w:t>
      </w:r>
      <w:r>
        <w:rPr>
          <w:rFonts w:ascii="Times New Roman" w:eastAsia="宋体" w:hAnsi="Times New Roman" w:cs="Times New Roman" w:hint="eastAsia"/>
          <w:color w:val="auto"/>
        </w:rPr>
        <w:t>）联合体投标的，应以主体方名义提交投标保证金（如有），对联合体各方均具有约束力。</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6</w:t>
      </w:r>
      <w:r>
        <w:rPr>
          <w:rFonts w:ascii="Times New Roman" w:eastAsia="宋体" w:hAnsi="Times New Roman" w:cs="Times New Roman" w:hint="eastAsia"/>
          <w:color w:val="auto"/>
        </w:rPr>
        <w:t>）由同一专业的单位组成的联合体，按照同一项资质等级较低的单位确定资质等级。业绩等有关打分内容根据共同投标协议约定的各方承担的工作和相应责任，确定一方打分，不累加打分；评审标准无明确或难以明确对应哪一方的打分内容按主体方打分。</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7</w:t>
      </w:r>
      <w:r>
        <w:rPr>
          <w:rFonts w:ascii="Times New Roman" w:eastAsia="宋体" w:hAnsi="Times New Roman" w:cs="Times New Roman" w:hint="eastAsia"/>
          <w:color w:val="auto"/>
        </w:rPr>
        <w:t>）联合体中任意一方为中小企业的，该方应提供《中小企业声明函》。</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8</w:t>
      </w:r>
      <w:r>
        <w:rPr>
          <w:rFonts w:ascii="Times New Roman" w:eastAsia="宋体" w:hAnsi="Times New Roman" w:cs="Times New Roman" w:hint="eastAsia"/>
          <w:color w:val="auto"/>
        </w:rPr>
        <w:t>）联合体各方应当共同与采购人签订采购合同，就采购合同约定的事项对采购人承担连带责任。</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4.4 </w:t>
      </w:r>
      <w:r>
        <w:rPr>
          <w:rFonts w:ascii="Times New Roman" w:eastAsia="宋体" w:hAnsi="Times New Roman" w:cs="Times New Roman" w:hint="eastAsia"/>
          <w:color w:val="auto"/>
        </w:rPr>
        <w:t>关于关联企业</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除联合体外，法定代表人或单位负责人为同一个人或者存在直接控股、管理关系的不同供应商，</w:t>
      </w:r>
      <w:r>
        <w:rPr>
          <w:rFonts w:ascii="Times New Roman" w:eastAsia="宋体" w:hAnsi="Times New Roman" w:cs="Times New Roman"/>
          <w:color w:val="auto"/>
        </w:rPr>
        <w:t>不得同时参加同一</w:t>
      </w:r>
      <w:r>
        <w:rPr>
          <w:rFonts w:ascii="Times New Roman" w:eastAsia="宋体" w:hAnsi="Times New Roman" w:cs="Times New Roman" w:hint="eastAsia"/>
          <w:color w:val="auto"/>
        </w:rPr>
        <w:t>合同</w:t>
      </w:r>
      <w:r>
        <w:rPr>
          <w:rFonts w:ascii="Times New Roman" w:eastAsia="宋体" w:hAnsi="Times New Roman" w:cs="Times New Roman"/>
          <w:color w:val="auto"/>
        </w:rPr>
        <w:t>项下的投标</w:t>
      </w:r>
      <w:r>
        <w:rPr>
          <w:rFonts w:ascii="Times New Roman" w:eastAsia="宋体" w:hAnsi="Times New Roman" w:cs="Times New Roman" w:hint="eastAsia"/>
          <w:color w:val="auto"/>
        </w:rPr>
        <w:t>。如同时参加，则评审时将同时被拒绝。</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4.5 </w:t>
      </w:r>
      <w:r>
        <w:rPr>
          <w:rFonts w:ascii="Times New Roman" w:eastAsia="宋体" w:hAnsi="Times New Roman" w:cs="Times New Roman" w:hint="eastAsia"/>
          <w:color w:val="auto"/>
        </w:rPr>
        <w:t>关于分公司投标</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分公司作为投标人参与本项目政府采购活动的，应提供具有法人资格的总公司的营业执照副本扫描件及法人企业授权书，法人企业授权书须加盖总公司公章。总公司可就本项目或此类项目在一定范围或时间内出具法人企业授权书。已由总公司授权的，总公司取得的相关资质证书对分公司有效，法律法规或者行业另有规定的除外。</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lastRenderedPageBreak/>
        <w:t xml:space="preserve">4.6 </w:t>
      </w:r>
      <w:r>
        <w:rPr>
          <w:rFonts w:ascii="Times New Roman" w:eastAsia="宋体" w:hAnsi="Times New Roman" w:cs="Times New Roman" w:hint="eastAsia"/>
          <w:color w:val="auto"/>
        </w:rPr>
        <w:t>关于提供前期服务的供应商</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为采购项目提供整体设计、规范编制或者项目管理、监理、检测等服务的供应商，不得再参加该采购项目的其他采购活动。</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4.7 </w:t>
      </w:r>
      <w:r>
        <w:rPr>
          <w:rFonts w:ascii="Times New Roman" w:eastAsia="宋体" w:hAnsi="Times New Roman" w:cs="Times New Roman" w:hint="eastAsia"/>
          <w:color w:val="auto"/>
        </w:rPr>
        <w:t>关于中小微企业参与投标</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中小微企业是指符合《政府采购促进中小企业发展管理办法》（财库</w:t>
      </w:r>
      <w:r>
        <w:rPr>
          <w:rFonts w:ascii="Times New Roman" w:eastAsia="宋体" w:hAnsi="Times New Roman" w:cs="Times New Roman" w:hint="eastAsia"/>
          <w:color w:val="auto"/>
        </w:rPr>
        <w:t>[2020]46</w:t>
      </w:r>
      <w:r>
        <w:rPr>
          <w:rFonts w:ascii="Times New Roman" w:eastAsia="宋体" w:hAnsi="Times New Roman" w:cs="Times New Roman" w:hint="eastAsia"/>
          <w:color w:val="auto"/>
        </w:rPr>
        <w:t>号）规定的供应商。中小微企业参与投标应提供《中小企业声明函》。</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根据财库〔</w:t>
      </w:r>
      <w:r>
        <w:rPr>
          <w:rFonts w:ascii="Times New Roman" w:eastAsia="宋体" w:hAnsi="Times New Roman" w:cs="Times New Roman" w:hint="eastAsia"/>
          <w:color w:val="auto"/>
        </w:rPr>
        <w:t>2014</w:t>
      </w:r>
      <w:r>
        <w:rPr>
          <w:rFonts w:ascii="Times New Roman" w:eastAsia="宋体" w:hAnsi="Times New Roman" w:cs="Times New Roman" w:hint="eastAsia"/>
          <w:color w:val="auto"/>
        </w:rPr>
        <w:t>〕</w:t>
      </w:r>
      <w:r>
        <w:rPr>
          <w:rFonts w:ascii="Times New Roman" w:eastAsia="宋体" w:hAnsi="Times New Roman" w:cs="Times New Roman" w:hint="eastAsia"/>
          <w:color w:val="auto"/>
        </w:rPr>
        <w:t>68</w:t>
      </w:r>
      <w:r>
        <w:rPr>
          <w:rFonts w:ascii="Times New Roman" w:eastAsia="宋体" w:hAnsi="Times New Roman" w:cs="Times New Roman" w:hint="eastAsia"/>
          <w:color w:val="auto"/>
        </w:rPr>
        <w:t>号《财政部</w:t>
      </w:r>
      <w:r>
        <w:rPr>
          <w:rFonts w:ascii="Times New Roman" w:eastAsia="宋体" w:hAnsi="Times New Roman" w:cs="Times New Roman" w:hint="eastAsia"/>
          <w:color w:val="auto"/>
        </w:rPr>
        <w:t xml:space="preserve"> </w:t>
      </w:r>
      <w:r>
        <w:rPr>
          <w:rFonts w:ascii="Times New Roman" w:eastAsia="宋体" w:hAnsi="Times New Roman" w:cs="Times New Roman" w:hint="eastAsia"/>
          <w:color w:val="auto"/>
        </w:rPr>
        <w:t>司法部关于政府采购支持监狱企业发展有关问题的通知》，监狱企业视同小微企业。监狱企业是指由司法部认定的为罪犯、戒毒人员提供生产项目和劳动对象，且全部产权属于司法部监狱管理局、戒毒管理局、直属煤矿管理局，各省、自治区、直辖市监狱管理局、戒毒管理局，各地</w:t>
      </w:r>
      <w:r>
        <w:rPr>
          <w:rFonts w:ascii="Times New Roman" w:eastAsia="宋体" w:hAnsi="Times New Roman" w:cs="Times New Roman" w:hint="eastAsia"/>
          <w:color w:val="auto"/>
        </w:rPr>
        <w:t>(</w:t>
      </w:r>
      <w:r>
        <w:rPr>
          <w:rFonts w:ascii="Times New Roman" w:eastAsia="宋体" w:hAnsi="Times New Roman" w:cs="Times New Roman" w:hint="eastAsia"/>
          <w:color w:val="auto"/>
        </w:rPr>
        <w:t>设区的市</w:t>
      </w:r>
      <w:r>
        <w:rPr>
          <w:rFonts w:ascii="Times New Roman" w:eastAsia="宋体" w:hAnsi="Times New Roman" w:cs="Times New Roman" w:hint="eastAsia"/>
          <w:color w:val="auto"/>
        </w:rPr>
        <w:t>)</w:t>
      </w:r>
      <w:r>
        <w:rPr>
          <w:rFonts w:ascii="Times New Roman" w:eastAsia="宋体" w:hAnsi="Times New Roman" w:cs="Times New Roman" w:hint="eastAsia"/>
          <w:color w:val="auto"/>
        </w:rPr>
        <w:t>监狱、强制隔离戒毒所、戒毒康复所，以及新疆生产建设兵团监狱管理局、戒毒管理局的企业。监狱企业投标时，提供由省级以上监狱管理局、戒毒管理局（含新疆生产建设兵团）出具的属于监狱企业的证明文件，不再提供《中小企业声明函》。</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hAnsi="Times New Roman" w:cs="Times New Roman"/>
          <w:color w:val="auto"/>
          <w:szCs w:val="21"/>
        </w:rPr>
        <w:t>根据《财政部</w:t>
      </w:r>
      <w:r>
        <w:rPr>
          <w:rFonts w:ascii="Times New Roman" w:hAnsi="Times New Roman" w:cs="Times New Roman"/>
          <w:color w:val="auto"/>
          <w:szCs w:val="21"/>
        </w:rPr>
        <w:t xml:space="preserve"> </w:t>
      </w:r>
      <w:r>
        <w:rPr>
          <w:rFonts w:ascii="Times New Roman" w:hAnsi="Times New Roman" w:cs="Times New Roman"/>
          <w:color w:val="auto"/>
          <w:szCs w:val="21"/>
        </w:rPr>
        <w:t>民政部</w:t>
      </w:r>
      <w:r>
        <w:rPr>
          <w:rFonts w:ascii="Times New Roman" w:hAnsi="Times New Roman" w:cs="Times New Roman"/>
          <w:color w:val="auto"/>
          <w:szCs w:val="21"/>
        </w:rPr>
        <w:t xml:space="preserve"> </w:t>
      </w:r>
      <w:r>
        <w:rPr>
          <w:rFonts w:ascii="Times New Roman" w:hAnsi="Times New Roman" w:cs="Times New Roman"/>
          <w:color w:val="auto"/>
          <w:szCs w:val="21"/>
        </w:rPr>
        <w:t>中国残疾人联合会关于促进残疾人就业政府采购政策的通知》（财库〔</w:t>
      </w:r>
      <w:r>
        <w:rPr>
          <w:rFonts w:ascii="Times New Roman" w:hAnsi="Times New Roman" w:cs="Times New Roman"/>
          <w:color w:val="auto"/>
          <w:szCs w:val="21"/>
        </w:rPr>
        <w:t>2017</w:t>
      </w:r>
      <w:r>
        <w:rPr>
          <w:rFonts w:ascii="Times New Roman" w:hAnsi="Times New Roman" w:cs="Times New Roman"/>
          <w:color w:val="auto"/>
          <w:szCs w:val="21"/>
        </w:rPr>
        <w:t>〕</w:t>
      </w:r>
      <w:r>
        <w:rPr>
          <w:rFonts w:ascii="Times New Roman" w:hAnsi="Times New Roman" w:cs="Times New Roman"/>
          <w:color w:val="auto"/>
          <w:szCs w:val="21"/>
        </w:rPr>
        <w:t>141</w:t>
      </w:r>
      <w:r>
        <w:rPr>
          <w:rFonts w:ascii="Times New Roman" w:hAnsi="Times New Roman" w:cs="Times New Roman"/>
          <w:color w:val="auto"/>
          <w:szCs w:val="21"/>
        </w:rPr>
        <w:t>号）的规定，残疾人福利性单位视同为小型、微型企业。</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5. </w:t>
      </w:r>
      <w:r>
        <w:rPr>
          <w:rFonts w:ascii="Times New Roman" w:eastAsia="宋体" w:hAnsi="Times New Roman" w:cs="Times New Roman" w:hint="eastAsia"/>
          <w:color w:val="auto"/>
        </w:rPr>
        <w:t>合格的货物和相关服务</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5.1 </w:t>
      </w:r>
      <w:r>
        <w:rPr>
          <w:rFonts w:ascii="Times New Roman" w:eastAsia="宋体" w:hAnsi="Times New Roman" w:cs="Times New Roman" w:hint="eastAsia"/>
          <w:color w:val="auto"/>
        </w:rPr>
        <w:t>投标人对所提供的货物应当享有合法的所有权，没有侵犯任何第三方的知识产权、技术秘密等权利，而且不存在任何抵押、留置、查封等产权瑕疵。如有第三方向采购人提出侵犯其专利权、商标权或其它知识产权的主张，该责任应由投标人承担。</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5.2 </w:t>
      </w:r>
      <w:r>
        <w:rPr>
          <w:rFonts w:ascii="Times New Roman" w:eastAsia="宋体" w:hAnsi="Times New Roman" w:cs="Times New Roman" w:hint="eastAsia"/>
          <w:color w:val="auto"/>
        </w:rPr>
        <w:t>投标人提供的货物质量应当完全符合现行的国家标准、行业标准或地方标准。除《招标项目需求》有特殊规定外，投标人提供的货物应当是全新的、未使用过的，货物和相关服务应当符合招标文件的要求。</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5.3 </w:t>
      </w:r>
      <w:r>
        <w:rPr>
          <w:rFonts w:ascii="Times New Roman" w:eastAsia="宋体" w:hAnsi="Times New Roman" w:cs="Times New Roman" w:hint="eastAsia"/>
          <w:color w:val="auto"/>
        </w:rPr>
        <w:t>投标人应当说明投标货物的来源地，如投标的货物非投标人生产或制造的，则交货时有义务提供其从合法途径获得该货物的相关证明。</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5.4 </w:t>
      </w:r>
      <w:r>
        <w:rPr>
          <w:rFonts w:ascii="Times New Roman" w:eastAsia="宋体" w:hAnsi="Times New Roman" w:cs="Times New Roman" w:hint="eastAsia"/>
          <w:color w:val="auto"/>
        </w:rPr>
        <w:t>系统软件、通用软件必须是具有在中国境内的合法使用权或版权的正版</w:t>
      </w:r>
      <w:r>
        <w:rPr>
          <w:rFonts w:ascii="Times New Roman" w:eastAsia="宋体" w:hAnsi="Times New Roman" w:cs="Times New Roman" w:hint="eastAsia"/>
          <w:color w:val="auto"/>
        </w:rPr>
        <w:lastRenderedPageBreak/>
        <w:t>软件，涉及到第三方提出侵权或知识产权的起诉及支付版税等费用由投标人承担所有责任及费用。</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6. </w:t>
      </w:r>
      <w:r>
        <w:rPr>
          <w:rFonts w:ascii="Times New Roman" w:eastAsia="宋体" w:hAnsi="Times New Roman" w:cs="Times New Roman" w:hint="eastAsia"/>
          <w:color w:val="auto"/>
        </w:rPr>
        <w:t>投标费用</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无论投标过程中的做法和结果如何，投标人自行承担所有与参加投标有关的费用。</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7. </w:t>
      </w:r>
      <w:r>
        <w:rPr>
          <w:rFonts w:ascii="Times New Roman" w:eastAsia="宋体" w:hAnsi="Times New Roman" w:cs="Times New Roman" w:hint="eastAsia"/>
          <w:color w:val="auto"/>
        </w:rPr>
        <w:t>信息发布</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本项目需要公开的有关信息，包括招标公告、更正公告、中标公告、终止公告等与招标活动有关的通知，采购人、采购代理机构均将通过“</w:t>
      </w:r>
      <w:r>
        <w:rPr>
          <w:rFonts w:ascii="Times New Roman" w:eastAsia="宋体" w:hAnsi="Times New Roman" w:cs="Times New Roman"/>
          <w:color w:val="auto"/>
        </w:rPr>
        <w:t>天津市政府采购网（</w:t>
      </w:r>
      <w:r>
        <w:rPr>
          <w:rFonts w:ascii="Times New Roman" w:eastAsia="宋体" w:hAnsi="Times New Roman" w:cs="Times New Roman"/>
          <w:color w:val="auto"/>
        </w:rPr>
        <w:t>www.tjgp.gov.cn</w:t>
      </w:r>
      <w:r>
        <w:rPr>
          <w:rFonts w:ascii="Times New Roman" w:eastAsia="宋体" w:hAnsi="Times New Roman" w:cs="Times New Roman"/>
          <w:color w:val="auto"/>
        </w:rPr>
        <w:t>）</w:t>
      </w:r>
      <w:r>
        <w:rPr>
          <w:rFonts w:ascii="Times New Roman" w:eastAsia="宋体" w:hAnsi="Times New Roman" w:cs="Times New Roman" w:hint="eastAsia"/>
          <w:color w:val="auto"/>
        </w:rPr>
        <w:t>”和“</w:t>
      </w:r>
      <w:r>
        <w:rPr>
          <w:rFonts w:ascii="Times New Roman" w:eastAsia="宋体" w:hAnsi="Times New Roman" w:cs="Times New Roman"/>
          <w:color w:val="auto"/>
        </w:rPr>
        <w:t>天津市政府采购</w:t>
      </w:r>
      <w:r>
        <w:rPr>
          <w:rFonts w:ascii="Times New Roman" w:eastAsia="宋体" w:hAnsi="Times New Roman" w:cs="Times New Roman" w:hint="eastAsia"/>
          <w:color w:val="auto"/>
        </w:rPr>
        <w:t>中心</w:t>
      </w:r>
      <w:r>
        <w:rPr>
          <w:rFonts w:ascii="Times New Roman" w:eastAsia="宋体" w:hAnsi="Times New Roman" w:cs="Times New Roman"/>
          <w:color w:val="auto"/>
        </w:rPr>
        <w:t>网（</w:t>
      </w:r>
      <w:r>
        <w:rPr>
          <w:rFonts w:ascii="Times New Roman" w:eastAsia="宋体" w:hAnsi="Times New Roman" w:cs="Times New Roman"/>
          <w:color w:val="auto"/>
        </w:rPr>
        <w:t>http://tjgpc.zwfwb.tj.gov.cn</w:t>
      </w:r>
      <w:r>
        <w:rPr>
          <w:rFonts w:ascii="Times New Roman" w:eastAsia="宋体" w:hAnsi="Times New Roman" w:cs="Times New Roman"/>
          <w:color w:val="auto"/>
        </w:rPr>
        <w:t>）</w:t>
      </w:r>
      <w:r>
        <w:rPr>
          <w:rFonts w:ascii="Times New Roman" w:eastAsia="宋体" w:hAnsi="Times New Roman" w:cs="Times New Roman" w:hint="eastAsia"/>
          <w:color w:val="auto"/>
        </w:rPr>
        <w:t>”公开发布。投标人在参与本采购项目招投标活动期间，请及时关注上述媒体和天津市政府采购中心招投标系统“查看项目文件”的相关信息。因没有及时关注而未能如期获取相关信息，投标人自行</w:t>
      </w:r>
      <w:r>
        <w:rPr>
          <w:rFonts w:ascii="Times New Roman" w:eastAsia="宋体" w:hAnsi="Times New Roman" w:cs="Times New Roman"/>
          <w:color w:val="auto"/>
        </w:rPr>
        <w:t>承担由此可能产生的风险。</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8. </w:t>
      </w:r>
      <w:r>
        <w:rPr>
          <w:rFonts w:ascii="Times New Roman" w:eastAsia="宋体" w:hAnsi="Times New Roman" w:cs="Times New Roman" w:hint="eastAsia"/>
          <w:color w:val="auto"/>
        </w:rPr>
        <w:t>询问与质疑</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8.1 </w:t>
      </w:r>
      <w:r>
        <w:rPr>
          <w:rFonts w:ascii="Times New Roman" w:eastAsia="宋体" w:hAnsi="Times New Roman" w:cs="Times New Roman" w:hint="eastAsia"/>
          <w:color w:val="auto"/>
        </w:rPr>
        <w:t>根据《政府采购质疑和投诉办法》（财政部令第</w:t>
      </w:r>
      <w:r>
        <w:rPr>
          <w:rFonts w:ascii="Times New Roman" w:eastAsia="宋体" w:hAnsi="Times New Roman" w:cs="Times New Roman" w:hint="eastAsia"/>
          <w:color w:val="auto"/>
        </w:rPr>
        <w:t>94</w:t>
      </w:r>
      <w:r>
        <w:rPr>
          <w:rFonts w:ascii="Times New Roman" w:eastAsia="宋体" w:hAnsi="Times New Roman" w:cs="Times New Roman" w:hint="eastAsia"/>
          <w:color w:val="auto"/>
        </w:rPr>
        <w:t>号）、《天津市财政局关于转发</w:t>
      </w:r>
      <w:r>
        <w:rPr>
          <w:rFonts w:ascii="Times New Roman" w:eastAsia="宋体" w:hAnsi="Times New Roman" w:cs="Times New Roman" w:hint="eastAsia"/>
          <w:color w:val="auto"/>
        </w:rPr>
        <w:t>&lt;</w:t>
      </w:r>
      <w:r>
        <w:rPr>
          <w:rFonts w:ascii="Times New Roman" w:eastAsia="宋体" w:hAnsi="Times New Roman" w:cs="Times New Roman" w:hint="eastAsia"/>
          <w:color w:val="auto"/>
        </w:rPr>
        <w:t>财政部关于进一步加强政府采购需求和履约验收管理的指导意见</w:t>
      </w:r>
      <w:r>
        <w:rPr>
          <w:rFonts w:ascii="Times New Roman" w:eastAsia="宋体" w:hAnsi="Times New Roman" w:cs="Times New Roman" w:hint="eastAsia"/>
          <w:color w:val="auto"/>
        </w:rPr>
        <w:t>&gt;</w:t>
      </w:r>
      <w:r>
        <w:rPr>
          <w:rFonts w:ascii="Times New Roman" w:eastAsia="宋体" w:hAnsi="Times New Roman" w:cs="Times New Roman" w:hint="eastAsia"/>
          <w:color w:val="auto"/>
        </w:rPr>
        <w:t>的通知》（津财采</w:t>
      </w:r>
      <w:r>
        <w:rPr>
          <w:rFonts w:ascii="Times New Roman" w:eastAsia="宋体" w:hAnsi="Times New Roman" w:cs="Times New Roman" w:hint="eastAsia"/>
          <w:color w:val="auto"/>
        </w:rPr>
        <w:t>[2017]4</w:t>
      </w:r>
      <w:r>
        <w:rPr>
          <w:rFonts w:ascii="Times New Roman" w:eastAsia="宋体" w:hAnsi="Times New Roman" w:cs="Times New Roman" w:hint="eastAsia"/>
          <w:color w:val="auto"/>
        </w:rPr>
        <w:t>号）的要求及委托代理协议的授权范围，针对采购文件的询问、质疑应当向采购人提出；针对采购过程、采购结果的询问、质疑应当向天津市政府采购中心提出。</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8.2 </w:t>
      </w:r>
      <w:r>
        <w:rPr>
          <w:rFonts w:ascii="Times New Roman" w:eastAsia="宋体" w:hAnsi="Times New Roman" w:cs="Times New Roman" w:hint="eastAsia"/>
          <w:color w:val="auto"/>
        </w:rPr>
        <w:t>询问</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）询问可以采取电话、当面或书面等形式。</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）采购人应当自收到供应商询问之日起</w:t>
      </w:r>
      <w:r>
        <w:rPr>
          <w:rFonts w:ascii="Times New Roman" w:eastAsia="宋体" w:hAnsi="Times New Roman" w:cs="Times New Roman" w:hint="eastAsia"/>
          <w:color w:val="auto"/>
        </w:rPr>
        <w:t>3</w:t>
      </w:r>
      <w:r>
        <w:rPr>
          <w:rFonts w:ascii="Times New Roman" w:eastAsia="宋体" w:hAnsi="Times New Roman" w:cs="Times New Roman" w:hint="eastAsia"/>
          <w:color w:val="auto"/>
        </w:rPr>
        <w:t>个工作日内作出答复，但答复的内容不得涉及商业秘密或者依法应当保密的内容。</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8.3 </w:t>
      </w:r>
      <w:r>
        <w:rPr>
          <w:rFonts w:ascii="Times New Roman" w:eastAsia="宋体" w:hAnsi="Times New Roman" w:cs="Times New Roman" w:hint="eastAsia"/>
          <w:color w:val="auto"/>
        </w:rPr>
        <w:t>质疑</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）提出质疑的供应商应当是参与所质疑项目采购活动的供应商。</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）供应商认为采购文件、采购过程和采购结果使自己的权益受到损害的，可以在知道或者应知其权益受到损害之日起七个工作日内，以书面原件形式针对同一采购程序环节一次性提出质疑，否则不予受理。</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针对采购结果的质疑，供应商可通过天津市政府采购中心招投标系统“质疑”模块在线提出。</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lastRenderedPageBreak/>
        <w:t>（</w:t>
      </w:r>
      <w:r>
        <w:rPr>
          <w:rFonts w:ascii="Times New Roman" w:eastAsia="宋体" w:hAnsi="Times New Roman" w:cs="Times New Roman" w:hint="eastAsia"/>
          <w:color w:val="auto"/>
        </w:rPr>
        <w:t>3</w:t>
      </w:r>
      <w:r>
        <w:rPr>
          <w:rFonts w:ascii="Times New Roman" w:eastAsia="宋体" w:hAnsi="Times New Roman" w:cs="Times New Roman" w:hint="eastAsia"/>
          <w:color w:val="auto"/>
        </w:rPr>
        <w:t>）质疑函应当符合《政府采购质疑和投诉办法》（财政部令第</w:t>
      </w:r>
      <w:r>
        <w:rPr>
          <w:rFonts w:ascii="Times New Roman" w:eastAsia="宋体" w:hAnsi="Times New Roman" w:cs="Times New Roman" w:hint="eastAsia"/>
          <w:color w:val="auto"/>
        </w:rPr>
        <w:t>94</w:t>
      </w:r>
      <w:r>
        <w:rPr>
          <w:rFonts w:ascii="Times New Roman" w:eastAsia="宋体" w:hAnsi="Times New Roman" w:cs="Times New Roman" w:hint="eastAsia"/>
          <w:color w:val="auto"/>
        </w:rPr>
        <w:t>号）第十二条的规定，并按照统一格式提出（具体格式可参照天津市政府采购网（</w:t>
      </w:r>
      <w:r>
        <w:rPr>
          <w:rFonts w:ascii="Times New Roman" w:eastAsia="宋体" w:hAnsi="Times New Roman" w:cs="Times New Roman" w:hint="eastAsia"/>
          <w:color w:val="auto"/>
        </w:rPr>
        <w:t>www.tjgp.gov.cn</w:t>
      </w:r>
      <w:r>
        <w:rPr>
          <w:rFonts w:ascii="Times New Roman" w:eastAsia="宋体" w:hAnsi="Times New Roman" w:cs="Times New Roman" w:hint="eastAsia"/>
          <w:color w:val="auto"/>
        </w:rPr>
        <w:t>）“下载专区”中的“质疑函格式文本”）。质疑函应当明确阐述采购文件、采购过程、采购结果使自己的合法权益受到损害的法律依据、事实依据、相关证明材料及证据来源，以便于有关单位调查、答复和处理。</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4</w:t>
      </w:r>
      <w:r>
        <w:rPr>
          <w:rFonts w:ascii="Times New Roman" w:eastAsia="宋体" w:hAnsi="Times New Roman" w:cs="Times New Roman" w:hint="eastAsia"/>
          <w:color w:val="auto"/>
        </w:rPr>
        <w:t>）供应商质疑应当有明确的请求和必要的证明材料。质疑内容不得含有虚假、恶意成份。依照谁主张谁举证的原则，提出质疑者必须同时提交相关确凿的证据材料和注明证据的确切来源，证据来源必须合法，采购人或天津市政府采购中心有权将质疑函转发质疑事项各关联方，请其作出解释说明。对捏造事实、滥用维权扰乱采购秩序的恶意质疑者，将上报天津市财政局政府采购处依法处理。</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8.4 </w:t>
      </w:r>
      <w:r>
        <w:rPr>
          <w:rFonts w:ascii="Times New Roman" w:eastAsia="宋体" w:hAnsi="Times New Roman" w:cs="Times New Roman" w:hint="eastAsia"/>
          <w:color w:val="auto"/>
        </w:rPr>
        <w:t>针对询问或质疑的答复内容需要修改采购文件的，其修改内容应当以天津市政府采购网发布的更正公告为准。</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9. </w:t>
      </w:r>
      <w:r>
        <w:rPr>
          <w:rFonts w:ascii="Times New Roman" w:eastAsia="宋体" w:hAnsi="Times New Roman" w:cs="Times New Roman" w:hint="eastAsia"/>
          <w:color w:val="auto"/>
        </w:rPr>
        <w:t>其他</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本《投标须知》的条款如与《投标邀请函》、《招标项目需求》就同一内容的表述不一致的，以《投标邀请函》、《招标项目需求》中规定的内容为准。</w:t>
      </w:r>
    </w:p>
    <w:p w:rsidR="003274F7" w:rsidRDefault="003274F7">
      <w:pPr>
        <w:pStyle w:val="Default"/>
        <w:spacing w:line="360" w:lineRule="auto"/>
        <w:ind w:firstLineChars="200" w:firstLine="480"/>
        <w:jc w:val="both"/>
        <w:rPr>
          <w:rFonts w:ascii="Times New Roman" w:eastAsia="宋体" w:hAnsi="Times New Roman" w:cs="Times New Roman"/>
          <w:color w:val="auto"/>
        </w:rPr>
      </w:pPr>
    </w:p>
    <w:p w:rsidR="003274F7" w:rsidRDefault="00C7430F">
      <w:pPr>
        <w:pStyle w:val="Default"/>
        <w:spacing w:line="360" w:lineRule="auto"/>
        <w:ind w:firstLineChars="200" w:firstLine="480"/>
        <w:jc w:val="center"/>
        <w:rPr>
          <w:rFonts w:ascii="Times New Roman" w:eastAsia="宋体" w:hAnsi="Times New Roman" w:cs="Times New Roman"/>
          <w:color w:val="auto"/>
        </w:rPr>
      </w:pPr>
      <w:r>
        <w:rPr>
          <w:rFonts w:ascii="Times New Roman" w:eastAsia="宋体" w:hAnsi="Times New Roman" w:cs="Times New Roman" w:hint="eastAsia"/>
          <w:color w:val="auto"/>
        </w:rPr>
        <w:t xml:space="preserve">B  </w:t>
      </w:r>
      <w:r>
        <w:rPr>
          <w:rFonts w:ascii="Times New Roman" w:eastAsia="宋体" w:hAnsi="Times New Roman" w:cs="Times New Roman" w:hint="eastAsia"/>
          <w:color w:val="auto"/>
        </w:rPr>
        <w:t>招标文件说明</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10. </w:t>
      </w:r>
      <w:r>
        <w:rPr>
          <w:rFonts w:ascii="Times New Roman" w:eastAsia="宋体" w:hAnsi="Times New Roman" w:cs="Times New Roman" w:hint="eastAsia"/>
          <w:color w:val="auto"/>
        </w:rPr>
        <w:t>招标文件的构成</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10.1 </w:t>
      </w:r>
      <w:r>
        <w:rPr>
          <w:rFonts w:ascii="Times New Roman" w:eastAsia="宋体" w:hAnsi="Times New Roman" w:cs="Times New Roman" w:hint="eastAsia"/>
          <w:color w:val="auto"/>
        </w:rPr>
        <w:t>招标文件由下述部分组成：</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）投标邀请函</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）招标项目需求</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3</w:t>
      </w:r>
      <w:r>
        <w:rPr>
          <w:rFonts w:ascii="Times New Roman" w:eastAsia="宋体" w:hAnsi="Times New Roman" w:cs="Times New Roman" w:hint="eastAsia"/>
          <w:color w:val="auto"/>
        </w:rPr>
        <w:t>）投标须知</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4</w:t>
      </w:r>
      <w:r>
        <w:rPr>
          <w:rFonts w:ascii="Times New Roman" w:eastAsia="宋体" w:hAnsi="Times New Roman" w:cs="Times New Roman" w:hint="eastAsia"/>
          <w:color w:val="auto"/>
        </w:rPr>
        <w:t>）合同条款</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5</w:t>
      </w:r>
      <w:r>
        <w:rPr>
          <w:rFonts w:ascii="Times New Roman" w:eastAsia="宋体" w:hAnsi="Times New Roman" w:cs="Times New Roman" w:hint="eastAsia"/>
          <w:color w:val="auto"/>
        </w:rPr>
        <w:t>）投标文件格式</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6</w:t>
      </w:r>
      <w:r>
        <w:rPr>
          <w:rFonts w:ascii="Times New Roman" w:eastAsia="宋体" w:hAnsi="Times New Roman" w:cs="Times New Roman" w:hint="eastAsia"/>
          <w:color w:val="auto"/>
        </w:rPr>
        <w:t>）本项目招标文件的更正公告内容（如有）</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10.2 </w:t>
      </w:r>
      <w:r>
        <w:rPr>
          <w:rFonts w:ascii="Times New Roman" w:eastAsia="宋体" w:hAnsi="Times New Roman" w:cs="Times New Roman" w:hint="eastAsia"/>
          <w:color w:val="auto"/>
        </w:rPr>
        <w:t>除非有特殊要求，招标文件不单独提供招标项目使用地的自然环境、气候条件、公用设施等情况，投标人被视为熟悉上述与履行合同有关的一切情况。</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10.3 </w:t>
      </w:r>
      <w:r>
        <w:rPr>
          <w:rFonts w:ascii="Times New Roman" w:eastAsia="宋体" w:hAnsi="Times New Roman" w:cs="Times New Roman" w:hint="eastAsia"/>
          <w:color w:val="auto"/>
        </w:rPr>
        <w:t>加注“★”号条款为实质性条款，不得出现负偏离，发生负偏离即做无效标处理。加注“▲”号的产品为核心产品（如未明确核心产品，则视为全部</w:t>
      </w:r>
      <w:r>
        <w:rPr>
          <w:rFonts w:ascii="Times New Roman" w:eastAsia="宋体" w:hAnsi="Times New Roman" w:cs="Times New Roman" w:hint="eastAsia"/>
          <w:color w:val="auto"/>
        </w:rPr>
        <w:lastRenderedPageBreak/>
        <w:t>产品均为核心产品），任意一种核心产品为同一品牌时，按照本部分第</w:t>
      </w:r>
      <w:r>
        <w:rPr>
          <w:rFonts w:ascii="Times New Roman" w:eastAsia="宋体" w:hAnsi="Times New Roman" w:cs="Times New Roman"/>
          <w:color w:val="auto"/>
        </w:rPr>
        <w:t>32.4</w:t>
      </w:r>
      <w:r>
        <w:rPr>
          <w:rFonts w:ascii="Times New Roman" w:eastAsia="宋体" w:hAnsi="Times New Roman" w:cs="Times New Roman" w:hint="eastAsia"/>
          <w:color w:val="auto"/>
        </w:rPr>
        <w:t>条款执行。</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10.4 </w:t>
      </w:r>
      <w:r>
        <w:rPr>
          <w:rFonts w:ascii="Times New Roman" w:eastAsia="宋体" w:hAnsi="Times New Roman" w:cs="Times New Roman" w:hint="eastAsia"/>
          <w:color w:val="auto"/>
        </w:rPr>
        <w:t>招标文件中涉及的参照品牌、型号仅起说明作用，并没有任何限制性，投标人在投标中可以选用其他替代品牌或型号，但这些替代要实质上优于或相当于招标要求。</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10.5 </w:t>
      </w:r>
      <w:r>
        <w:rPr>
          <w:rFonts w:ascii="Times New Roman" w:eastAsia="宋体" w:hAnsi="Times New Roman" w:cs="Times New Roman" w:hint="eastAsia"/>
          <w:color w:val="auto"/>
        </w:rPr>
        <w:t>除招标文件另有规定外，招标文件中要求的每一项产品只允许一种产品投标，每一项产品的采购数量不允许变更。</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11. </w:t>
      </w:r>
      <w:r>
        <w:rPr>
          <w:rFonts w:ascii="Times New Roman" w:eastAsia="宋体" w:hAnsi="Times New Roman" w:cs="Times New Roman" w:hint="eastAsia"/>
          <w:color w:val="auto"/>
        </w:rPr>
        <w:t>招标文件的澄清和修改</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11.1 </w:t>
      </w:r>
      <w:r>
        <w:rPr>
          <w:rFonts w:ascii="Times New Roman" w:eastAsia="宋体" w:hAnsi="Times New Roman" w:cs="Times New Roman" w:hint="eastAsia"/>
          <w:color w:val="auto"/>
        </w:rPr>
        <w:t>投标截止前，采购人、采购代理机构需要对招标文件进行补充或修改的，采购人、采购代理机构将会通过“天津市政府采购网”、“天津市政府采购中心网”以更正公告形式发布。</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11.2 </w:t>
      </w:r>
      <w:r>
        <w:rPr>
          <w:rFonts w:ascii="Times New Roman" w:eastAsia="宋体" w:hAnsi="Times New Roman" w:cs="Times New Roman" w:hint="eastAsia"/>
          <w:color w:val="auto"/>
        </w:rPr>
        <w:t>更正公告一经在“天津市政府采购网”、“天津市政府采购中心网”发布，天津市政府采购中心招投标系统将自动发送通知至已获取招标文件供应商的“查看项目文件”，视同已书面通知所有招标文件的收受人。请参与项目的供应商及时关注更正公告，由此导致的风险由投标人自行承担，采购人、采购代理机构不承担任何责任。</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11.3 </w:t>
      </w:r>
      <w:r>
        <w:rPr>
          <w:rFonts w:ascii="Times New Roman" w:eastAsia="宋体" w:hAnsi="Times New Roman" w:cs="Times New Roman" w:hint="eastAsia"/>
          <w:color w:val="auto"/>
        </w:rPr>
        <w:t>更正公告的内容为招标文件的组成部分。当招标文件与更正公告就同一内容的表述不一致时，以最后发出的更正公告内容为准。</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11.4 </w:t>
      </w:r>
      <w:r>
        <w:rPr>
          <w:rFonts w:ascii="Times New Roman" w:eastAsia="宋体" w:hAnsi="Times New Roman" w:cs="Times New Roman" w:hint="eastAsia"/>
          <w:color w:val="auto"/>
        </w:rPr>
        <w:t>招标文件的澄清、答复、修改或补充都应由采购代理机构以更正公告形式发布，除此以外的其他任何澄清、修改方式及澄清、修改内容均属无效，不得作为投标的依据，由此导致的风险由投标人自行承担，采购人、采购代理机构不承担任何责任。</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12. </w:t>
      </w:r>
      <w:r>
        <w:rPr>
          <w:rFonts w:ascii="Times New Roman" w:eastAsia="宋体" w:hAnsi="Times New Roman" w:cs="Times New Roman" w:hint="eastAsia"/>
          <w:color w:val="auto"/>
        </w:rPr>
        <w:t>答疑会和踏勘现场</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12.1 </w:t>
      </w:r>
      <w:r>
        <w:rPr>
          <w:rFonts w:ascii="Times New Roman" w:eastAsia="宋体" w:hAnsi="Times New Roman" w:cs="Times New Roman" w:hint="eastAsia"/>
          <w:color w:val="auto"/>
        </w:rPr>
        <w:t>采购人、采购代理机构召开答疑会的，所有投标人应按《投标邀请函》规定的时间、地点参加答疑会。投标人如不参加，其风险由投标人自行承担，采购人、采购代理机构不承担任何责任。</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12.2 </w:t>
      </w:r>
      <w:r>
        <w:rPr>
          <w:rFonts w:ascii="Times New Roman" w:eastAsia="宋体" w:hAnsi="Times New Roman" w:cs="Times New Roman" w:hint="eastAsia"/>
          <w:color w:val="auto"/>
        </w:rPr>
        <w:t>采购人、采购代理机构组织踏勘现场的，所有投标人按《投标邀请函》规定的时间、地点参加踏勘现场活动。投标人如不参加，其风险由投标人自行承担，采购人、采购代理机构不承担任何责任。</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lastRenderedPageBreak/>
        <w:t xml:space="preserve">12.3 </w:t>
      </w:r>
      <w:r>
        <w:rPr>
          <w:rFonts w:ascii="Times New Roman" w:eastAsia="宋体" w:hAnsi="Times New Roman" w:cs="Times New Roman" w:hint="eastAsia"/>
          <w:color w:val="auto"/>
        </w:rPr>
        <w:t>采购人、采购代理机构在答疑会或踏勘现场中口头介绍的情况，除经“天津市政府采购网”、“天津市政府采购中心网”以更正公告的形式发布外，不构成对招标文件的修改，不作为投标人编制投标文件的依据。</w:t>
      </w:r>
    </w:p>
    <w:p w:rsidR="003274F7" w:rsidRDefault="003274F7">
      <w:pPr>
        <w:pStyle w:val="Default"/>
        <w:spacing w:line="360" w:lineRule="auto"/>
        <w:ind w:firstLineChars="200" w:firstLine="480"/>
        <w:jc w:val="both"/>
        <w:rPr>
          <w:rFonts w:ascii="Times New Roman" w:eastAsia="宋体" w:hAnsi="Times New Roman" w:cs="Times New Roman"/>
          <w:color w:val="auto"/>
        </w:rPr>
      </w:pPr>
    </w:p>
    <w:p w:rsidR="003274F7" w:rsidRDefault="00C7430F">
      <w:pPr>
        <w:pStyle w:val="Default"/>
        <w:spacing w:line="360" w:lineRule="auto"/>
        <w:ind w:firstLineChars="200" w:firstLine="480"/>
        <w:jc w:val="center"/>
        <w:rPr>
          <w:rFonts w:ascii="Times New Roman" w:eastAsia="宋体" w:hAnsi="Times New Roman" w:cs="Times New Roman"/>
          <w:color w:val="auto"/>
        </w:rPr>
      </w:pPr>
      <w:r>
        <w:rPr>
          <w:rFonts w:ascii="Times New Roman" w:eastAsia="宋体" w:hAnsi="Times New Roman" w:cs="Times New Roman" w:hint="eastAsia"/>
          <w:color w:val="auto"/>
        </w:rPr>
        <w:t xml:space="preserve">C  </w:t>
      </w:r>
      <w:r>
        <w:rPr>
          <w:rFonts w:ascii="Times New Roman" w:eastAsia="宋体" w:hAnsi="Times New Roman" w:cs="Times New Roman" w:hint="eastAsia"/>
          <w:color w:val="auto"/>
        </w:rPr>
        <w:t>投标文件的编制</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13. </w:t>
      </w:r>
      <w:r>
        <w:rPr>
          <w:rFonts w:ascii="Times New Roman" w:eastAsia="宋体" w:hAnsi="Times New Roman" w:cs="Times New Roman" w:hint="eastAsia"/>
          <w:color w:val="auto"/>
        </w:rPr>
        <w:t>要求</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13.1 </w:t>
      </w:r>
      <w:r>
        <w:rPr>
          <w:rFonts w:ascii="Times New Roman" w:eastAsia="宋体" w:hAnsi="Times New Roman" w:cs="Times New Roman" w:hint="eastAsia"/>
          <w:color w:val="auto"/>
        </w:rPr>
        <w:t>投标人应仔细阅读招标文件的所有内容，按招标文件要求编制投标文件，以使其投标对招标文件做出实质性响应。否则，其投标文件可能被拒绝，投标人须自行承担由此引起的风险和责任。</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13.2 </w:t>
      </w:r>
      <w:r>
        <w:rPr>
          <w:rFonts w:ascii="Times New Roman" w:eastAsia="宋体" w:hAnsi="Times New Roman" w:cs="Times New Roman" w:hint="eastAsia"/>
          <w:color w:val="auto"/>
        </w:rPr>
        <w:t>投标人应根据招标项目需求和投标文件格式编制投标文件，保证其真实有效，并承担相应的法律责任。</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13.3 </w:t>
      </w:r>
      <w:r>
        <w:rPr>
          <w:rFonts w:ascii="Times New Roman" w:eastAsia="宋体" w:hAnsi="Times New Roman" w:cs="Times New Roman" w:hint="eastAsia"/>
          <w:color w:val="auto"/>
        </w:rPr>
        <w:t>投标人应对投标文件所提供的全部资料的真实性承担法律责任，并无条件接受采购人、采购代理机构对其中任何资料进行核实（核对原件）的要求。采购人、采购代理机构核对发现有不一致或供应商无正当理由不按时提供原件的，按有关规定执行。</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14. </w:t>
      </w:r>
      <w:r>
        <w:rPr>
          <w:rFonts w:ascii="Times New Roman" w:eastAsia="宋体" w:hAnsi="Times New Roman" w:cs="Times New Roman" w:hint="eastAsia"/>
          <w:color w:val="auto"/>
        </w:rPr>
        <w:t>投标语言及计量单位</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14.1 </w:t>
      </w:r>
      <w:r>
        <w:rPr>
          <w:rFonts w:ascii="Times New Roman" w:eastAsia="宋体" w:hAnsi="Times New Roman" w:cs="Times New Roman" w:hint="eastAsia"/>
          <w:color w:val="auto"/>
        </w:rPr>
        <w:t>投标人和采购代理机构就投标交换的文件和来往信件，应以中文书写，全部辅助材料及证明材料均应有中文文本，并以中文文本为准。外文资料必须提供中文译文，并保证与原文内容一致，否则投标人将承担相应法律责任。除签名、盖章、专用名称等特殊情形外，以中文以外的文字表述的投标文件，评标委员会有权拒绝其投标。</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14.2 </w:t>
      </w:r>
      <w:r>
        <w:rPr>
          <w:rFonts w:ascii="Times New Roman" w:eastAsia="宋体" w:hAnsi="Times New Roman" w:cs="Times New Roman" w:hint="eastAsia"/>
          <w:color w:val="auto"/>
        </w:rPr>
        <w:t>除招标文件中另有规定外，投标文件所使用的计量单位均应使用中华人民共和国法定计量单位。</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15. </w:t>
      </w:r>
      <w:r>
        <w:rPr>
          <w:rFonts w:ascii="Times New Roman" w:eastAsia="宋体" w:hAnsi="Times New Roman" w:cs="Times New Roman" w:hint="eastAsia"/>
          <w:color w:val="auto"/>
        </w:rPr>
        <w:t>投标文件格式</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15.1 </w:t>
      </w:r>
      <w:r>
        <w:rPr>
          <w:rFonts w:ascii="Times New Roman" w:eastAsia="宋体" w:hAnsi="Times New Roman" w:cs="Times New Roman" w:hint="eastAsia"/>
          <w:color w:val="auto"/>
        </w:rPr>
        <w:t>投标人应按招标文件中提供的投标文件格式完整填写。因不按要求编制而引起系统无法检索、读取相关信息时，其后果由投标人自行承担。</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15.2 </w:t>
      </w:r>
      <w:r>
        <w:rPr>
          <w:rFonts w:ascii="Times New Roman" w:eastAsia="宋体" w:hAnsi="Times New Roman" w:cs="Times New Roman" w:hint="eastAsia"/>
          <w:color w:val="auto"/>
        </w:rPr>
        <w:t>投标人可对本招标文件“招标项目要求”所列的所有货物进行投标，也可只对其中一包或几包的货物投标；若无特殊说明，每一包的内容不得分项投标，原则上按照整包确定中标供应商。</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lastRenderedPageBreak/>
        <w:t xml:space="preserve">15.3 </w:t>
      </w:r>
      <w:r>
        <w:rPr>
          <w:rFonts w:ascii="Times New Roman" w:eastAsia="宋体" w:hAnsi="Times New Roman" w:cs="Times New Roman" w:hint="eastAsia"/>
          <w:color w:val="auto"/>
        </w:rPr>
        <w:t>投标人根据招标文件的规定和采购项目的实际情况，拟在中标后将中标项目的非主体、非关键性工作分包的，应当在投标文件中载明分包承担主体，分包承担主体应当具备相应资质条件且不得再次分包。</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15.4 </w:t>
      </w:r>
      <w:r>
        <w:rPr>
          <w:rFonts w:ascii="Times New Roman" w:eastAsia="宋体" w:hAnsi="Times New Roman" w:cs="Times New Roman" w:hint="eastAsia"/>
          <w:color w:val="auto"/>
        </w:rPr>
        <w:t>如投标多个包的，要求按包分别独立制作投标文件。</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15.5 </w:t>
      </w:r>
      <w:r>
        <w:rPr>
          <w:rFonts w:ascii="Times New Roman" w:eastAsia="宋体" w:hAnsi="Times New Roman" w:cs="Times New Roman" w:hint="eastAsia"/>
          <w:color w:val="auto"/>
        </w:rPr>
        <w:t>投标文件（包括封面和目录）的每一页，从封面开始按阿拉伯数字</w:t>
      </w:r>
      <w:r>
        <w:rPr>
          <w:rFonts w:ascii="Times New Roman" w:eastAsia="宋体" w:hAnsi="Times New Roman" w:cs="Times New Roman" w:hint="eastAsia"/>
          <w:color w:val="auto"/>
        </w:rPr>
        <w:t>1</w:t>
      </w: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w:t>
      </w:r>
      <w:r>
        <w:rPr>
          <w:rFonts w:ascii="Times New Roman" w:eastAsia="宋体" w:hAnsi="Times New Roman" w:cs="Times New Roman" w:hint="eastAsia"/>
          <w:color w:val="auto"/>
        </w:rPr>
        <w:t>3</w:t>
      </w:r>
      <w:r>
        <w:rPr>
          <w:rFonts w:ascii="宋体" w:eastAsia="宋体" w:hAnsi="宋体" w:cs="Times New Roman" w:hint="eastAsia"/>
          <w:color w:val="auto"/>
        </w:rPr>
        <w:t>…</w:t>
      </w:r>
      <w:r>
        <w:rPr>
          <w:rFonts w:ascii="Times New Roman" w:eastAsia="宋体" w:hAnsi="Times New Roman" w:cs="Times New Roman" w:hint="eastAsia"/>
          <w:color w:val="auto"/>
        </w:rPr>
        <w:t>顺序编制页码。</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16. </w:t>
      </w:r>
      <w:r>
        <w:rPr>
          <w:rFonts w:ascii="Times New Roman" w:eastAsia="宋体" w:hAnsi="Times New Roman" w:cs="Times New Roman" w:hint="eastAsia"/>
          <w:color w:val="auto"/>
        </w:rPr>
        <w:t>投标报价</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16.1 </w:t>
      </w:r>
      <w:r>
        <w:rPr>
          <w:rFonts w:ascii="Times New Roman" w:eastAsia="宋体" w:hAnsi="Times New Roman" w:cs="Times New Roman" w:hint="eastAsia"/>
          <w:color w:val="auto"/>
        </w:rPr>
        <w:t>投标书、开标一览表等各表中的报价，若无特殊说明应采用人民币填报。</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16.2 </w:t>
      </w:r>
      <w:r>
        <w:rPr>
          <w:rFonts w:ascii="Times New Roman" w:eastAsia="宋体" w:hAnsi="Times New Roman" w:cs="Times New Roman" w:hint="eastAsia"/>
          <w:color w:val="auto"/>
        </w:rPr>
        <w:t>投标报价是</w:t>
      </w:r>
      <w:r>
        <w:rPr>
          <w:rFonts w:hint="eastAsia"/>
          <w:color w:val="auto"/>
        </w:rPr>
        <w:t>为完成招标文件规定的一切工作所需的全部费用的最终优惠价格。</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16.3 </w:t>
      </w:r>
      <w:r>
        <w:rPr>
          <w:rFonts w:ascii="Times New Roman" w:eastAsia="宋体" w:hAnsi="Times New Roman" w:cs="Times New Roman" w:hint="eastAsia"/>
          <w:color w:val="auto"/>
        </w:rPr>
        <w:t>除《招标项目需求》中说明并允许外，投标的每一个货物、服务的单项报价以及采购项目的投标总价均只允许有一个报价，任何有选择的报价，采购人、采购代理机构均将予以拒绝。</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17. </w:t>
      </w:r>
      <w:r>
        <w:rPr>
          <w:rFonts w:ascii="Times New Roman" w:eastAsia="宋体" w:hAnsi="Times New Roman" w:cs="Times New Roman" w:hint="eastAsia"/>
          <w:color w:val="auto"/>
        </w:rPr>
        <w:t>投标人资格证明文件</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投标人必须提交证明其有资格进行投标和有能力履行合同的文件，作为投标文件的一部分。</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）《投标邀请函》中规定的供应商资格要求（实质性要求）证明文件；</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）若国家及行业对投标项目有特殊资格要求的，还须提供特殊资格证明文件；</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3</w:t>
      </w:r>
      <w:r>
        <w:rPr>
          <w:rFonts w:ascii="Times New Roman" w:eastAsia="宋体" w:hAnsi="Times New Roman" w:cs="Times New Roman" w:hint="eastAsia"/>
          <w:color w:val="auto"/>
        </w:rPr>
        <w:t>）涉及本须知中“</w:t>
      </w:r>
      <w:r>
        <w:rPr>
          <w:rFonts w:ascii="Times New Roman" w:eastAsia="宋体" w:hAnsi="Times New Roman" w:cs="Times New Roman" w:hint="eastAsia"/>
          <w:color w:val="auto"/>
        </w:rPr>
        <w:t xml:space="preserve">4. </w:t>
      </w:r>
      <w:r>
        <w:rPr>
          <w:rFonts w:ascii="Times New Roman" w:eastAsia="宋体" w:hAnsi="Times New Roman" w:cs="Times New Roman" w:hint="eastAsia"/>
          <w:color w:val="auto"/>
        </w:rPr>
        <w:t>合格的投标人”相关要求的，按其要求执行。</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18. </w:t>
      </w:r>
      <w:r>
        <w:rPr>
          <w:rFonts w:ascii="Times New Roman" w:eastAsia="宋体" w:hAnsi="Times New Roman" w:cs="Times New Roman" w:hint="eastAsia"/>
          <w:color w:val="auto"/>
        </w:rPr>
        <w:t>技术投标文件</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18.1 </w:t>
      </w:r>
      <w:r>
        <w:rPr>
          <w:rFonts w:ascii="Times New Roman" w:eastAsia="宋体" w:hAnsi="Times New Roman" w:cs="Times New Roman" w:hint="eastAsia"/>
          <w:color w:val="auto"/>
        </w:rPr>
        <w:t>投标人须提交证明其拟供货物符合招标文件规定的技术投标文件，作为投标文件的一部分。</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18.2 </w:t>
      </w:r>
      <w:r>
        <w:rPr>
          <w:rFonts w:ascii="Times New Roman" w:eastAsia="宋体" w:hAnsi="Times New Roman" w:cs="Times New Roman" w:hint="eastAsia"/>
          <w:color w:val="auto"/>
        </w:rPr>
        <w:t>上述文件可以是文字资料、图纸或数据，并须提供：</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）货物主要技术性能的详细描述；</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）保证货物从采购人开始使用至招标文件规定的保修期内正常和连续运转期间所需要的所有备件和专用工具的详细清单，包括其现行价格和供货来源资料；</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lastRenderedPageBreak/>
        <w:t>（</w:t>
      </w:r>
      <w:r>
        <w:rPr>
          <w:rFonts w:ascii="Times New Roman" w:eastAsia="宋体" w:hAnsi="Times New Roman" w:cs="Times New Roman" w:hint="eastAsia"/>
          <w:color w:val="auto"/>
        </w:rPr>
        <w:t>3</w:t>
      </w:r>
      <w:r>
        <w:rPr>
          <w:rFonts w:ascii="Times New Roman" w:eastAsia="宋体" w:hAnsi="Times New Roman" w:cs="Times New Roman" w:hint="eastAsia"/>
          <w:color w:val="auto"/>
        </w:rPr>
        <w:t>）逐条对招标文件要求的技术规格进行评议，并按招标文件所附格式完整地填写《技术要求点对点应答表》，说明自己所投标的货物和相关服务内容与采购人、采购代理机构相应要求的偏离情况。</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18.3 </w:t>
      </w:r>
      <w:r>
        <w:rPr>
          <w:rFonts w:ascii="Times New Roman" w:eastAsia="宋体" w:hAnsi="Times New Roman" w:cs="Times New Roman" w:hint="eastAsia"/>
          <w:color w:val="auto"/>
        </w:rPr>
        <w:t>投标文件中设备的性能指标应达到或优于招标文件中所列技术指标。投标人应注意招标文件中所列技术指标仅列出了最低限度。投标人在《技术要求点对点应答表》“采购清单技术参数”的投标应答中必须列出具体数值或内容。如投标人未应答或只注明“符合”、“满足”等类似无具体内容的表述，将被视为不符合招标文件要求。投标人自行承担由此造成的一切后果。</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19. </w:t>
      </w:r>
      <w:r>
        <w:rPr>
          <w:rFonts w:ascii="Times New Roman" w:eastAsia="宋体" w:hAnsi="Times New Roman" w:cs="Times New Roman" w:hint="eastAsia"/>
          <w:color w:val="auto"/>
        </w:rPr>
        <w:t>投标保证金</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19.1 </w:t>
      </w:r>
      <w:r>
        <w:rPr>
          <w:rFonts w:ascii="Times New Roman" w:eastAsia="宋体" w:hAnsi="Times New Roman" w:cs="Times New Roman" w:hint="eastAsia"/>
          <w:color w:val="auto"/>
        </w:rPr>
        <w:t>按照《招标项目要求》要求执行。</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19.2 </w:t>
      </w:r>
      <w:r>
        <w:rPr>
          <w:rFonts w:ascii="Times New Roman" w:eastAsia="宋体" w:hAnsi="Times New Roman" w:cs="Times New Roman" w:hint="eastAsia"/>
          <w:color w:val="auto"/>
        </w:rPr>
        <w:t>符合《政府采购货物和服务招标投标管理办法》和《政府采购法实施条例》相关规定。</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20. </w:t>
      </w:r>
      <w:r>
        <w:rPr>
          <w:rFonts w:ascii="Times New Roman" w:eastAsia="宋体" w:hAnsi="Times New Roman" w:cs="Times New Roman" w:hint="eastAsia"/>
          <w:color w:val="auto"/>
        </w:rPr>
        <w:t>投标有效期</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20.1 </w:t>
      </w:r>
      <w:r>
        <w:rPr>
          <w:rFonts w:ascii="Times New Roman" w:eastAsia="宋体" w:hAnsi="Times New Roman" w:cs="Times New Roman" w:hint="eastAsia"/>
          <w:color w:val="auto"/>
        </w:rPr>
        <w:t>投标有效期为提交投标文件的截止之日起</w:t>
      </w:r>
      <w:r>
        <w:rPr>
          <w:rFonts w:ascii="Times New Roman" w:eastAsia="宋体" w:hAnsi="Times New Roman" w:cs="Times New Roman" w:hint="eastAsia"/>
          <w:color w:val="auto"/>
        </w:rPr>
        <w:t>60</w:t>
      </w:r>
      <w:r>
        <w:rPr>
          <w:rFonts w:ascii="Times New Roman" w:eastAsia="宋体" w:hAnsi="Times New Roman" w:cs="Times New Roman" w:hint="eastAsia"/>
          <w:color w:val="auto"/>
        </w:rPr>
        <w:t>天。投标书中规定的有效期短于招标文件规定的，其投标将被拒绝。</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20.2 </w:t>
      </w:r>
      <w:r>
        <w:rPr>
          <w:rFonts w:ascii="Times New Roman" w:eastAsia="宋体" w:hAnsi="Times New Roman" w:cs="Times New Roman" w:hint="eastAsia"/>
          <w:color w:val="auto"/>
        </w:rPr>
        <w:t>特殊情况下，采购代理机构可于投标有效期满之前，向投标人提出延长投标有效期的要求。答复应以书面形式进行。投标人可以拒绝上述要求，但不被没收投标保证金。对于同意该要求的投标人，既不要求也不允许其修改投标文件，但将要求其延长投标保证金的有效期。</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21. </w:t>
      </w:r>
      <w:r>
        <w:rPr>
          <w:rFonts w:ascii="Times New Roman" w:eastAsia="宋体" w:hAnsi="Times New Roman" w:cs="Times New Roman" w:hint="eastAsia"/>
          <w:color w:val="auto"/>
        </w:rPr>
        <w:t>投标文件的签署及规定</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21.1 </w:t>
      </w:r>
      <w:r>
        <w:rPr>
          <w:rFonts w:ascii="Times New Roman" w:eastAsia="宋体" w:hAnsi="Times New Roman" w:cs="Times New Roman" w:hint="eastAsia"/>
          <w:color w:val="auto"/>
        </w:rPr>
        <w:t>投标文件应按《招标项目要求》和《投标文件格式》如实编写，未尽事宜可自行补充。投标文件内容不完整、格式不符合导致投标文件被误读、漏读或者查找不到相关内容的，投标人自行承担由此产生的风险。</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21.2 </w:t>
      </w:r>
      <w:r>
        <w:rPr>
          <w:rFonts w:ascii="Times New Roman" w:eastAsia="宋体" w:hAnsi="Times New Roman" w:cs="Times New Roman" w:hint="eastAsia"/>
          <w:color w:val="auto"/>
        </w:rPr>
        <w:t>投标人按照《投标邀请函》的要求提交网上应答并</w:t>
      </w:r>
      <w:r>
        <w:rPr>
          <w:rFonts w:ascii="Times New Roman" w:eastAsiaTheme="minorEastAsia" w:hAnsi="Times New Roman" w:cs="Times New Roman" w:hint="eastAsia"/>
          <w:color w:val="auto"/>
          <w:szCs w:val="32"/>
        </w:rPr>
        <w:t>上传</w:t>
      </w:r>
      <w:r>
        <w:rPr>
          <w:rFonts w:ascii="Times New Roman" w:eastAsia="宋体" w:hAnsi="Times New Roman" w:cs="Times New Roman" w:hint="eastAsia"/>
          <w:color w:val="auto"/>
        </w:rPr>
        <w:t>加盖投标人电子签章的电子投标文件（以通过天津公共资源电子签章客户端正确读取签章信息为准）。</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21.3 </w:t>
      </w:r>
      <w:r>
        <w:rPr>
          <w:rFonts w:ascii="Times New Roman" w:eastAsia="宋体" w:hAnsi="Times New Roman" w:cs="Times New Roman" w:hint="eastAsia"/>
          <w:color w:val="auto"/>
        </w:rPr>
        <w:t>若上传加盖投标人电子签章的电子投标文件有修改，须于规定时间内重新提交电子投标文件。电子投标文件因模糊不清或表达不清所引起的后果由投标人自负。</w:t>
      </w:r>
    </w:p>
    <w:p w:rsidR="003274F7" w:rsidRDefault="003274F7">
      <w:pPr>
        <w:pStyle w:val="Default"/>
        <w:spacing w:line="360" w:lineRule="auto"/>
        <w:ind w:firstLineChars="200" w:firstLine="480"/>
        <w:jc w:val="both"/>
        <w:rPr>
          <w:rFonts w:ascii="Times New Roman" w:eastAsia="宋体" w:hAnsi="Times New Roman" w:cs="Times New Roman"/>
          <w:color w:val="auto"/>
        </w:rPr>
      </w:pPr>
    </w:p>
    <w:p w:rsidR="003274F7" w:rsidRDefault="00C7430F">
      <w:pPr>
        <w:pStyle w:val="Default"/>
        <w:spacing w:line="360" w:lineRule="auto"/>
        <w:jc w:val="center"/>
        <w:rPr>
          <w:rFonts w:ascii="Times New Roman" w:eastAsia="宋体" w:hAnsi="Times New Roman" w:cs="Times New Roman"/>
          <w:color w:val="auto"/>
        </w:rPr>
      </w:pPr>
      <w:r>
        <w:rPr>
          <w:rFonts w:ascii="Times New Roman" w:eastAsia="宋体" w:hAnsi="Times New Roman" w:cs="Times New Roman" w:hint="eastAsia"/>
          <w:color w:val="auto"/>
        </w:rPr>
        <w:lastRenderedPageBreak/>
        <w:t xml:space="preserve">D  </w:t>
      </w:r>
      <w:r>
        <w:rPr>
          <w:rFonts w:ascii="Times New Roman" w:eastAsia="宋体" w:hAnsi="Times New Roman" w:cs="Times New Roman" w:hint="eastAsia"/>
          <w:color w:val="auto"/>
        </w:rPr>
        <w:t>投标文件的网上应答和提交</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22. </w:t>
      </w:r>
      <w:r>
        <w:rPr>
          <w:rFonts w:ascii="Times New Roman" w:eastAsia="宋体" w:hAnsi="Times New Roman" w:cs="Times New Roman" w:hint="eastAsia"/>
          <w:color w:val="auto"/>
        </w:rPr>
        <w:t>投标人须按《投标邀请函》规定提交网上应答并上传加盖投标人电子签章的电子投标文件（以通过天津公共资源电子签章客户端正确读取签章信息为准）。具体方式：</w:t>
      </w:r>
      <w:r>
        <w:rPr>
          <w:rFonts w:ascii="Times New Roman" w:eastAsia="宋体" w:hAnsi="Times New Roman" w:cs="Times New Roman"/>
          <w:color w:val="auto"/>
        </w:rPr>
        <w:t>使用天津数字认证有限公司发出的</w:t>
      </w:r>
      <w:r>
        <w:rPr>
          <w:rFonts w:ascii="Times New Roman" w:eastAsia="宋体" w:hAnsi="Times New Roman" w:cs="Times New Roman"/>
          <w:color w:val="auto"/>
        </w:rPr>
        <w:t>CA</w:t>
      </w:r>
      <w:r>
        <w:rPr>
          <w:rFonts w:ascii="Times New Roman" w:eastAsia="宋体" w:hAnsi="Times New Roman" w:cs="Times New Roman"/>
          <w:color w:val="auto"/>
        </w:rPr>
        <w:t>数字证书（原天津市电子认证中心发出尚在有效期内的</w:t>
      </w:r>
      <w:r>
        <w:rPr>
          <w:rFonts w:ascii="Times New Roman" w:eastAsia="宋体" w:hAnsi="Times New Roman" w:cs="Times New Roman"/>
          <w:color w:val="auto"/>
        </w:rPr>
        <w:t>CA</w:t>
      </w:r>
      <w:r>
        <w:rPr>
          <w:rFonts w:ascii="Times New Roman" w:eastAsia="宋体" w:hAnsi="Times New Roman" w:cs="Times New Roman"/>
          <w:color w:val="auto"/>
        </w:rPr>
        <w:t>数字证书仍可使用）登录</w:t>
      </w:r>
      <w:r>
        <w:rPr>
          <w:rFonts w:ascii="Times New Roman" w:eastAsia="宋体" w:hAnsi="Times New Roman" w:cs="Times New Roman" w:hint="eastAsia"/>
          <w:color w:val="auto"/>
        </w:rPr>
        <w:t>天津市政府采购中心网（网址：</w:t>
      </w:r>
      <w:r>
        <w:rPr>
          <w:rFonts w:ascii="Times New Roman" w:eastAsia="宋体" w:hAnsi="Times New Roman" w:cs="Times New Roman" w:hint="eastAsia"/>
          <w:color w:val="auto"/>
        </w:rPr>
        <w:t>http://tjgpc.zwfwb.tj.gov.cn</w:t>
      </w:r>
      <w:r>
        <w:rPr>
          <w:rFonts w:ascii="Times New Roman" w:eastAsia="宋体" w:hAnsi="Times New Roman" w:cs="Times New Roman" w:hint="eastAsia"/>
          <w:color w:val="auto"/>
        </w:rPr>
        <w:t>）</w:t>
      </w:r>
      <w:r>
        <w:rPr>
          <w:rFonts w:ascii="Times New Roman" w:eastAsia="宋体" w:hAnsi="Times New Roman" w:cs="Times New Roman" w:hint="eastAsia"/>
          <w:color w:val="auto"/>
        </w:rPr>
        <w:t>-</w:t>
      </w:r>
      <w:r>
        <w:rPr>
          <w:rFonts w:ascii="Times New Roman" w:eastAsia="宋体" w:hAnsi="Times New Roman" w:cs="Times New Roman" w:hint="eastAsia"/>
          <w:color w:val="auto"/>
        </w:rPr>
        <w:t>“网上招投标”</w:t>
      </w:r>
      <w:r>
        <w:rPr>
          <w:rFonts w:ascii="Times New Roman" w:eastAsia="宋体" w:hAnsi="Times New Roman" w:cs="Times New Roman" w:hint="eastAsia"/>
          <w:color w:val="auto"/>
        </w:rPr>
        <w:t>-</w:t>
      </w:r>
      <w:r>
        <w:rPr>
          <w:rFonts w:ascii="Times New Roman" w:eastAsia="宋体" w:hAnsi="Times New Roman" w:cs="Times New Roman" w:hint="eastAsia"/>
          <w:color w:val="auto"/>
        </w:rPr>
        <w:t>“供应商登录”</w:t>
      </w:r>
      <w:r>
        <w:rPr>
          <w:rFonts w:ascii="Times New Roman" w:eastAsia="宋体" w:hAnsi="Times New Roman" w:cs="Times New Roman" w:hint="eastAsia"/>
          <w:color w:val="auto"/>
        </w:rPr>
        <w:t>-</w:t>
      </w:r>
      <w:r>
        <w:rPr>
          <w:rFonts w:ascii="Times New Roman" w:eastAsia="宋体" w:hAnsi="Times New Roman" w:cs="Times New Roman" w:hint="eastAsia"/>
          <w:color w:val="auto"/>
        </w:rPr>
        <w:t>“市级集采机构入口”提交网上应答并上传加盖投标人电子签章的电子投标文件（以通过天津公共资源电子签章客户端正确读取签章信息为准）。如有需要，投标人可于工作时间且在招标文件规定的截止时间前到天津市河东区红星路</w:t>
      </w:r>
      <w:r>
        <w:rPr>
          <w:rFonts w:ascii="Times New Roman" w:eastAsia="宋体" w:hAnsi="Times New Roman" w:cs="Times New Roman" w:hint="eastAsia"/>
          <w:color w:val="auto"/>
        </w:rPr>
        <w:t>79</w:t>
      </w:r>
      <w:r>
        <w:rPr>
          <w:rFonts w:ascii="Times New Roman" w:eastAsia="宋体" w:hAnsi="Times New Roman" w:cs="Times New Roman" w:hint="eastAsia"/>
          <w:color w:val="auto"/>
        </w:rPr>
        <w:t>号天津市政府采购中心窗口完成上述操作。</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23. </w:t>
      </w:r>
      <w:r>
        <w:rPr>
          <w:rFonts w:ascii="Times New Roman" w:eastAsia="宋体" w:hAnsi="Times New Roman" w:cs="Times New Roman" w:hint="eastAsia"/>
          <w:color w:val="auto"/>
        </w:rPr>
        <w:t>制作和上传电子投标文件要求</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23.1 </w:t>
      </w:r>
      <w:r>
        <w:rPr>
          <w:rFonts w:ascii="Times New Roman" w:eastAsia="宋体" w:hAnsi="Times New Roman" w:cs="Times New Roman" w:hint="eastAsia"/>
          <w:color w:val="auto"/>
        </w:rPr>
        <w:t>投标人须下载天津市政府采购中心网</w:t>
      </w:r>
      <w:r>
        <w:rPr>
          <w:rFonts w:ascii="Times New Roman" w:eastAsia="宋体" w:hAnsi="Times New Roman" w:cs="Times New Roman" w:hint="eastAsia"/>
          <w:color w:val="auto"/>
        </w:rPr>
        <w:t>-</w:t>
      </w:r>
      <w:r>
        <w:rPr>
          <w:rFonts w:ascii="Times New Roman" w:eastAsia="宋体" w:hAnsi="Times New Roman" w:cs="Times New Roman" w:hint="eastAsia"/>
          <w:color w:val="auto"/>
        </w:rPr>
        <w:t>下载中心</w:t>
      </w:r>
      <w:r>
        <w:rPr>
          <w:rFonts w:ascii="Times New Roman" w:eastAsia="宋体" w:hAnsi="Times New Roman" w:cs="Times New Roman" w:hint="eastAsia"/>
          <w:color w:val="auto"/>
        </w:rPr>
        <w:t>-</w:t>
      </w:r>
      <w:r>
        <w:rPr>
          <w:rFonts w:ascii="Times New Roman" w:eastAsia="宋体" w:hAnsi="Times New Roman" w:cs="Times New Roman" w:hint="eastAsia"/>
          <w:color w:val="auto"/>
        </w:rPr>
        <w:t>《天津公共资源电子签章客户端安装包及使用说明》。</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23.2 </w:t>
      </w:r>
      <w:r>
        <w:rPr>
          <w:rFonts w:ascii="Times New Roman" w:eastAsia="宋体" w:hAnsi="Times New Roman" w:cs="Times New Roman" w:hint="eastAsia"/>
          <w:color w:val="auto"/>
        </w:rPr>
        <w:t>投标人须按照招标文件的规定制作电子投标文件，对所需提供的一切纸质材料进行扫描后加入电子投标文件，按照《天津公共资源电子签章客户端安装包及使用说明》规定的要求制作加盖投标人电子签章的电子投标文件（以通过天津公共资源电子签章客户端正确读取签章信息为准），并于投标截止时间前上传至天津市政府采购中心招投标系统。</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特别提醒：</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由于投标人网络接入速率不可控等网络传输风险，建议投标人在网上应答上传加盖电子签章的电子投标文件后，对上传文件进行下载，核对文件完整性，如是否缺页少页、图片是否显示完整、签章是否有效等，并按照《天津公共资源电子签章客户端安装包及使用说明》要求的文件检查方法进行检查，确保投标文件上传准确、有效。</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）投标人应当按照天津公共资源电子签章客户端使用说明的要求使用电子签章客户端软件。不按本使用说明使用电子签章客户端软件，或使用</w:t>
      </w:r>
      <w:r>
        <w:rPr>
          <w:rFonts w:ascii="Times New Roman" w:eastAsia="宋体" w:hAnsi="Times New Roman" w:cs="Times New Roman" w:hint="eastAsia"/>
          <w:color w:val="auto"/>
        </w:rPr>
        <w:t>word</w:t>
      </w:r>
      <w:r>
        <w:rPr>
          <w:rFonts w:ascii="Times New Roman" w:eastAsia="宋体" w:hAnsi="Times New Roman" w:cs="Times New Roman" w:hint="eastAsia"/>
          <w:color w:val="auto"/>
        </w:rPr>
        <w:t>等其它软件进行签章工作，将会造成天津公共资源电子签章客户端无法读取签章信息，并导致投标无效。</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23.3 </w:t>
      </w:r>
      <w:r>
        <w:rPr>
          <w:rFonts w:ascii="Times New Roman" w:eastAsia="宋体" w:hAnsi="Times New Roman" w:cs="Times New Roman" w:hint="eastAsia"/>
          <w:color w:val="auto"/>
        </w:rPr>
        <w:t>投标人须保证电子投标文件清晰，便于识别，如因上传、扫描、格式</w:t>
      </w:r>
      <w:r>
        <w:rPr>
          <w:rFonts w:ascii="Times New Roman" w:eastAsia="宋体" w:hAnsi="Times New Roman" w:cs="Times New Roman" w:hint="eastAsia"/>
          <w:color w:val="auto"/>
        </w:rPr>
        <w:lastRenderedPageBreak/>
        <w:t>等原因导致评审时受到影响，由投标人自行承担相应责任。</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24. </w:t>
      </w:r>
      <w:r>
        <w:rPr>
          <w:rFonts w:ascii="Times New Roman" w:eastAsia="宋体" w:hAnsi="Times New Roman" w:cs="Times New Roman" w:hint="eastAsia"/>
          <w:color w:val="auto"/>
        </w:rPr>
        <w:t>投标人须承诺接受电子投标的方式，并自行承担由此带来的废标、无效投标的风险。</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25. </w:t>
      </w:r>
      <w:r>
        <w:rPr>
          <w:rFonts w:ascii="Times New Roman" w:eastAsia="宋体" w:hAnsi="Times New Roman" w:cs="Times New Roman" w:hint="eastAsia"/>
          <w:color w:val="auto"/>
        </w:rPr>
        <w:t>未按招标文件的规定提交网上应答和上传加盖投标人电子签章的电子投标文件（以通过天津公共资源电子签章客户端正确读取签章信息为准）的投标将被拒绝。</w:t>
      </w:r>
    </w:p>
    <w:p w:rsidR="003274F7" w:rsidRDefault="00C7430F">
      <w:pPr>
        <w:pStyle w:val="Default"/>
        <w:spacing w:line="360" w:lineRule="auto"/>
        <w:ind w:firstLineChars="200" w:firstLine="480"/>
        <w:jc w:val="center"/>
        <w:rPr>
          <w:rFonts w:ascii="Times New Roman" w:eastAsia="宋体" w:hAnsi="Times New Roman" w:cs="Times New Roman"/>
          <w:color w:val="auto"/>
        </w:rPr>
      </w:pPr>
      <w:r>
        <w:rPr>
          <w:rFonts w:ascii="Times New Roman" w:eastAsia="宋体" w:hAnsi="Times New Roman" w:cs="Times New Roman" w:hint="eastAsia"/>
          <w:color w:val="auto"/>
        </w:rPr>
        <w:t xml:space="preserve">E  </w:t>
      </w:r>
      <w:r>
        <w:rPr>
          <w:rFonts w:ascii="Times New Roman" w:eastAsia="宋体" w:hAnsi="Times New Roman" w:cs="Times New Roman" w:hint="eastAsia"/>
          <w:color w:val="auto"/>
        </w:rPr>
        <w:t>开标和评标</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26. </w:t>
      </w:r>
      <w:r>
        <w:rPr>
          <w:rFonts w:ascii="Times New Roman" w:eastAsia="宋体" w:hAnsi="Times New Roman" w:cs="Times New Roman" w:hint="eastAsia"/>
          <w:color w:val="auto"/>
        </w:rPr>
        <w:t>开标解密和资格审查</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26.1 </w:t>
      </w:r>
      <w:r>
        <w:rPr>
          <w:rFonts w:ascii="Times New Roman" w:eastAsia="宋体" w:hAnsi="Times New Roman" w:cs="Times New Roman" w:hint="eastAsia"/>
          <w:color w:val="auto"/>
        </w:rPr>
        <w:t>投标人须于《投标邀请函》中规定的时间内使用天津数字认证有限公司发出的</w:t>
      </w:r>
      <w:r>
        <w:rPr>
          <w:rFonts w:ascii="Times New Roman" w:eastAsia="宋体" w:hAnsi="Times New Roman" w:cs="Times New Roman" w:hint="eastAsia"/>
          <w:color w:val="auto"/>
        </w:rPr>
        <w:t>CA</w:t>
      </w:r>
      <w:r>
        <w:rPr>
          <w:rFonts w:ascii="Times New Roman" w:eastAsia="宋体" w:hAnsi="Times New Roman" w:cs="Times New Roman" w:hint="eastAsia"/>
          <w:color w:val="auto"/>
        </w:rPr>
        <w:t>数字证书（原天津市电子认证中心发出尚在有效期内的</w:t>
      </w:r>
      <w:r>
        <w:rPr>
          <w:rFonts w:ascii="Times New Roman" w:eastAsia="宋体" w:hAnsi="Times New Roman" w:cs="Times New Roman" w:hint="eastAsia"/>
          <w:color w:val="auto"/>
        </w:rPr>
        <w:t>CA</w:t>
      </w:r>
      <w:r>
        <w:rPr>
          <w:rFonts w:ascii="Times New Roman" w:eastAsia="宋体" w:hAnsi="Times New Roman" w:cs="Times New Roman" w:hint="eastAsia"/>
          <w:color w:val="auto"/>
        </w:rPr>
        <w:t>数字证书仍可使用）登录天津市政府采购中心网（网址：</w:t>
      </w:r>
      <w:r>
        <w:rPr>
          <w:rFonts w:ascii="Times New Roman" w:eastAsia="宋体" w:hAnsi="Times New Roman" w:cs="Times New Roman" w:hint="eastAsia"/>
          <w:color w:val="auto"/>
        </w:rPr>
        <w:t>http://tjgpc.zwfwb.tj.gov.cn</w:t>
      </w:r>
      <w:r>
        <w:rPr>
          <w:rFonts w:ascii="Times New Roman" w:eastAsia="宋体" w:hAnsi="Times New Roman" w:cs="Times New Roman" w:hint="eastAsia"/>
          <w:color w:val="auto"/>
        </w:rPr>
        <w:t>）</w:t>
      </w:r>
      <w:r>
        <w:rPr>
          <w:rFonts w:ascii="Times New Roman" w:eastAsia="宋体" w:hAnsi="Times New Roman" w:cs="Times New Roman" w:hint="eastAsia"/>
          <w:color w:val="auto"/>
        </w:rPr>
        <w:t>-</w:t>
      </w:r>
      <w:r>
        <w:rPr>
          <w:rFonts w:ascii="Times New Roman" w:eastAsia="宋体" w:hAnsi="Times New Roman" w:cs="Times New Roman" w:hint="eastAsia"/>
          <w:color w:val="auto"/>
        </w:rPr>
        <w:t>“网上招投标”</w:t>
      </w:r>
      <w:r>
        <w:rPr>
          <w:rFonts w:ascii="Times New Roman" w:eastAsia="宋体" w:hAnsi="Times New Roman" w:cs="Times New Roman" w:hint="eastAsia"/>
          <w:color w:val="auto"/>
        </w:rPr>
        <w:t>-</w:t>
      </w:r>
      <w:r>
        <w:rPr>
          <w:rFonts w:ascii="Times New Roman" w:eastAsia="宋体" w:hAnsi="Times New Roman" w:cs="Times New Roman" w:hint="eastAsia"/>
          <w:color w:val="auto"/>
        </w:rPr>
        <w:t>“供应商登录”</w:t>
      </w:r>
      <w:r>
        <w:rPr>
          <w:rFonts w:ascii="Times New Roman" w:eastAsia="宋体" w:hAnsi="Times New Roman" w:cs="Times New Roman" w:hint="eastAsia"/>
          <w:color w:val="auto"/>
        </w:rPr>
        <w:t>-</w:t>
      </w:r>
      <w:r>
        <w:rPr>
          <w:rFonts w:ascii="Times New Roman" w:eastAsia="宋体" w:hAnsi="Times New Roman" w:cs="Times New Roman" w:hint="eastAsia"/>
          <w:color w:val="auto"/>
        </w:rPr>
        <w:t>“市级集采机构入口”完成开标解密。</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26.2 </w:t>
      </w:r>
      <w:r>
        <w:rPr>
          <w:rFonts w:ascii="Times New Roman" w:eastAsia="宋体" w:hAnsi="Times New Roman" w:cs="Times New Roman" w:hint="eastAsia"/>
          <w:color w:val="auto"/>
        </w:rPr>
        <w:t>由于投标人原因，没有在规定时间内进行网上开标解密，视为无效投标。</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26.3 </w:t>
      </w:r>
      <w:r>
        <w:rPr>
          <w:rFonts w:ascii="Times New Roman" w:eastAsia="宋体" w:hAnsi="Times New Roman" w:cs="Times New Roman" w:hint="eastAsia"/>
          <w:color w:val="auto"/>
        </w:rPr>
        <w:t>开标解密后，对开标结果进行网上公示，投标人报价为空、为零的将被视为无效投标。</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26.4 </w:t>
      </w:r>
      <w:r>
        <w:rPr>
          <w:rFonts w:ascii="Times New Roman" w:eastAsia="宋体" w:hAnsi="Times New Roman" w:cs="Times New Roman" w:hint="eastAsia"/>
          <w:color w:val="auto"/>
        </w:rPr>
        <w:t>开标解密后，投标代表人应保持电话畅通并具备相应的网络环境，随时准备接受评委的网上询标。</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26.5 </w:t>
      </w:r>
      <w:r>
        <w:rPr>
          <w:rFonts w:ascii="Times New Roman" w:eastAsia="宋体" w:hAnsi="Times New Roman" w:cs="Times New Roman" w:hint="eastAsia"/>
          <w:color w:val="auto"/>
        </w:rPr>
        <w:t>投标人须于规定时间内通过天津市政府采购中心招投标系统“询标解答”对评委的网上询标予以解答。如投标代表人被要求到评审现场答疑时，须携带身份证等有效证件原件，以备查验。</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26.6 </w:t>
      </w:r>
      <w:r>
        <w:rPr>
          <w:rFonts w:ascii="Times New Roman" w:eastAsia="宋体" w:hAnsi="Times New Roman" w:cs="Times New Roman" w:hint="eastAsia"/>
          <w:color w:val="auto"/>
        </w:rPr>
        <w:t>投标截止时间后，投标人不足</w:t>
      </w:r>
      <w:r>
        <w:rPr>
          <w:rFonts w:ascii="Times New Roman" w:eastAsia="宋体" w:hAnsi="Times New Roman" w:cs="Times New Roman" w:hint="eastAsia"/>
          <w:color w:val="auto"/>
        </w:rPr>
        <w:t>3</w:t>
      </w:r>
      <w:r>
        <w:rPr>
          <w:rFonts w:ascii="Times New Roman" w:eastAsia="宋体" w:hAnsi="Times New Roman" w:cs="Times New Roman" w:hint="eastAsia"/>
          <w:color w:val="auto"/>
        </w:rPr>
        <w:t>家的，不得开标。</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26.7 </w:t>
      </w:r>
      <w:r>
        <w:rPr>
          <w:rFonts w:ascii="Times New Roman" w:eastAsia="宋体" w:hAnsi="Times New Roman" w:cs="Times New Roman" w:hint="eastAsia"/>
          <w:color w:val="auto"/>
        </w:rPr>
        <w:t>开标解密后，采购人或采购代理机构应当依法对投标人的资格进行审查。资格审查合格的投标人不足</w:t>
      </w:r>
      <w:r>
        <w:rPr>
          <w:rFonts w:ascii="Times New Roman" w:eastAsia="宋体" w:hAnsi="Times New Roman" w:cs="Times New Roman" w:hint="eastAsia"/>
          <w:color w:val="auto"/>
        </w:rPr>
        <w:t>3</w:t>
      </w:r>
      <w:r>
        <w:rPr>
          <w:rFonts w:ascii="Times New Roman" w:eastAsia="宋体" w:hAnsi="Times New Roman" w:cs="Times New Roman" w:hint="eastAsia"/>
          <w:color w:val="auto"/>
        </w:rPr>
        <w:t>家的，不得评标。</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27. </w:t>
      </w:r>
      <w:r>
        <w:rPr>
          <w:rFonts w:ascii="Times New Roman" w:eastAsia="宋体" w:hAnsi="Times New Roman" w:cs="Times New Roman" w:hint="eastAsia"/>
          <w:color w:val="auto"/>
        </w:rPr>
        <w:t>评标委员会</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27.1 </w:t>
      </w:r>
      <w:r>
        <w:rPr>
          <w:rFonts w:ascii="Times New Roman" w:eastAsia="宋体" w:hAnsi="Times New Roman" w:cs="Times New Roman" w:hint="eastAsia"/>
          <w:color w:val="auto"/>
        </w:rPr>
        <w:t>评标委员会成员由采购人代表和评审专家组成，成员人数应当为</w:t>
      </w:r>
      <w:r>
        <w:rPr>
          <w:rFonts w:ascii="Times New Roman" w:eastAsia="宋体" w:hAnsi="Times New Roman" w:cs="Times New Roman" w:hint="eastAsia"/>
          <w:color w:val="auto"/>
        </w:rPr>
        <w:t>5</w:t>
      </w:r>
      <w:r>
        <w:rPr>
          <w:rFonts w:ascii="Times New Roman" w:eastAsia="宋体" w:hAnsi="Times New Roman" w:cs="Times New Roman" w:hint="eastAsia"/>
          <w:color w:val="auto"/>
        </w:rPr>
        <w:t>人以上单数，其中评审专家不得少于成员总数的三分之二。</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27.2 </w:t>
      </w:r>
      <w:r>
        <w:rPr>
          <w:rFonts w:ascii="Times New Roman" w:eastAsia="宋体" w:hAnsi="Times New Roman" w:cs="Times New Roman" w:hint="eastAsia"/>
          <w:color w:val="auto"/>
        </w:rPr>
        <w:t>评标委员会负责审查投标文件是否符合招标文件的要求，并进行审查、询标、评估和比较。评标委员会认为必要时，可向投标人进行询标。</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lastRenderedPageBreak/>
        <w:t xml:space="preserve">27.3 </w:t>
      </w:r>
      <w:r>
        <w:rPr>
          <w:rFonts w:ascii="Times New Roman" w:eastAsia="宋体" w:hAnsi="Times New Roman" w:cs="Times New Roman" w:hint="eastAsia"/>
          <w:color w:val="auto"/>
        </w:rPr>
        <w:t>出现符合专业条件的供应商或者对招标文件作实质性响应的供应商不足三家，或投标人的报价均超过了采购预算，采购人不能支付的情况时，或出现影响采购公正的违法、违规行为时，评标委员会有权宣布废标。</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27.4 </w:t>
      </w:r>
      <w:r>
        <w:rPr>
          <w:rFonts w:ascii="Times New Roman" w:eastAsia="宋体" w:hAnsi="Times New Roman" w:cs="Times New Roman" w:hint="eastAsia"/>
          <w:color w:val="auto"/>
        </w:rPr>
        <w:t>评标委员会负责完成全部评标工作，向采购人提出经评标委员会签字的书面评标报告。</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28. </w:t>
      </w:r>
      <w:r>
        <w:rPr>
          <w:rFonts w:ascii="Times New Roman" w:eastAsia="宋体" w:hAnsi="Times New Roman" w:cs="Times New Roman" w:hint="eastAsia"/>
          <w:color w:val="auto"/>
        </w:rPr>
        <w:t>对投标文件的审查和响应性的确定</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28.1 </w:t>
      </w:r>
      <w:r>
        <w:rPr>
          <w:rFonts w:ascii="Times New Roman" w:eastAsia="宋体" w:hAnsi="Times New Roman" w:cs="Times New Roman" w:hint="eastAsia"/>
          <w:color w:val="auto"/>
        </w:rPr>
        <w:t>符合性检查。评标委员会依据法律法规和招标文件的规定，对投标文件的内容是否完整、有无计算错误、要求的保证金是否已提供、文件签署是否正确、实质性要求等进行审查，确定每份投标文件是否实质上响应了招标文件的要求。</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28.2 </w:t>
      </w:r>
      <w:r>
        <w:rPr>
          <w:rFonts w:ascii="Times New Roman" w:eastAsia="宋体" w:hAnsi="Times New Roman" w:cs="Times New Roman" w:hint="eastAsia"/>
          <w:color w:val="auto"/>
        </w:rPr>
        <w:t>投标截止时间后，除评标委员会要求提供外，不接受投标人及与投标人有关的任何一方递交的材料。</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28.3 </w:t>
      </w:r>
      <w:r>
        <w:rPr>
          <w:rFonts w:ascii="Times New Roman" w:eastAsia="宋体" w:hAnsi="Times New Roman" w:cs="Times New Roman" w:hint="eastAsia"/>
          <w:color w:val="auto"/>
        </w:rPr>
        <w:t>实质上没有响应招标文件要求的投标文件，将被拒绝。投标人不得通过修改或撤回不符合要求的内容而使其投标成为响应性的投标。如出现下列情况之一的，其投标将被拒绝或中标无效：</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）投标文件未按招标文件的要求加盖电子签章的；</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）投标有效期短于招标文件要求的；</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3</w:t>
      </w:r>
      <w:r>
        <w:rPr>
          <w:rFonts w:ascii="Times New Roman" w:eastAsia="宋体" w:hAnsi="Times New Roman" w:cs="Times New Roman" w:hint="eastAsia"/>
          <w:color w:val="auto"/>
        </w:rPr>
        <w:t>）投标文件中提供虚假材料的；</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4</w:t>
      </w:r>
      <w:r>
        <w:rPr>
          <w:rFonts w:ascii="Times New Roman" w:eastAsia="宋体" w:hAnsi="Times New Roman" w:cs="Times New Roman" w:hint="eastAsia"/>
          <w:color w:val="auto"/>
        </w:rPr>
        <w:t>）不能满足招标文件中任何一条实质性要求或加注“★”号条款出现负偏离或经评标委员会认定未实质性响应招标文件要求的或投标内容不符合相关强制性规定的；</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5</w:t>
      </w:r>
      <w:r>
        <w:rPr>
          <w:rFonts w:ascii="Times New Roman" w:eastAsia="宋体" w:hAnsi="Times New Roman" w:cs="Times New Roman" w:hint="eastAsia"/>
          <w:color w:val="auto"/>
        </w:rPr>
        <w:t>）未按时进行网上解密或电子投标文件损坏、无效的；</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6</w:t>
      </w:r>
      <w:r>
        <w:rPr>
          <w:rFonts w:ascii="Times New Roman" w:eastAsia="宋体" w:hAnsi="Times New Roman" w:cs="Times New Roman" w:hint="eastAsia"/>
          <w:color w:val="auto"/>
        </w:rPr>
        <w:t>）投标报价超出采购预算或最高限价；</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7</w:t>
      </w:r>
      <w:r>
        <w:rPr>
          <w:rFonts w:ascii="Times New Roman" w:eastAsia="宋体" w:hAnsi="Times New Roman" w:cs="Times New Roman" w:hint="eastAsia"/>
          <w:color w:val="auto"/>
        </w:rPr>
        <w:t>）存在串通情形的；</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8</w:t>
      </w:r>
      <w:r>
        <w:rPr>
          <w:rFonts w:ascii="Times New Roman" w:eastAsia="宋体" w:hAnsi="Times New Roman" w:cs="Times New Roman" w:hint="eastAsia"/>
          <w:color w:val="auto"/>
        </w:rPr>
        <w:t>）单位负责人或法定代表人为同一人，或者存在控股、管理关系的不同供应商，参加同一合同项下投标的，相关投标均无效；</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9</w:t>
      </w:r>
      <w:r>
        <w:rPr>
          <w:rFonts w:ascii="Times New Roman" w:eastAsia="宋体" w:hAnsi="Times New Roman" w:cs="Times New Roman" w:hint="eastAsia"/>
          <w:color w:val="auto"/>
        </w:rPr>
        <w:t>）其他法定投标无效的情形。</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28.4 </w:t>
      </w:r>
      <w:r>
        <w:rPr>
          <w:rFonts w:ascii="Times New Roman" w:eastAsia="宋体" w:hAnsi="Times New Roman" w:cs="Times New Roman" w:hint="eastAsia"/>
          <w:color w:val="auto"/>
        </w:rPr>
        <w:t>评标委员会对确定为实质上响应的投标进行审核，</w:t>
      </w:r>
      <w:r>
        <w:rPr>
          <w:rFonts w:ascii="Times New Roman" w:eastAsia="宋体" w:hAnsi="Times New Roman" w:cs="Times New Roman"/>
          <w:color w:val="auto"/>
        </w:rPr>
        <w:t>投标文件报价出现前后不一致的</w:t>
      </w:r>
      <w:r>
        <w:rPr>
          <w:rFonts w:ascii="Times New Roman" w:eastAsia="宋体" w:hAnsi="Times New Roman" w:cs="Times New Roman" w:hint="eastAsia"/>
          <w:color w:val="auto"/>
        </w:rPr>
        <w:t>，修改错误的原则如下：</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lastRenderedPageBreak/>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）投标文件中开标一览表（报价表）内容与投标文件中相应内容不一致的，以开标一览表（报价表）为准；</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）大写金额和小写金额不一致的，以大写金额为准；</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3</w:t>
      </w:r>
      <w:r>
        <w:rPr>
          <w:rFonts w:ascii="Times New Roman" w:eastAsia="宋体" w:hAnsi="Times New Roman" w:cs="Times New Roman" w:hint="eastAsia"/>
          <w:color w:val="auto"/>
        </w:rPr>
        <w:t>）单价金额小数点或者百分比有明显错位的，以开标一览表的总价为准，并修改单价；</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4</w:t>
      </w:r>
      <w:r>
        <w:rPr>
          <w:rFonts w:ascii="Times New Roman" w:eastAsia="宋体" w:hAnsi="Times New Roman" w:cs="Times New Roman" w:hint="eastAsia"/>
          <w:color w:val="auto"/>
        </w:rPr>
        <w:t>）总价金额与按单价汇总金额不一致的，以单价金额计算结果为准。</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5</w:t>
      </w:r>
      <w:r>
        <w:rPr>
          <w:rFonts w:ascii="Times New Roman" w:eastAsia="宋体" w:hAnsi="Times New Roman" w:cs="Times New Roman" w:hint="eastAsia"/>
          <w:color w:val="auto"/>
        </w:rPr>
        <w:t>）同时出现两种以上不一致的，按照前款规定的顺序修正。修正后的报价经投标人确认后产生约束力，投标人不确认的，其投标无效。</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28.5 </w:t>
      </w:r>
      <w:r>
        <w:rPr>
          <w:rFonts w:ascii="Times New Roman" w:eastAsia="宋体" w:hAnsi="Times New Roman" w:cs="Times New Roman" w:hint="eastAsia"/>
          <w:color w:val="auto"/>
        </w:rPr>
        <w:t>评标委员会将要求投标人按上述修改错误的方法调整投标报价，投标人同意后，调整后的报价对投标人起约束作用。如果投标人不接受修改后的报价，其投标将被拒绝。</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29. </w:t>
      </w:r>
      <w:r>
        <w:rPr>
          <w:rFonts w:ascii="Times New Roman" w:eastAsia="宋体" w:hAnsi="Times New Roman" w:cs="Times New Roman" w:hint="eastAsia"/>
          <w:color w:val="auto"/>
        </w:rPr>
        <w:t>投标文件的澄清</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29.1 </w:t>
      </w:r>
      <w:r>
        <w:rPr>
          <w:rFonts w:ascii="Times New Roman" w:eastAsia="宋体" w:hAnsi="Times New Roman" w:cs="Times New Roman" w:hint="eastAsia"/>
          <w:color w:val="auto"/>
        </w:rPr>
        <w:t>澄清有关问题。为了有助于对投标文件进行审查、评估和比较，评标委员会有权要求投标人对投标文件中含义不明确、同类问题表述不一致或者有明显文字和计算错误的内容作出必要的澄清、说明或者纠正。投标人有义务按照评标委员会通知的时间、地点指派投标代表人就相关问题进行澄清。</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29.2 </w:t>
      </w:r>
      <w:r>
        <w:rPr>
          <w:rFonts w:ascii="Times New Roman" w:eastAsia="宋体" w:hAnsi="Times New Roman" w:cs="Times New Roman" w:hint="eastAsia"/>
          <w:color w:val="auto"/>
        </w:rPr>
        <w:t>投标人澄清、说明、答复或者补充的电子文件，加盖电子签章后上传至天津市政府采购中心招投标系统。</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29.3 </w:t>
      </w:r>
      <w:r>
        <w:rPr>
          <w:rFonts w:ascii="Times New Roman" w:eastAsia="宋体" w:hAnsi="Times New Roman" w:cs="Times New Roman" w:hint="eastAsia"/>
          <w:color w:val="auto"/>
        </w:rPr>
        <w:t>投标人的澄清、说明、答复或者补充应在规定的时间内完成，并不得超出投标文件的范围或对投标内容进行实质性的修改。</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29.4 </w:t>
      </w:r>
      <w:r>
        <w:rPr>
          <w:rFonts w:ascii="Times New Roman" w:eastAsia="宋体" w:hAnsi="Times New Roman" w:cs="Times New Roman" w:hint="eastAsia"/>
          <w:color w:val="auto"/>
        </w:rPr>
        <w:t>澄清文件将作为投标文件的一部分，与投标文件具有同等的法律效力。</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30. </w:t>
      </w:r>
      <w:r>
        <w:rPr>
          <w:rFonts w:ascii="Times New Roman" w:eastAsia="宋体" w:hAnsi="Times New Roman" w:cs="Times New Roman" w:hint="eastAsia"/>
          <w:color w:val="auto"/>
        </w:rPr>
        <w:t>投标的评估和比较</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评标委员会将根据招标文件确定的评标原则和评标方法对确定为实质上响应招标文件要求的投标进行评估和比较。</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31. </w:t>
      </w:r>
      <w:r>
        <w:rPr>
          <w:rFonts w:ascii="Times New Roman" w:eastAsia="宋体" w:hAnsi="Times New Roman" w:cs="Times New Roman" w:hint="eastAsia"/>
          <w:color w:val="auto"/>
        </w:rPr>
        <w:t>评标原则和评标方法</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31.1 </w:t>
      </w:r>
      <w:r>
        <w:rPr>
          <w:rFonts w:ascii="Times New Roman" w:eastAsia="宋体" w:hAnsi="Times New Roman" w:cs="Times New Roman" w:hint="eastAsia"/>
          <w:color w:val="auto"/>
        </w:rPr>
        <w:t>评标原则</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）评标委员会应当按照客观、公正、审慎的原则，根据招标文件规定的评审程序、评审方法和评审标准进行独立评审。</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w:t>
      </w:r>
      <w:r>
        <w:rPr>
          <w:rFonts w:ascii="Times New Roman" w:hAnsi="Times New Roman" w:cs="Times New Roman"/>
          <w:color w:val="auto"/>
        </w:rPr>
        <w:t>评标委员会发现招标文件存在歧义、重大缺陷导致评标工作无法进行，</w:t>
      </w:r>
      <w:r>
        <w:rPr>
          <w:rFonts w:ascii="Times New Roman" w:hAnsi="Times New Roman" w:cs="Times New Roman"/>
          <w:color w:val="auto"/>
        </w:rPr>
        <w:lastRenderedPageBreak/>
        <w:t>或者招标文件内容违反国家有关强制性规定的，应当停止评标工作，与采购人或者采购代理机构沟通并作书面记录。采购人或者采购代理机构确认后，应当修改招标文件，重新组织采购活动。</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3</w:t>
      </w:r>
      <w:r>
        <w:rPr>
          <w:rFonts w:ascii="Times New Roman" w:eastAsia="宋体" w:hAnsi="Times New Roman" w:cs="Times New Roman" w:hint="eastAsia"/>
          <w:color w:val="auto"/>
        </w:rPr>
        <w:t>）对招标文件中描述有歧义或前后不一致的地方，但不影响项目评审的，评标委员会有权进行评判，但对同一条款的评判应适用于每个投标人。</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4</w:t>
      </w:r>
      <w:r>
        <w:rPr>
          <w:rFonts w:ascii="Times New Roman" w:eastAsia="宋体" w:hAnsi="Times New Roman" w:cs="Times New Roman" w:hint="eastAsia"/>
          <w:color w:val="auto"/>
        </w:rPr>
        <w:t>）评标委员会认为投标人的报价明显低于其他通过符合性审查投标人的报价，有可能影响产品质量或者不能诚信履约的，应当要求其在评标现场合理的时间内提供书面说明，必要时提交相关证明材料；投标人不能证明其报价合理性的，评标委员会应当将其作为无效投标处理。</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31.2 </w:t>
      </w:r>
      <w:r>
        <w:rPr>
          <w:rFonts w:ascii="Times New Roman" w:eastAsia="宋体" w:hAnsi="Times New Roman" w:cs="Times New Roman" w:hint="eastAsia"/>
          <w:color w:val="auto"/>
        </w:rPr>
        <w:t>评标方法</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采用“综合评分法”的评标方法，具体评审因素详见《招标项目需求》。评标采用百分制，各评委独立分别对实质上响应招标文件的投标进行逐项打分，对评标委员会各成员每一因素的打分汇总后取算术平均分，该平均分为供应商的得分。</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）根据《中华人民共和国政府采购法实施条例》和《关于进一步规范政府采购评审工作有关问题的通知》（财库〔</w:t>
      </w:r>
      <w:r>
        <w:rPr>
          <w:rFonts w:ascii="Times New Roman" w:eastAsia="宋体" w:hAnsi="Times New Roman" w:cs="Times New Roman" w:hint="eastAsia"/>
          <w:color w:val="auto"/>
        </w:rPr>
        <w:t>2012</w:t>
      </w:r>
      <w:r>
        <w:rPr>
          <w:rFonts w:ascii="Times New Roman" w:eastAsia="宋体" w:hAnsi="Times New Roman" w:cs="Times New Roman" w:hint="eastAsia"/>
          <w:color w:val="auto"/>
        </w:rPr>
        <w:t>〕</w:t>
      </w:r>
      <w:r>
        <w:rPr>
          <w:rFonts w:ascii="Times New Roman" w:eastAsia="宋体" w:hAnsi="Times New Roman" w:cs="Times New Roman" w:hint="eastAsia"/>
          <w:color w:val="auto"/>
        </w:rPr>
        <w:t>69</w:t>
      </w:r>
      <w:r>
        <w:rPr>
          <w:rFonts w:ascii="Times New Roman" w:eastAsia="宋体" w:hAnsi="Times New Roman" w:cs="Times New Roman" w:hint="eastAsia"/>
          <w:color w:val="auto"/>
        </w:rPr>
        <w:t>号）的规定，评标委员会成员要依法独立评审，并对评审意见承担个人责任。评标委员会成员对需要共同认定的事项存在争议的，按照少数服从多数的原则做出结论。持不同意见的评标委员会成员应当在评审报告上签署不同意见并说明理由，否则视为同意。</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3</w:t>
      </w:r>
      <w:r>
        <w:rPr>
          <w:rFonts w:ascii="Times New Roman" w:eastAsia="宋体" w:hAnsi="Times New Roman" w:cs="Times New Roman" w:hint="eastAsia"/>
          <w:color w:val="auto"/>
        </w:rPr>
        <w:t>）</w:t>
      </w:r>
      <w:r>
        <w:rPr>
          <w:rFonts w:ascii="Times New Roman" w:eastAsia="宋体" w:hAnsi="Times New Roman" w:hint="eastAsia"/>
          <w:color w:val="auto"/>
        </w:rPr>
        <w:t>按照《关于调整优化节能产品、环境标志产品政府采购执行机制的通知》（财库〔</w:t>
      </w:r>
      <w:r>
        <w:rPr>
          <w:rFonts w:ascii="Times New Roman" w:eastAsia="宋体" w:hAnsi="Times New Roman" w:hint="eastAsia"/>
          <w:color w:val="auto"/>
        </w:rPr>
        <w:t>2019</w:t>
      </w:r>
      <w:r>
        <w:rPr>
          <w:rFonts w:ascii="Times New Roman" w:eastAsia="宋体" w:hAnsi="Times New Roman" w:hint="eastAsia"/>
          <w:color w:val="auto"/>
        </w:rPr>
        <w:t>〕</w:t>
      </w:r>
      <w:r>
        <w:rPr>
          <w:rFonts w:ascii="Times New Roman" w:eastAsia="宋体" w:hAnsi="Times New Roman" w:hint="eastAsia"/>
          <w:color w:val="auto"/>
        </w:rPr>
        <w:t>9</w:t>
      </w:r>
      <w:r>
        <w:rPr>
          <w:rFonts w:ascii="Times New Roman" w:eastAsia="宋体" w:hAnsi="Times New Roman" w:hint="eastAsia"/>
          <w:color w:val="auto"/>
        </w:rPr>
        <w:t>号）文件要求，对</w:t>
      </w:r>
      <w:r>
        <w:rPr>
          <w:rFonts w:ascii="Times New Roman" w:hAnsi="Times New Roman" w:cs="Times New Roman"/>
          <w:color w:val="auto"/>
        </w:rPr>
        <w:t>政府采购节能、环境标志品目清单</w:t>
      </w:r>
      <w:r>
        <w:rPr>
          <w:rFonts w:ascii="Times New Roman" w:hAnsi="Times New Roman" w:cs="Times New Roman" w:hint="eastAsia"/>
          <w:color w:val="auto"/>
        </w:rPr>
        <w:t>内的产品实施</w:t>
      </w:r>
      <w:r>
        <w:rPr>
          <w:rFonts w:ascii="Times New Roman" w:eastAsia="宋体" w:hAnsi="Times New Roman" w:hint="eastAsia"/>
          <w:color w:val="auto"/>
        </w:rPr>
        <w:t>优先采购和强制采购的评标方法。</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4</w:t>
      </w:r>
      <w:r>
        <w:rPr>
          <w:rFonts w:ascii="Times New Roman" w:eastAsia="宋体" w:hAnsi="Times New Roman" w:cs="Times New Roman" w:hint="eastAsia"/>
          <w:color w:val="auto"/>
        </w:rPr>
        <w:t>）评标委员会审查产品资质或检测报告等相关文件符合性时，应综合考虑行业特点、交易习惯、采购需求最本质原义等情况，而不应以投标文件中产品名称与招标文件产品名称是否一致作为审查的标准。</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5</w:t>
      </w:r>
      <w:r>
        <w:rPr>
          <w:rFonts w:ascii="Times New Roman" w:eastAsia="宋体" w:hAnsi="Times New Roman" w:cs="Times New Roman" w:hint="eastAsia"/>
          <w:color w:val="auto"/>
        </w:rPr>
        <w:t>）中标候选供应商产生办法：按得分由高到低顺序确定中标候选供应商；得分相同的，按投标报价由低到高顺序确定中标候选供应商；得分且投标报价相同的，按技术指标优劣顺序确定中标候选供应商。</w:t>
      </w:r>
      <w:r>
        <w:rPr>
          <w:rFonts w:ascii="Times New Roman" w:eastAsia="宋体" w:hAnsi="Times New Roman" w:cs="Times New Roman"/>
          <w:color w:val="auto"/>
        </w:rPr>
        <w:t>采购人</w:t>
      </w:r>
      <w:r>
        <w:rPr>
          <w:rFonts w:ascii="Times New Roman" w:eastAsia="宋体" w:hAnsi="Times New Roman" w:cs="Times New Roman" w:hint="eastAsia"/>
          <w:color w:val="auto"/>
        </w:rPr>
        <w:t>或评标委员会经采购人</w:t>
      </w:r>
      <w:r>
        <w:rPr>
          <w:rFonts w:ascii="Times New Roman" w:eastAsia="宋体" w:hAnsi="Times New Roman" w:cs="Times New Roman" w:hint="eastAsia"/>
          <w:color w:val="auto"/>
        </w:rPr>
        <w:lastRenderedPageBreak/>
        <w:t>授权后</w:t>
      </w:r>
      <w:r>
        <w:rPr>
          <w:rFonts w:ascii="Times New Roman" w:eastAsia="宋体" w:hAnsi="Times New Roman" w:cs="Times New Roman"/>
          <w:color w:val="auto"/>
        </w:rPr>
        <w:t>按中标候选供应商顺序确定中标供应商。</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6</w:t>
      </w:r>
      <w:r>
        <w:rPr>
          <w:rFonts w:ascii="Times New Roman" w:eastAsia="宋体" w:hAnsi="Times New Roman" w:cs="Times New Roman" w:hint="eastAsia"/>
          <w:color w:val="auto"/>
        </w:rPr>
        <w:t>）根据《政府采购货物和服务招标投标管理办法》（财政部令第</w:t>
      </w:r>
      <w:r>
        <w:rPr>
          <w:rFonts w:ascii="Times New Roman" w:eastAsia="宋体" w:hAnsi="Times New Roman" w:cs="Times New Roman" w:hint="eastAsia"/>
          <w:color w:val="auto"/>
        </w:rPr>
        <w:t>87</w:t>
      </w:r>
      <w:r>
        <w:rPr>
          <w:rFonts w:ascii="Times New Roman" w:eastAsia="宋体" w:hAnsi="Times New Roman" w:cs="Times New Roman" w:hint="eastAsia"/>
          <w:color w:val="auto"/>
        </w:rPr>
        <w:t>号）第</w:t>
      </w:r>
      <w:r>
        <w:rPr>
          <w:rFonts w:ascii="Times New Roman" w:eastAsia="宋体" w:hAnsi="Times New Roman" w:cs="Times New Roman" w:hint="eastAsia"/>
          <w:color w:val="auto"/>
        </w:rPr>
        <w:t>43</w:t>
      </w:r>
      <w:r>
        <w:rPr>
          <w:rFonts w:ascii="Times New Roman" w:eastAsia="宋体" w:hAnsi="Times New Roman" w:cs="Times New Roman" w:hint="eastAsia"/>
          <w:color w:val="auto"/>
        </w:rPr>
        <w:t>条规定，如评审现场经财政部门批准本项目转为其他采购方式的，按相应采购方式程序执行。</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32. </w:t>
      </w:r>
      <w:r>
        <w:rPr>
          <w:rFonts w:ascii="Times New Roman" w:eastAsia="宋体" w:hAnsi="Times New Roman" w:cs="Times New Roman" w:hint="eastAsia"/>
          <w:color w:val="auto"/>
        </w:rPr>
        <w:t>其他注意事项</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32.1 </w:t>
      </w:r>
      <w:r>
        <w:rPr>
          <w:rFonts w:ascii="Times New Roman" w:eastAsia="宋体" w:hAnsi="Times New Roman" w:cs="Times New Roman" w:hint="eastAsia"/>
          <w:color w:val="auto"/>
        </w:rPr>
        <w:t>在开标、投标期间，投标人不得向评标委员会成员或采购代理机构询问评标情况、施加任何影响，不得进行旨在影响评标结果的活动。</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32.2 </w:t>
      </w:r>
      <w:r>
        <w:rPr>
          <w:rFonts w:ascii="Times New Roman" w:eastAsia="宋体" w:hAnsi="Times New Roman" w:cs="Times New Roman" w:hint="eastAsia"/>
          <w:color w:val="auto"/>
        </w:rPr>
        <w:t>为保证定标的公正性，在评标过程中，评标委员会成员不得与投标人私下交换意见。在开、评标期间及招标工作结束后，凡与评标情况有接触的任何人不得透露审查、澄清、评价和比较等投标的有关资料以及授标建议等评标情况。</w:t>
      </w:r>
    </w:p>
    <w:p w:rsidR="003274F7" w:rsidRDefault="00C7430F">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32.3 </w:t>
      </w:r>
      <w:r>
        <w:rPr>
          <w:rFonts w:ascii="Times New Roman" w:eastAsia="宋体" w:hAnsi="Times New Roman" w:cs="Times New Roman" w:hint="eastAsia"/>
          <w:color w:val="auto"/>
        </w:rPr>
        <w:t>本项目不接受赠品、回扣或者与采购无关的其他商品、服务。</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32.4 </w:t>
      </w:r>
      <w:r>
        <w:rPr>
          <w:rFonts w:ascii="Times New Roman" w:eastAsia="宋体" w:hAnsi="Times New Roman" w:cs="Times New Roman" w:hint="eastAsia"/>
          <w:color w:val="auto"/>
        </w:rPr>
        <w:t>不同投标人所投产品均为同一品牌或任一核心产品为同一品牌时，按以下原则处理：</w:t>
      </w:r>
    </w:p>
    <w:p w:rsidR="003274F7" w:rsidRDefault="00C7430F">
      <w:pPr>
        <w:spacing w:line="360" w:lineRule="auto"/>
        <w:ind w:firstLineChars="200" w:firstLine="480"/>
        <w:jc w:val="left"/>
        <w:rPr>
          <w:sz w:val="24"/>
          <w:szCs w:val="24"/>
        </w:rPr>
      </w:pPr>
      <w:r>
        <w:rPr>
          <w:rFonts w:hint="eastAsia"/>
          <w:sz w:val="24"/>
          <w:szCs w:val="24"/>
        </w:rPr>
        <w:t>（</w:t>
      </w:r>
      <w:r>
        <w:rPr>
          <w:rFonts w:hint="eastAsia"/>
          <w:sz w:val="24"/>
          <w:szCs w:val="24"/>
        </w:rPr>
        <w:t>1</w:t>
      </w:r>
      <w:r>
        <w:rPr>
          <w:rFonts w:hint="eastAsia"/>
          <w:sz w:val="24"/>
          <w:szCs w:val="24"/>
        </w:rPr>
        <w:t>）</w:t>
      </w:r>
      <w:r>
        <w:rPr>
          <w:sz w:val="24"/>
          <w:szCs w:val="24"/>
        </w:rPr>
        <w:t>采用最低评标价法的采购项目，提供相同品牌产品的不同投标人参加同一合同项下投标的，以其中通过资格审查、符合性审查且报价最低的参加评标；报价相同的，由采购人</w:t>
      </w:r>
      <w:r>
        <w:rPr>
          <w:rFonts w:hint="eastAsia"/>
          <w:sz w:val="24"/>
          <w:szCs w:val="24"/>
        </w:rPr>
        <w:t>自行选取一个投标人参加评标</w:t>
      </w:r>
      <w:r>
        <w:rPr>
          <w:sz w:val="24"/>
          <w:szCs w:val="24"/>
        </w:rPr>
        <w:t>，其他投标无效。</w:t>
      </w:r>
    </w:p>
    <w:p w:rsidR="003274F7" w:rsidRDefault="00C7430F">
      <w:pPr>
        <w:spacing w:line="360" w:lineRule="auto"/>
        <w:ind w:firstLineChars="200" w:firstLine="480"/>
        <w:jc w:val="left"/>
        <w:rPr>
          <w:sz w:val="24"/>
          <w:szCs w:val="24"/>
        </w:rPr>
      </w:pPr>
      <w:r>
        <w:rPr>
          <w:rFonts w:hint="eastAsia"/>
          <w:sz w:val="24"/>
          <w:szCs w:val="24"/>
        </w:rPr>
        <w:t>（</w:t>
      </w:r>
      <w:r>
        <w:rPr>
          <w:rFonts w:hint="eastAsia"/>
          <w:sz w:val="24"/>
          <w:szCs w:val="24"/>
        </w:rPr>
        <w:t>2</w:t>
      </w:r>
      <w:r>
        <w:rPr>
          <w:rFonts w:hint="eastAsia"/>
          <w:sz w:val="24"/>
          <w:szCs w:val="24"/>
        </w:rPr>
        <w:t>）采用</w:t>
      </w:r>
      <w:r>
        <w:rPr>
          <w:sz w:val="24"/>
          <w:szCs w:val="24"/>
        </w:rPr>
        <w:t>综合评分法的采购项目，提供相同品牌产品且通过资格审查、符合性审查的不同投标人参加同一合同项下投标的，按一家投标人计算，评审后得分最高的同品牌投标人获得中标人推荐资格；评审得分相同的，由采购人</w:t>
      </w:r>
      <w:r>
        <w:rPr>
          <w:rFonts w:hint="eastAsia"/>
          <w:sz w:val="24"/>
          <w:szCs w:val="24"/>
        </w:rPr>
        <w:t>自行选取</w:t>
      </w:r>
      <w:r>
        <w:rPr>
          <w:sz w:val="24"/>
          <w:szCs w:val="24"/>
        </w:rPr>
        <w:t>一个投标人获得中标人推荐资格，其他同品牌投标人不作为中标候选人。</w:t>
      </w:r>
    </w:p>
    <w:p w:rsidR="003274F7" w:rsidRDefault="003274F7">
      <w:pPr>
        <w:pStyle w:val="Default"/>
        <w:spacing w:line="360" w:lineRule="auto"/>
        <w:ind w:firstLineChars="200" w:firstLine="480"/>
        <w:jc w:val="both"/>
        <w:rPr>
          <w:rFonts w:ascii="Times New Roman" w:eastAsia="宋体" w:hAnsi="Times New Roman" w:cs="Times New Roman"/>
          <w:color w:val="auto"/>
        </w:rPr>
      </w:pPr>
    </w:p>
    <w:p w:rsidR="003274F7" w:rsidRDefault="00C7430F">
      <w:pPr>
        <w:pStyle w:val="Default"/>
        <w:spacing w:line="360" w:lineRule="auto"/>
        <w:ind w:firstLineChars="200" w:firstLine="480"/>
        <w:jc w:val="center"/>
        <w:rPr>
          <w:rFonts w:ascii="Times New Roman" w:eastAsia="宋体" w:hAnsi="Times New Roman" w:cs="Times New Roman"/>
          <w:color w:val="auto"/>
        </w:rPr>
      </w:pPr>
      <w:r>
        <w:rPr>
          <w:rFonts w:ascii="Times New Roman" w:eastAsia="宋体" w:hAnsi="Times New Roman" w:cs="Times New Roman" w:hint="eastAsia"/>
          <w:color w:val="auto"/>
        </w:rPr>
        <w:t xml:space="preserve">F  </w:t>
      </w:r>
      <w:r>
        <w:rPr>
          <w:rFonts w:ascii="Times New Roman" w:eastAsia="宋体" w:hAnsi="Times New Roman" w:cs="Times New Roman" w:hint="eastAsia"/>
          <w:color w:val="auto"/>
        </w:rPr>
        <w:t>授予合同</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33. </w:t>
      </w:r>
      <w:r>
        <w:rPr>
          <w:rFonts w:ascii="Times New Roman" w:eastAsia="宋体" w:hAnsi="Times New Roman" w:cs="Times New Roman" w:hint="eastAsia"/>
          <w:color w:val="auto"/>
        </w:rPr>
        <w:t>中标供应商的产生</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33.1 </w:t>
      </w:r>
      <w:r>
        <w:rPr>
          <w:rFonts w:ascii="Times New Roman" w:eastAsia="宋体" w:hAnsi="Times New Roman" w:cs="Times New Roman" w:hint="eastAsia"/>
          <w:color w:val="auto"/>
        </w:rPr>
        <w:t>采购人可以事先授权评标委员会直接确定中标供应商。</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33.2 </w:t>
      </w:r>
      <w:r>
        <w:rPr>
          <w:rFonts w:ascii="Times New Roman" w:eastAsia="宋体" w:hAnsi="Times New Roman" w:cs="Times New Roman" w:hint="eastAsia"/>
          <w:color w:val="auto"/>
        </w:rPr>
        <w:t>采购人也可以按照《政府采购法》及其实施条例等法律法规的规定和招标文件的要求确认中标供应商。</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34. </w:t>
      </w:r>
      <w:r>
        <w:rPr>
          <w:rFonts w:ascii="Times New Roman" w:eastAsia="宋体" w:hAnsi="Times New Roman" w:cs="Times New Roman" w:hint="eastAsia"/>
          <w:color w:val="auto"/>
        </w:rPr>
        <w:t>中标通知</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34.1 </w:t>
      </w:r>
      <w:r>
        <w:rPr>
          <w:rFonts w:ascii="Times New Roman" w:eastAsia="宋体" w:hAnsi="Times New Roman" w:cs="Times New Roman" w:hint="eastAsia"/>
          <w:color w:val="auto"/>
        </w:rPr>
        <w:t>中标公告发布同时，采购代理机构将通过天津市政府采购中心招投标系统以电子形式向中标供应商发出《中标通知书》（请使用天津数字认证有限公</w:t>
      </w:r>
      <w:r>
        <w:rPr>
          <w:rFonts w:ascii="Times New Roman" w:eastAsia="宋体" w:hAnsi="Times New Roman" w:cs="Times New Roman" w:hint="eastAsia"/>
          <w:color w:val="auto"/>
        </w:rPr>
        <w:lastRenderedPageBreak/>
        <w:t>司发出的</w:t>
      </w:r>
      <w:r>
        <w:rPr>
          <w:rFonts w:ascii="Times New Roman" w:eastAsia="宋体" w:hAnsi="Times New Roman" w:cs="Times New Roman" w:hint="eastAsia"/>
          <w:color w:val="auto"/>
        </w:rPr>
        <w:t>CA</w:t>
      </w:r>
      <w:r>
        <w:rPr>
          <w:rFonts w:ascii="Times New Roman" w:eastAsia="宋体" w:hAnsi="Times New Roman" w:cs="Times New Roman" w:hint="eastAsia"/>
          <w:color w:val="auto"/>
        </w:rPr>
        <w:t>数字证书（原天津市电子认证中心发出尚在有效期内的</w:t>
      </w:r>
      <w:r>
        <w:rPr>
          <w:rFonts w:ascii="Times New Roman" w:eastAsia="宋体" w:hAnsi="Times New Roman" w:cs="Times New Roman" w:hint="eastAsia"/>
          <w:color w:val="auto"/>
        </w:rPr>
        <w:t>CA</w:t>
      </w:r>
      <w:r>
        <w:rPr>
          <w:rFonts w:ascii="Times New Roman" w:eastAsia="宋体" w:hAnsi="Times New Roman" w:cs="Times New Roman" w:hint="eastAsia"/>
          <w:color w:val="auto"/>
        </w:rPr>
        <w:t>数字证书仍可使用）登录天津市政府采购中心网（网址：</w:t>
      </w:r>
      <w:r>
        <w:rPr>
          <w:rFonts w:ascii="Times New Roman" w:eastAsia="宋体" w:hAnsi="Times New Roman" w:cs="Times New Roman" w:hint="eastAsia"/>
          <w:color w:val="auto"/>
        </w:rPr>
        <w:t>http://tjgpc.zwfwb.tj.gov.cn</w:t>
      </w:r>
      <w:r>
        <w:rPr>
          <w:rFonts w:ascii="Times New Roman" w:eastAsia="宋体" w:hAnsi="Times New Roman" w:cs="Times New Roman" w:hint="eastAsia"/>
          <w:color w:val="auto"/>
        </w:rPr>
        <w:t>）</w:t>
      </w:r>
      <w:r>
        <w:rPr>
          <w:rFonts w:ascii="Times New Roman" w:eastAsia="宋体" w:hAnsi="Times New Roman" w:cs="Times New Roman" w:hint="eastAsia"/>
          <w:color w:val="auto"/>
        </w:rPr>
        <w:t>-</w:t>
      </w:r>
      <w:r>
        <w:rPr>
          <w:rFonts w:ascii="Times New Roman" w:eastAsia="宋体" w:hAnsi="Times New Roman" w:cs="Times New Roman" w:hint="eastAsia"/>
          <w:color w:val="auto"/>
        </w:rPr>
        <w:t>“网上招投标”</w:t>
      </w:r>
      <w:r>
        <w:rPr>
          <w:rFonts w:ascii="Times New Roman" w:eastAsia="宋体" w:hAnsi="Times New Roman" w:cs="Times New Roman" w:hint="eastAsia"/>
          <w:color w:val="auto"/>
        </w:rPr>
        <w:t>-</w:t>
      </w:r>
      <w:r>
        <w:rPr>
          <w:rFonts w:ascii="Times New Roman" w:eastAsia="宋体" w:hAnsi="Times New Roman" w:cs="Times New Roman" w:hint="eastAsia"/>
          <w:color w:val="auto"/>
        </w:rPr>
        <w:t>“供应商登录”</w:t>
      </w:r>
      <w:r>
        <w:rPr>
          <w:rFonts w:ascii="Times New Roman" w:eastAsia="宋体" w:hAnsi="Times New Roman" w:cs="Times New Roman" w:hint="eastAsia"/>
          <w:color w:val="auto"/>
        </w:rPr>
        <w:t>-</w:t>
      </w:r>
      <w:r>
        <w:rPr>
          <w:rFonts w:ascii="Times New Roman" w:eastAsia="宋体" w:hAnsi="Times New Roman" w:cs="Times New Roman" w:hint="eastAsia"/>
          <w:color w:val="auto"/>
        </w:rPr>
        <w:t>“市级集采机构入口”，并从“供应商系统”的“查看项目文件”中获取）。《中标通知书》一经发出即发生法律效力。</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35. </w:t>
      </w:r>
      <w:r>
        <w:rPr>
          <w:rFonts w:ascii="Times New Roman" w:eastAsia="宋体" w:hAnsi="Times New Roman" w:cs="Times New Roman" w:hint="eastAsia"/>
          <w:color w:val="auto"/>
        </w:rPr>
        <w:t>投标人可使用天津数字认证有限公司发出的</w:t>
      </w:r>
      <w:r>
        <w:rPr>
          <w:rFonts w:ascii="Times New Roman" w:eastAsia="宋体" w:hAnsi="Times New Roman" w:cs="Times New Roman" w:hint="eastAsia"/>
          <w:color w:val="auto"/>
        </w:rPr>
        <w:t>CA</w:t>
      </w:r>
      <w:r>
        <w:rPr>
          <w:rFonts w:ascii="Times New Roman" w:eastAsia="宋体" w:hAnsi="Times New Roman" w:cs="Times New Roman" w:hint="eastAsia"/>
          <w:color w:val="auto"/>
        </w:rPr>
        <w:t>数字证书（原天津市电子认证中心发出尚在有效期内的</w:t>
      </w:r>
      <w:r>
        <w:rPr>
          <w:rFonts w:ascii="Times New Roman" w:eastAsia="宋体" w:hAnsi="Times New Roman" w:cs="Times New Roman" w:hint="eastAsia"/>
          <w:color w:val="auto"/>
        </w:rPr>
        <w:t>CA</w:t>
      </w:r>
      <w:r>
        <w:rPr>
          <w:rFonts w:ascii="Times New Roman" w:eastAsia="宋体" w:hAnsi="Times New Roman" w:cs="Times New Roman" w:hint="eastAsia"/>
          <w:color w:val="auto"/>
        </w:rPr>
        <w:t>数字证书仍可使用）登录天津市政府采购中心网（网址：</w:t>
      </w:r>
      <w:r>
        <w:rPr>
          <w:rFonts w:ascii="Times New Roman" w:eastAsia="宋体" w:hAnsi="Times New Roman" w:cs="Times New Roman" w:hint="eastAsia"/>
          <w:color w:val="auto"/>
        </w:rPr>
        <w:t>http://tjgpc.zwfwb.tj.gov.cn</w:t>
      </w:r>
      <w:r>
        <w:rPr>
          <w:rFonts w:ascii="Times New Roman" w:eastAsia="宋体" w:hAnsi="Times New Roman" w:cs="Times New Roman" w:hint="eastAsia"/>
          <w:color w:val="auto"/>
        </w:rPr>
        <w:t>）</w:t>
      </w:r>
      <w:r>
        <w:rPr>
          <w:rFonts w:ascii="Times New Roman" w:eastAsia="宋体" w:hAnsi="Times New Roman" w:cs="Times New Roman" w:hint="eastAsia"/>
          <w:color w:val="auto"/>
        </w:rPr>
        <w:t>-</w:t>
      </w:r>
      <w:r>
        <w:rPr>
          <w:rFonts w:ascii="Times New Roman" w:eastAsia="宋体" w:hAnsi="Times New Roman" w:cs="Times New Roman" w:hint="eastAsia"/>
          <w:color w:val="auto"/>
        </w:rPr>
        <w:t>“网上招投标”</w:t>
      </w:r>
      <w:r>
        <w:rPr>
          <w:rFonts w:ascii="Times New Roman" w:eastAsia="宋体" w:hAnsi="Times New Roman" w:cs="Times New Roman" w:hint="eastAsia"/>
          <w:color w:val="auto"/>
        </w:rPr>
        <w:t>-</w:t>
      </w:r>
      <w:r>
        <w:rPr>
          <w:rFonts w:ascii="Times New Roman" w:eastAsia="宋体" w:hAnsi="Times New Roman" w:cs="Times New Roman" w:hint="eastAsia"/>
          <w:color w:val="auto"/>
        </w:rPr>
        <w:t>“供应商登录”</w:t>
      </w:r>
      <w:r>
        <w:rPr>
          <w:rFonts w:ascii="Times New Roman" w:eastAsia="宋体" w:hAnsi="Times New Roman" w:cs="Times New Roman" w:hint="eastAsia"/>
          <w:color w:val="auto"/>
        </w:rPr>
        <w:t>-</w:t>
      </w:r>
      <w:r>
        <w:rPr>
          <w:rFonts w:ascii="Times New Roman" w:eastAsia="宋体" w:hAnsi="Times New Roman" w:cs="Times New Roman" w:hint="eastAsia"/>
          <w:color w:val="auto"/>
        </w:rPr>
        <w:t>“市级集采机构入口”，并从“供应商系统”的“项目资审情况”中获取未通过资格审查的原因或从“供应商系统”的“查看排序和得分”中获取未中标人本人的评审得分与排序。</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36. </w:t>
      </w:r>
      <w:r>
        <w:rPr>
          <w:rFonts w:ascii="Times New Roman" w:eastAsia="宋体" w:hAnsi="Times New Roman" w:cs="Times New Roman" w:hint="eastAsia"/>
          <w:color w:val="auto"/>
        </w:rPr>
        <w:t>签订合同</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36.1 </w:t>
      </w:r>
      <w:r>
        <w:rPr>
          <w:rFonts w:ascii="Times New Roman" w:eastAsia="宋体" w:hAnsi="Times New Roman" w:cs="Times New Roman" w:hint="eastAsia"/>
          <w:color w:val="auto"/>
        </w:rPr>
        <w:t>采购人与中标供应商应当在中标通知书发出之日起三十日内，按照招标文件确定的事项签订政府采购合同。合同文本请使用天津数字认证有限公司发出的</w:t>
      </w:r>
      <w:r>
        <w:rPr>
          <w:rFonts w:ascii="Times New Roman" w:eastAsia="宋体" w:hAnsi="Times New Roman" w:cs="Times New Roman" w:hint="eastAsia"/>
          <w:color w:val="auto"/>
        </w:rPr>
        <w:t>CA</w:t>
      </w:r>
      <w:r>
        <w:rPr>
          <w:rFonts w:ascii="Times New Roman" w:eastAsia="宋体" w:hAnsi="Times New Roman" w:cs="Times New Roman" w:hint="eastAsia"/>
          <w:color w:val="auto"/>
        </w:rPr>
        <w:t>数字证书（原天津市电子认证中心发出尚在有效期内的</w:t>
      </w:r>
      <w:r>
        <w:rPr>
          <w:rFonts w:ascii="Times New Roman" w:eastAsia="宋体" w:hAnsi="Times New Roman" w:cs="Times New Roman" w:hint="eastAsia"/>
          <w:color w:val="auto"/>
        </w:rPr>
        <w:t>CA</w:t>
      </w:r>
      <w:r>
        <w:rPr>
          <w:rFonts w:ascii="Times New Roman" w:eastAsia="宋体" w:hAnsi="Times New Roman" w:cs="Times New Roman" w:hint="eastAsia"/>
          <w:color w:val="auto"/>
        </w:rPr>
        <w:t>数字证书仍可使用）登录天津市政府采购中心网（网址：</w:t>
      </w:r>
      <w:r>
        <w:rPr>
          <w:rFonts w:ascii="Times New Roman" w:eastAsia="宋体" w:hAnsi="Times New Roman" w:cs="Times New Roman" w:hint="eastAsia"/>
          <w:color w:val="auto"/>
        </w:rPr>
        <w:t>http://tjgpc.zwfwb.tj.gov.cn</w:t>
      </w:r>
      <w:r>
        <w:rPr>
          <w:rFonts w:ascii="Times New Roman" w:eastAsia="宋体" w:hAnsi="Times New Roman" w:cs="Times New Roman" w:hint="eastAsia"/>
          <w:color w:val="auto"/>
        </w:rPr>
        <w:t>）</w:t>
      </w:r>
      <w:r>
        <w:rPr>
          <w:rFonts w:ascii="Times New Roman" w:eastAsia="宋体" w:hAnsi="Times New Roman" w:cs="Times New Roman" w:hint="eastAsia"/>
          <w:color w:val="auto"/>
        </w:rPr>
        <w:t>-</w:t>
      </w:r>
      <w:r>
        <w:rPr>
          <w:rFonts w:ascii="Times New Roman" w:eastAsia="宋体" w:hAnsi="Times New Roman" w:cs="Times New Roman" w:hint="eastAsia"/>
          <w:color w:val="auto"/>
        </w:rPr>
        <w:t>“网上招投标”</w:t>
      </w:r>
      <w:r>
        <w:rPr>
          <w:rFonts w:ascii="Times New Roman" w:eastAsia="宋体" w:hAnsi="Times New Roman" w:cs="Times New Roman" w:hint="eastAsia"/>
          <w:color w:val="auto"/>
        </w:rPr>
        <w:t>-</w:t>
      </w:r>
      <w:r>
        <w:rPr>
          <w:rFonts w:ascii="Times New Roman" w:eastAsia="宋体" w:hAnsi="Times New Roman" w:cs="Times New Roman" w:hint="eastAsia"/>
          <w:color w:val="auto"/>
        </w:rPr>
        <w:t>“供应商登录”</w:t>
      </w:r>
      <w:r>
        <w:rPr>
          <w:rFonts w:ascii="Times New Roman" w:eastAsia="宋体" w:hAnsi="Times New Roman" w:cs="Times New Roman" w:hint="eastAsia"/>
          <w:color w:val="auto"/>
        </w:rPr>
        <w:t>-</w:t>
      </w:r>
      <w:r>
        <w:rPr>
          <w:rFonts w:ascii="Times New Roman" w:eastAsia="宋体" w:hAnsi="Times New Roman" w:cs="Times New Roman" w:hint="eastAsia"/>
          <w:color w:val="auto"/>
        </w:rPr>
        <w:t>“市级集采机构入口”，并从“供应商系统”的“合同”中获取。</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36.2 </w:t>
      </w:r>
      <w:r>
        <w:rPr>
          <w:rFonts w:ascii="Times New Roman" w:eastAsia="宋体" w:hAnsi="Times New Roman" w:cs="Times New Roman" w:hint="eastAsia"/>
          <w:color w:val="auto"/>
        </w:rPr>
        <w:t>招标文件、中标供应商的投标文件及其澄清文件等，均为签订合同的依据，且为合同的组成部分。</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37. </w:t>
      </w:r>
      <w:r>
        <w:rPr>
          <w:rFonts w:ascii="Times New Roman" w:eastAsia="宋体" w:hAnsi="Times New Roman" w:cs="Times New Roman" w:hint="eastAsia"/>
          <w:color w:val="auto"/>
        </w:rPr>
        <w:t>履约保证金</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37.1 </w:t>
      </w:r>
      <w:r>
        <w:rPr>
          <w:rFonts w:ascii="Times New Roman" w:eastAsia="宋体" w:hAnsi="Times New Roman" w:cs="Times New Roman" w:hint="eastAsia"/>
          <w:color w:val="auto"/>
        </w:rPr>
        <w:t>若《招标项目要求》规定须提交履约保证金的，中标供应商须按照规定要求提交履约保证金。</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37.2 </w:t>
      </w:r>
      <w:r>
        <w:rPr>
          <w:rFonts w:ascii="Times New Roman" w:eastAsia="宋体" w:hAnsi="Times New Roman" w:cs="Times New Roman" w:hint="eastAsia"/>
          <w:color w:val="auto"/>
        </w:rPr>
        <w:t>中标供应商未能按合同规定履行其义务，采购人有权没收其履约保证金。</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38. </w:t>
      </w:r>
      <w:r>
        <w:rPr>
          <w:rFonts w:ascii="Times New Roman" w:eastAsia="宋体" w:hAnsi="Times New Roman" w:cs="Times New Roman" w:hint="eastAsia"/>
          <w:color w:val="auto"/>
        </w:rPr>
        <w:t>中标供应商拒绝与采购人签订合同的，采购人可以按照评审报告推荐的中标候选人名单排序，确定下一候选人为中标供应商，也可以重新开展政府采购活动。</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39. </w:t>
      </w:r>
      <w:r>
        <w:rPr>
          <w:rFonts w:ascii="Times New Roman" w:eastAsia="宋体" w:hAnsi="Times New Roman" w:cs="Times New Roman" w:hint="eastAsia"/>
          <w:color w:val="auto"/>
        </w:rPr>
        <w:t>合同分包</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39.1 </w:t>
      </w:r>
      <w:r>
        <w:rPr>
          <w:rFonts w:ascii="Times New Roman" w:eastAsia="宋体" w:hAnsi="Times New Roman" w:cs="Times New Roman" w:hint="eastAsia"/>
          <w:color w:val="auto"/>
        </w:rPr>
        <w:t>未经采购人同意，中标供应商不得分包合同。</w:t>
      </w:r>
    </w:p>
    <w:p w:rsidR="003274F7" w:rsidRDefault="00C7430F">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lastRenderedPageBreak/>
        <w:t xml:space="preserve">39.2 </w:t>
      </w:r>
      <w:r>
        <w:rPr>
          <w:rFonts w:ascii="Times New Roman" w:eastAsia="宋体" w:hAnsi="Times New Roman" w:cs="Times New Roman" w:hint="eastAsia"/>
          <w:color w:val="auto"/>
        </w:rPr>
        <w:t>政府采购合同分包履行的，中标供应商就采购项目和分包项目向采购人负责，分包供应商就分包项目承担责任。</w:t>
      </w:r>
    </w:p>
    <w:p w:rsidR="003274F7" w:rsidRDefault="00C7430F">
      <w:pPr>
        <w:pStyle w:val="Default"/>
        <w:spacing w:line="360" w:lineRule="auto"/>
        <w:ind w:firstLineChars="200" w:firstLine="480"/>
        <w:jc w:val="both"/>
        <w:rPr>
          <w:b/>
          <w:bCs/>
          <w:kern w:val="28"/>
          <w:sz w:val="32"/>
          <w:szCs w:val="32"/>
        </w:rPr>
      </w:pPr>
      <w:r>
        <w:br w:type="page"/>
      </w:r>
    </w:p>
    <w:p w:rsidR="003274F7" w:rsidRDefault="00C7430F">
      <w:pPr>
        <w:pStyle w:val="ab"/>
        <w:rPr>
          <w:rFonts w:ascii="Times New Roman" w:hAnsi="Times New Roman"/>
        </w:rPr>
      </w:pPr>
      <w:r>
        <w:rPr>
          <w:rFonts w:ascii="Times New Roman" w:hAnsi="Times New Roman" w:hint="eastAsia"/>
        </w:rPr>
        <w:lastRenderedPageBreak/>
        <w:t>第四部分</w:t>
      </w:r>
      <w:r>
        <w:rPr>
          <w:rFonts w:ascii="Times New Roman" w:hAnsi="Times New Roman" w:hint="eastAsia"/>
        </w:rPr>
        <w:t xml:space="preserve">  </w:t>
      </w:r>
      <w:r>
        <w:rPr>
          <w:rFonts w:ascii="Times New Roman" w:hAnsi="Times New Roman" w:hint="eastAsia"/>
        </w:rPr>
        <w:t>合同条款</w:t>
      </w:r>
    </w:p>
    <w:p w:rsidR="003274F7" w:rsidRDefault="003274F7">
      <w:pPr>
        <w:pStyle w:val="a4"/>
        <w:spacing w:after="0"/>
        <w:jc w:val="center"/>
        <w:rPr>
          <w:b/>
          <w:bCs/>
          <w:spacing w:val="-20"/>
          <w:kern w:val="44"/>
          <w:sz w:val="48"/>
          <w:szCs w:val="48"/>
        </w:rPr>
      </w:pPr>
    </w:p>
    <w:p w:rsidR="003274F7" w:rsidRDefault="003274F7">
      <w:pPr>
        <w:pStyle w:val="a4"/>
        <w:spacing w:after="0"/>
        <w:jc w:val="center"/>
        <w:rPr>
          <w:b/>
          <w:bCs/>
          <w:spacing w:val="-20"/>
          <w:kern w:val="44"/>
          <w:sz w:val="48"/>
          <w:szCs w:val="48"/>
        </w:rPr>
      </w:pPr>
    </w:p>
    <w:p w:rsidR="003274F7" w:rsidRDefault="003274F7">
      <w:pPr>
        <w:pStyle w:val="a4"/>
        <w:spacing w:after="0"/>
        <w:jc w:val="center"/>
        <w:rPr>
          <w:b/>
          <w:bCs/>
          <w:spacing w:val="-20"/>
          <w:kern w:val="44"/>
          <w:sz w:val="48"/>
          <w:szCs w:val="48"/>
        </w:rPr>
      </w:pPr>
    </w:p>
    <w:p w:rsidR="003274F7" w:rsidRDefault="00C7430F">
      <w:pPr>
        <w:pStyle w:val="a4"/>
        <w:spacing w:after="0"/>
        <w:jc w:val="center"/>
        <w:rPr>
          <w:b/>
          <w:bCs/>
          <w:spacing w:val="-20"/>
          <w:kern w:val="44"/>
          <w:sz w:val="48"/>
          <w:szCs w:val="48"/>
        </w:rPr>
      </w:pPr>
      <w:r>
        <w:rPr>
          <w:b/>
          <w:bCs/>
          <w:spacing w:val="-20"/>
          <w:kern w:val="44"/>
          <w:sz w:val="48"/>
          <w:szCs w:val="48"/>
        </w:rPr>
        <w:t>政府采购货物买卖合同</w:t>
      </w:r>
    </w:p>
    <w:p w:rsidR="003274F7" w:rsidRDefault="003274F7">
      <w:pPr>
        <w:rPr>
          <w:b/>
          <w:bCs/>
          <w:spacing w:val="-20"/>
          <w:kern w:val="44"/>
          <w:sz w:val="40"/>
          <w:szCs w:val="40"/>
        </w:rPr>
      </w:pPr>
    </w:p>
    <w:p w:rsidR="003274F7" w:rsidRDefault="003274F7">
      <w:pPr>
        <w:rPr>
          <w:b/>
          <w:bCs/>
          <w:spacing w:val="-20"/>
          <w:kern w:val="44"/>
          <w:sz w:val="40"/>
          <w:szCs w:val="40"/>
        </w:rPr>
      </w:pPr>
    </w:p>
    <w:p w:rsidR="003274F7" w:rsidRDefault="003274F7">
      <w:pPr>
        <w:rPr>
          <w:b/>
          <w:bCs/>
          <w:spacing w:val="-20"/>
          <w:kern w:val="44"/>
          <w:sz w:val="40"/>
          <w:szCs w:val="40"/>
        </w:rPr>
      </w:pPr>
    </w:p>
    <w:p w:rsidR="003274F7" w:rsidRDefault="00C7430F">
      <w:pPr>
        <w:spacing w:line="360" w:lineRule="auto"/>
        <w:ind w:leftChars="200" w:left="420"/>
        <w:rPr>
          <w:sz w:val="32"/>
          <w:szCs w:val="32"/>
        </w:rPr>
      </w:pPr>
      <w:r>
        <w:rPr>
          <w:kern w:val="0"/>
          <w:sz w:val="32"/>
          <w:szCs w:val="32"/>
        </w:rPr>
        <w:t>项目名称：</w:t>
      </w:r>
      <w:r>
        <w:rPr>
          <w:sz w:val="32"/>
          <w:szCs w:val="32"/>
          <w:u w:val="single"/>
        </w:rPr>
        <w:t xml:space="preserve">                             </w:t>
      </w:r>
    </w:p>
    <w:p w:rsidR="003274F7" w:rsidRDefault="00C7430F">
      <w:pPr>
        <w:spacing w:line="360" w:lineRule="auto"/>
        <w:ind w:leftChars="200" w:left="420"/>
        <w:rPr>
          <w:sz w:val="32"/>
          <w:szCs w:val="32"/>
          <w:u w:val="single"/>
        </w:rPr>
      </w:pPr>
      <w:r>
        <w:rPr>
          <w:sz w:val="32"/>
          <w:szCs w:val="32"/>
        </w:rPr>
        <w:t>合同编号：</w:t>
      </w:r>
      <w:r>
        <w:rPr>
          <w:sz w:val="32"/>
          <w:szCs w:val="32"/>
          <w:u w:val="single"/>
        </w:rPr>
        <w:t xml:space="preserve">                             </w:t>
      </w:r>
    </w:p>
    <w:p w:rsidR="003274F7" w:rsidRDefault="00C7430F">
      <w:pPr>
        <w:spacing w:line="360" w:lineRule="auto"/>
        <w:ind w:leftChars="200" w:left="420"/>
        <w:rPr>
          <w:sz w:val="32"/>
          <w:szCs w:val="32"/>
        </w:rPr>
      </w:pPr>
      <w:r>
        <w:rPr>
          <w:sz w:val="32"/>
          <w:szCs w:val="32"/>
        </w:rPr>
        <w:t>甲</w:t>
      </w:r>
      <w:r>
        <w:rPr>
          <w:sz w:val="32"/>
          <w:szCs w:val="32"/>
        </w:rPr>
        <w:t xml:space="preserve">    </w:t>
      </w:r>
      <w:r>
        <w:rPr>
          <w:sz w:val="32"/>
          <w:szCs w:val="32"/>
        </w:rPr>
        <w:t>方：</w:t>
      </w:r>
      <w:r>
        <w:rPr>
          <w:sz w:val="32"/>
          <w:szCs w:val="32"/>
          <w:u w:val="single"/>
        </w:rPr>
        <w:t xml:space="preserve">                             </w:t>
      </w:r>
    </w:p>
    <w:p w:rsidR="003274F7" w:rsidRDefault="00C7430F">
      <w:pPr>
        <w:spacing w:line="360" w:lineRule="auto"/>
        <w:ind w:leftChars="200" w:left="420"/>
        <w:rPr>
          <w:sz w:val="32"/>
          <w:szCs w:val="32"/>
          <w:u w:val="single"/>
        </w:rPr>
      </w:pPr>
      <w:r>
        <w:rPr>
          <w:sz w:val="32"/>
          <w:szCs w:val="32"/>
        </w:rPr>
        <w:t>乙</w:t>
      </w:r>
      <w:r>
        <w:rPr>
          <w:sz w:val="32"/>
          <w:szCs w:val="32"/>
        </w:rPr>
        <w:t xml:space="preserve">    </w:t>
      </w:r>
      <w:r>
        <w:rPr>
          <w:sz w:val="32"/>
          <w:szCs w:val="32"/>
        </w:rPr>
        <w:t>方：</w:t>
      </w:r>
      <w:r>
        <w:rPr>
          <w:sz w:val="32"/>
          <w:szCs w:val="32"/>
          <w:u w:val="single"/>
        </w:rPr>
        <w:t xml:space="preserve">                             </w:t>
      </w:r>
    </w:p>
    <w:p w:rsidR="003274F7" w:rsidRDefault="00C7430F">
      <w:pPr>
        <w:spacing w:line="360" w:lineRule="auto"/>
        <w:ind w:leftChars="200" w:left="420"/>
        <w:rPr>
          <w:sz w:val="32"/>
          <w:szCs w:val="32"/>
        </w:rPr>
      </w:pPr>
      <w:r>
        <w:rPr>
          <w:sz w:val="32"/>
          <w:szCs w:val="32"/>
        </w:rPr>
        <w:t>签订时间：</w:t>
      </w:r>
      <w:r>
        <w:rPr>
          <w:sz w:val="32"/>
          <w:szCs w:val="32"/>
          <w:u w:val="single"/>
        </w:rPr>
        <w:t xml:space="preserve">                             </w:t>
      </w:r>
    </w:p>
    <w:p w:rsidR="003274F7" w:rsidRDefault="003274F7">
      <w:pPr>
        <w:rPr>
          <w:szCs w:val="24"/>
        </w:rPr>
      </w:pPr>
    </w:p>
    <w:p w:rsidR="003274F7" w:rsidRDefault="00C7430F">
      <w:pPr>
        <w:rPr>
          <w:rFonts w:eastAsia="黑体"/>
          <w:sz w:val="44"/>
          <w:szCs w:val="44"/>
        </w:rPr>
      </w:pPr>
      <w:r>
        <w:rPr>
          <w:rFonts w:eastAsia="黑体"/>
          <w:sz w:val="44"/>
          <w:szCs w:val="44"/>
        </w:rPr>
        <w:br w:type="page"/>
      </w:r>
    </w:p>
    <w:p w:rsidR="003274F7" w:rsidRDefault="003274F7">
      <w:pPr>
        <w:rPr>
          <w:rFonts w:eastAsia="黑体"/>
          <w:sz w:val="44"/>
          <w:szCs w:val="44"/>
        </w:rPr>
      </w:pPr>
    </w:p>
    <w:p w:rsidR="003274F7" w:rsidRDefault="003274F7">
      <w:pPr>
        <w:rPr>
          <w:rFonts w:eastAsia="黑体"/>
          <w:sz w:val="44"/>
          <w:szCs w:val="44"/>
        </w:rPr>
      </w:pPr>
    </w:p>
    <w:p w:rsidR="003274F7" w:rsidRDefault="00C7430F">
      <w:pPr>
        <w:jc w:val="center"/>
        <w:rPr>
          <w:rFonts w:eastAsia="黑体"/>
          <w:sz w:val="44"/>
          <w:szCs w:val="44"/>
        </w:rPr>
      </w:pPr>
      <w:r>
        <w:rPr>
          <w:rFonts w:eastAsia="黑体"/>
          <w:sz w:val="44"/>
          <w:szCs w:val="44"/>
        </w:rPr>
        <w:t>使</w:t>
      </w:r>
      <w:r>
        <w:rPr>
          <w:rFonts w:eastAsia="黑体"/>
          <w:sz w:val="44"/>
          <w:szCs w:val="44"/>
        </w:rPr>
        <w:t xml:space="preserve"> </w:t>
      </w:r>
      <w:r>
        <w:rPr>
          <w:rFonts w:eastAsia="黑体"/>
          <w:sz w:val="44"/>
          <w:szCs w:val="44"/>
        </w:rPr>
        <w:t>用</w:t>
      </w:r>
      <w:r>
        <w:rPr>
          <w:rFonts w:eastAsia="黑体"/>
          <w:sz w:val="44"/>
          <w:szCs w:val="44"/>
        </w:rPr>
        <w:t xml:space="preserve"> </w:t>
      </w:r>
      <w:r>
        <w:rPr>
          <w:rFonts w:eastAsia="黑体"/>
          <w:sz w:val="44"/>
          <w:szCs w:val="44"/>
        </w:rPr>
        <w:t>说</w:t>
      </w:r>
      <w:r>
        <w:rPr>
          <w:rFonts w:eastAsia="黑体"/>
          <w:sz w:val="44"/>
          <w:szCs w:val="44"/>
        </w:rPr>
        <w:t xml:space="preserve"> </w:t>
      </w:r>
      <w:r>
        <w:rPr>
          <w:rFonts w:eastAsia="黑体"/>
          <w:sz w:val="44"/>
          <w:szCs w:val="44"/>
        </w:rPr>
        <w:t>明</w:t>
      </w:r>
    </w:p>
    <w:p w:rsidR="003274F7" w:rsidRDefault="003274F7">
      <w:pPr>
        <w:ind w:firstLineChars="200" w:firstLine="640"/>
        <w:rPr>
          <w:rFonts w:eastAsia="仿宋_GB2312"/>
          <w:sz w:val="32"/>
          <w:szCs w:val="32"/>
        </w:rPr>
      </w:pPr>
    </w:p>
    <w:p w:rsidR="003274F7" w:rsidRDefault="00C7430F">
      <w:pPr>
        <w:ind w:firstLineChars="200" w:firstLine="640"/>
        <w:rPr>
          <w:rFonts w:eastAsia="仿宋_GB2312"/>
          <w:sz w:val="32"/>
          <w:szCs w:val="32"/>
        </w:rPr>
      </w:pPr>
      <w:r>
        <w:rPr>
          <w:rFonts w:eastAsia="仿宋_GB2312"/>
          <w:sz w:val="32"/>
          <w:szCs w:val="32"/>
        </w:rPr>
        <w:t>1.</w:t>
      </w:r>
      <w:r>
        <w:rPr>
          <w:rFonts w:eastAsia="仿宋_GB2312"/>
          <w:sz w:val="32"/>
          <w:szCs w:val="32"/>
        </w:rPr>
        <w:t>本合同标准文本适用于购买现成货物的采购项目，不包括需要供应商定制开发、创新研发的货物采购项目。</w:t>
      </w:r>
    </w:p>
    <w:p w:rsidR="003274F7" w:rsidRDefault="00C7430F">
      <w:pPr>
        <w:rPr>
          <w:rFonts w:eastAsia="黑体"/>
          <w:sz w:val="44"/>
          <w:szCs w:val="44"/>
        </w:rPr>
      </w:pPr>
      <w:r>
        <w:rPr>
          <w:rFonts w:eastAsia="黑体"/>
          <w:sz w:val="44"/>
          <w:szCs w:val="44"/>
        </w:rPr>
        <w:t xml:space="preserve">   </w:t>
      </w:r>
      <w:r>
        <w:rPr>
          <w:rFonts w:eastAsia="仿宋_GB2312"/>
          <w:sz w:val="32"/>
          <w:szCs w:val="32"/>
        </w:rPr>
        <w:t>2.</w:t>
      </w:r>
      <w:r>
        <w:rPr>
          <w:rFonts w:eastAsia="仿宋_GB2312"/>
          <w:sz w:val="32"/>
          <w:szCs w:val="32"/>
        </w:rPr>
        <w:t>本合同标准文本为政府采购货物买卖合同编制提供参考，可以结合采购项目具体情况，对文本作必要的调整修订后使用。</w:t>
      </w:r>
    </w:p>
    <w:p w:rsidR="003274F7" w:rsidRDefault="00C7430F">
      <w:pPr>
        <w:ind w:firstLineChars="200" w:firstLine="640"/>
        <w:rPr>
          <w:rFonts w:eastAsia="仿宋_GB2312"/>
          <w:sz w:val="32"/>
          <w:szCs w:val="32"/>
        </w:rPr>
      </w:pPr>
      <w:r>
        <w:rPr>
          <w:rFonts w:eastAsia="仿宋_GB2312"/>
          <w:sz w:val="32"/>
          <w:szCs w:val="32"/>
        </w:rPr>
        <w:t>3.</w:t>
      </w:r>
      <w:r>
        <w:rPr>
          <w:rFonts w:eastAsia="仿宋_GB2312"/>
          <w:sz w:val="32"/>
          <w:szCs w:val="32"/>
        </w:rPr>
        <w:t>本合同标准文本各条款中，如涉及填写多家供应商、制造商，多种采购标的、分包主要内容等信息的，可根据采购项目具体情况添加信息项。</w:t>
      </w:r>
    </w:p>
    <w:p w:rsidR="003274F7" w:rsidRDefault="003274F7">
      <w:pPr>
        <w:widowControl/>
        <w:jc w:val="left"/>
        <w:rPr>
          <w:rFonts w:eastAsia="黑体"/>
          <w:sz w:val="44"/>
          <w:szCs w:val="44"/>
        </w:rPr>
        <w:sectPr w:rsidR="003274F7">
          <w:footerReference w:type="default" r:id="rId14"/>
          <w:pgSz w:w="11906" w:h="16838"/>
          <w:pgMar w:top="1440" w:right="1800" w:bottom="1440" w:left="1800" w:header="851" w:footer="992" w:gutter="0"/>
          <w:pgNumType w:start="1"/>
          <w:cols w:space="720"/>
          <w:docGrid w:type="lines" w:linePitch="312"/>
        </w:sectPr>
      </w:pPr>
    </w:p>
    <w:p w:rsidR="003274F7" w:rsidRDefault="003274F7">
      <w:pPr>
        <w:pStyle w:val="2"/>
        <w:adjustRightInd w:val="0"/>
        <w:snapToGrid w:val="0"/>
        <w:spacing w:line="400" w:lineRule="exact"/>
        <w:jc w:val="center"/>
        <w:rPr>
          <w:rFonts w:ascii="Times New Roman" w:eastAsia="黑体" w:hAnsi="Times New Roman" w:cs="Times New Roman"/>
          <w:sz w:val="28"/>
          <w:szCs w:val="28"/>
        </w:rPr>
      </w:pPr>
      <w:bookmarkStart w:id="7" w:name="_Toc22209"/>
    </w:p>
    <w:p w:rsidR="003274F7" w:rsidRDefault="00C7430F">
      <w:pPr>
        <w:pStyle w:val="2"/>
        <w:adjustRightInd w:val="0"/>
        <w:snapToGrid w:val="0"/>
        <w:spacing w:line="400" w:lineRule="exact"/>
        <w:jc w:val="center"/>
        <w:rPr>
          <w:rFonts w:ascii="Times New Roman" w:eastAsia="黑体" w:hAnsi="Times New Roman" w:cs="Times New Roman"/>
          <w:b w:val="0"/>
          <w:bCs w:val="0"/>
          <w:sz w:val="28"/>
          <w:szCs w:val="28"/>
        </w:rPr>
      </w:pPr>
      <w:r>
        <w:rPr>
          <w:rFonts w:ascii="Times New Roman" w:eastAsia="黑体" w:hAnsi="Times New Roman" w:cs="Times New Roman"/>
          <w:b w:val="0"/>
          <w:bCs w:val="0"/>
          <w:sz w:val="28"/>
          <w:szCs w:val="28"/>
        </w:rPr>
        <w:t>第一节</w:t>
      </w:r>
      <w:r>
        <w:rPr>
          <w:rFonts w:ascii="Times New Roman" w:eastAsia="黑体" w:hAnsi="Times New Roman" w:cs="Times New Roman"/>
          <w:b w:val="0"/>
          <w:bCs w:val="0"/>
          <w:sz w:val="28"/>
          <w:szCs w:val="28"/>
        </w:rPr>
        <w:t xml:space="preserve"> </w:t>
      </w:r>
      <w:r>
        <w:rPr>
          <w:rFonts w:ascii="Times New Roman" w:eastAsia="黑体" w:hAnsi="Times New Roman" w:cs="Times New Roman"/>
          <w:b w:val="0"/>
          <w:bCs w:val="0"/>
          <w:sz w:val="28"/>
          <w:szCs w:val="28"/>
        </w:rPr>
        <w:t>政府采购合同协议书</w:t>
      </w:r>
      <w:bookmarkEnd w:id="7"/>
    </w:p>
    <w:p w:rsidR="003274F7" w:rsidRDefault="003274F7">
      <w:pPr>
        <w:pStyle w:val="2"/>
        <w:adjustRightInd w:val="0"/>
        <w:snapToGrid w:val="0"/>
        <w:spacing w:line="400" w:lineRule="exact"/>
        <w:jc w:val="center"/>
        <w:rPr>
          <w:rFonts w:ascii="Times New Roman" w:eastAsia="黑体" w:hAnsi="Times New Roman" w:cs="Times New Roman"/>
          <w:b w:val="0"/>
          <w:bCs w:val="0"/>
          <w:sz w:val="28"/>
          <w:szCs w:val="28"/>
        </w:rPr>
      </w:pPr>
    </w:p>
    <w:p w:rsidR="003274F7" w:rsidRDefault="00C7430F">
      <w:pPr>
        <w:adjustRightInd w:val="0"/>
        <w:snapToGrid w:val="0"/>
        <w:spacing w:line="400" w:lineRule="exact"/>
        <w:rPr>
          <w:sz w:val="24"/>
          <w:szCs w:val="24"/>
        </w:rPr>
      </w:pPr>
      <w:r>
        <w:rPr>
          <w:sz w:val="24"/>
          <w:szCs w:val="24"/>
        </w:rPr>
        <w:t>甲方（全称）：</w:t>
      </w:r>
      <w:r>
        <w:rPr>
          <w:sz w:val="24"/>
          <w:szCs w:val="24"/>
          <w:u w:val="single"/>
        </w:rPr>
        <w:t xml:space="preserve">                        </w:t>
      </w:r>
      <w:r>
        <w:rPr>
          <w:sz w:val="24"/>
          <w:szCs w:val="24"/>
        </w:rPr>
        <w:t>（采购人、受采购人委托签订合同的单位或采购</w:t>
      </w:r>
      <w:r>
        <w:rPr>
          <w:sz w:val="24"/>
          <w:szCs w:val="24"/>
        </w:rPr>
        <w:tab/>
        <w:t xml:space="preserve">                                   </w:t>
      </w:r>
      <w:r>
        <w:rPr>
          <w:sz w:val="24"/>
          <w:szCs w:val="24"/>
        </w:rPr>
        <w:t>文件约定的合同甲方）</w:t>
      </w:r>
    </w:p>
    <w:p w:rsidR="003274F7" w:rsidRDefault="00C7430F">
      <w:pPr>
        <w:adjustRightInd w:val="0"/>
        <w:snapToGrid w:val="0"/>
        <w:spacing w:line="400" w:lineRule="exact"/>
        <w:rPr>
          <w:sz w:val="24"/>
          <w:szCs w:val="24"/>
        </w:rPr>
      </w:pPr>
      <w:r>
        <w:rPr>
          <w:sz w:val="24"/>
          <w:szCs w:val="24"/>
        </w:rPr>
        <w:t>乙方</w:t>
      </w:r>
      <w:r>
        <w:rPr>
          <w:sz w:val="24"/>
          <w:szCs w:val="24"/>
        </w:rPr>
        <w:t>1</w:t>
      </w:r>
      <w:r>
        <w:rPr>
          <w:sz w:val="24"/>
          <w:szCs w:val="24"/>
        </w:rPr>
        <w:t>（全称）：</w:t>
      </w:r>
      <w:r>
        <w:rPr>
          <w:sz w:val="24"/>
          <w:szCs w:val="24"/>
          <w:u w:val="single"/>
        </w:rPr>
        <w:t xml:space="preserve">                       </w:t>
      </w:r>
      <w:r>
        <w:rPr>
          <w:sz w:val="24"/>
          <w:szCs w:val="24"/>
        </w:rPr>
        <w:t>（供应商）</w:t>
      </w:r>
    </w:p>
    <w:p w:rsidR="003274F7" w:rsidRDefault="00C7430F">
      <w:pPr>
        <w:adjustRightInd w:val="0"/>
        <w:snapToGrid w:val="0"/>
        <w:spacing w:line="400" w:lineRule="exact"/>
        <w:rPr>
          <w:sz w:val="24"/>
          <w:szCs w:val="24"/>
        </w:rPr>
      </w:pPr>
      <w:r>
        <w:rPr>
          <w:sz w:val="24"/>
          <w:szCs w:val="24"/>
        </w:rPr>
        <w:t>乙方</w:t>
      </w:r>
      <w:r>
        <w:rPr>
          <w:sz w:val="24"/>
          <w:szCs w:val="24"/>
        </w:rPr>
        <w:t>2</w:t>
      </w:r>
      <w:r>
        <w:rPr>
          <w:sz w:val="24"/>
          <w:szCs w:val="24"/>
        </w:rPr>
        <w:t>（全称）：</w:t>
      </w:r>
      <w:r>
        <w:rPr>
          <w:sz w:val="24"/>
          <w:szCs w:val="24"/>
          <w:u w:val="single"/>
        </w:rPr>
        <w:t xml:space="preserve">                        </w:t>
      </w:r>
      <w:r>
        <w:rPr>
          <w:sz w:val="24"/>
          <w:szCs w:val="24"/>
        </w:rPr>
        <w:t>（联合体成员供应商或其他合同主体）（如有）</w:t>
      </w:r>
    </w:p>
    <w:p w:rsidR="003274F7" w:rsidRDefault="00C7430F">
      <w:pPr>
        <w:adjustRightInd w:val="0"/>
        <w:snapToGrid w:val="0"/>
        <w:spacing w:line="400" w:lineRule="exact"/>
        <w:rPr>
          <w:sz w:val="24"/>
          <w:szCs w:val="24"/>
        </w:rPr>
      </w:pPr>
      <w:r>
        <w:rPr>
          <w:sz w:val="24"/>
          <w:szCs w:val="24"/>
        </w:rPr>
        <w:t>乙方</w:t>
      </w:r>
      <w:r>
        <w:rPr>
          <w:sz w:val="24"/>
          <w:szCs w:val="24"/>
        </w:rPr>
        <w:t>3</w:t>
      </w:r>
      <w:r>
        <w:rPr>
          <w:sz w:val="24"/>
          <w:szCs w:val="24"/>
        </w:rPr>
        <w:t>（全称）</w:t>
      </w:r>
      <w:r>
        <w:rPr>
          <w:sz w:val="24"/>
          <w:szCs w:val="24"/>
          <w:u w:val="single"/>
        </w:rPr>
        <w:t xml:space="preserve">                          </w:t>
      </w:r>
      <w:r>
        <w:rPr>
          <w:sz w:val="24"/>
          <w:szCs w:val="24"/>
        </w:rPr>
        <w:t>（联合体成员供应商或其他合同主体）（如有）</w:t>
      </w:r>
    </w:p>
    <w:p w:rsidR="003274F7" w:rsidRDefault="003274F7">
      <w:pPr>
        <w:spacing w:line="400" w:lineRule="exact"/>
        <w:rPr>
          <w:sz w:val="24"/>
          <w:szCs w:val="24"/>
        </w:rPr>
      </w:pPr>
    </w:p>
    <w:p w:rsidR="003274F7" w:rsidRDefault="00C7430F" w:rsidP="00C7430F">
      <w:pPr>
        <w:pStyle w:val="a5"/>
        <w:adjustRightInd w:val="0"/>
        <w:snapToGrid w:val="0"/>
        <w:spacing w:line="400" w:lineRule="exact"/>
        <w:ind w:firstLineChars="200" w:firstLine="446"/>
      </w:pPr>
      <w:r>
        <w:t xml:space="preserve">依据《中华人民共和国民法典》、《中华人民共和国政府采购法》等有关的法律法规，以及本采购项目的招标/谈判文件等采购文件、乙方的《投标（响应）文件》及《中标（成交）通知书》，甲乙双方同意签订本合同。具体情况及要求如下：     </w:t>
      </w:r>
    </w:p>
    <w:p w:rsidR="003274F7" w:rsidRDefault="00C7430F">
      <w:pPr>
        <w:numPr>
          <w:ilvl w:val="0"/>
          <w:numId w:val="1"/>
        </w:numPr>
        <w:adjustRightInd w:val="0"/>
        <w:snapToGrid w:val="0"/>
        <w:spacing w:line="360" w:lineRule="auto"/>
        <w:ind w:firstLineChars="200" w:firstLine="448"/>
        <w:rPr>
          <w:b/>
          <w:sz w:val="24"/>
          <w:szCs w:val="24"/>
        </w:rPr>
      </w:pPr>
      <w:r>
        <w:rPr>
          <w:b/>
          <w:sz w:val="24"/>
          <w:szCs w:val="24"/>
        </w:rPr>
        <w:t>项目信息</w:t>
      </w:r>
    </w:p>
    <w:p w:rsidR="003274F7" w:rsidRDefault="00C7430F" w:rsidP="00C7430F">
      <w:pPr>
        <w:pStyle w:val="a5"/>
        <w:numPr>
          <w:ilvl w:val="0"/>
          <w:numId w:val="2"/>
        </w:numPr>
        <w:tabs>
          <w:tab w:val="clear" w:pos="480"/>
        </w:tabs>
        <w:adjustRightInd w:val="0"/>
        <w:snapToGrid w:val="0"/>
        <w:spacing w:line="360" w:lineRule="auto"/>
        <w:ind w:firstLineChars="200" w:firstLine="446"/>
        <w:jc w:val="both"/>
        <w:rPr>
          <w:u w:val="single"/>
        </w:rPr>
      </w:pPr>
      <w:r>
        <w:t>采购项目名称：</w:t>
      </w:r>
      <w:r>
        <w:rPr>
          <w:u w:val="single"/>
        </w:rPr>
        <w:t xml:space="preserve">                                          </w:t>
      </w:r>
    </w:p>
    <w:p w:rsidR="003274F7" w:rsidRDefault="00C7430F">
      <w:pPr>
        <w:pStyle w:val="a5"/>
        <w:tabs>
          <w:tab w:val="left" w:pos="999"/>
        </w:tabs>
        <w:adjustRightInd w:val="0"/>
        <w:snapToGrid w:val="0"/>
        <w:spacing w:line="360" w:lineRule="auto"/>
      </w:pPr>
      <w:r>
        <w:t xml:space="preserve">         采购项目编号：</w:t>
      </w:r>
      <w:r>
        <w:rPr>
          <w:u w:val="single"/>
        </w:rPr>
        <w:t xml:space="preserve">                                          </w:t>
      </w:r>
    </w:p>
    <w:p w:rsidR="003274F7" w:rsidRDefault="00C7430F" w:rsidP="00C7430F">
      <w:pPr>
        <w:pStyle w:val="a5"/>
        <w:adjustRightInd w:val="0"/>
        <w:snapToGrid w:val="0"/>
        <w:spacing w:line="360" w:lineRule="auto"/>
        <w:ind w:firstLineChars="200" w:firstLine="446"/>
      </w:pPr>
      <w:r>
        <w:t>（2）采购计划编号：</w:t>
      </w:r>
      <w:r>
        <w:rPr>
          <w:u w:val="single"/>
        </w:rPr>
        <w:t xml:space="preserve">                                          </w:t>
      </w:r>
      <w:r>
        <w:t xml:space="preserve"> </w:t>
      </w:r>
    </w:p>
    <w:p w:rsidR="003274F7" w:rsidRDefault="00C7430F" w:rsidP="00C7430F">
      <w:pPr>
        <w:adjustRightInd w:val="0"/>
        <w:snapToGrid w:val="0"/>
        <w:spacing w:line="360" w:lineRule="auto"/>
        <w:ind w:firstLineChars="200" w:firstLine="446"/>
        <w:rPr>
          <w:sz w:val="24"/>
          <w:szCs w:val="24"/>
        </w:rPr>
      </w:pPr>
      <w:r>
        <w:rPr>
          <w:sz w:val="24"/>
          <w:szCs w:val="24"/>
        </w:rPr>
        <w:t>（</w:t>
      </w:r>
      <w:r>
        <w:rPr>
          <w:sz w:val="24"/>
          <w:szCs w:val="24"/>
        </w:rPr>
        <w:t>3</w:t>
      </w:r>
      <w:r>
        <w:rPr>
          <w:sz w:val="24"/>
          <w:szCs w:val="24"/>
        </w:rPr>
        <w:t>）项目内容：</w:t>
      </w:r>
    </w:p>
    <w:p w:rsidR="003274F7" w:rsidRDefault="00C7430F" w:rsidP="00C7430F">
      <w:pPr>
        <w:adjustRightInd w:val="0"/>
        <w:snapToGrid w:val="0"/>
        <w:spacing w:line="360" w:lineRule="auto"/>
        <w:ind w:firstLineChars="200" w:firstLine="446"/>
        <w:rPr>
          <w:sz w:val="24"/>
          <w:szCs w:val="24"/>
        </w:rPr>
      </w:pPr>
      <w:r>
        <w:rPr>
          <w:sz w:val="24"/>
          <w:szCs w:val="24"/>
        </w:rPr>
        <w:t xml:space="preserve">     </w:t>
      </w:r>
      <w:r>
        <w:rPr>
          <w:sz w:val="24"/>
          <w:szCs w:val="24"/>
        </w:rPr>
        <w:t>采购标的及数量（台</w:t>
      </w:r>
      <w:r>
        <w:rPr>
          <w:sz w:val="24"/>
          <w:szCs w:val="24"/>
        </w:rPr>
        <w:t>/</w:t>
      </w:r>
      <w:r>
        <w:rPr>
          <w:sz w:val="24"/>
          <w:szCs w:val="24"/>
        </w:rPr>
        <w:t>套</w:t>
      </w:r>
      <w:r>
        <w:rPr>
          <w:sz w:val="24"/>
          <w:szCs w:val="24"/>
          <w:lang w:val="en"/>
        </w:rPr>
        <w:t>/</w:t>
      </w:r>
      <w:r>
        <w:rPr>
          <w:sz w:val="24"/>
          <w:szCs w:val="24"/>
          <w:lang w:val="en"/>
        </w:rPr>
        <w:t>个</w:t>
      </w:r>
      <w:r>
        <w:rPr>
          <w:sz w:val="24"/>
          <w:szCs w:val="24"/>
          <w:lang w:val="en"/>
        </w:rPr>
        <w:t>/</w:t>
      </w:r>
      <w:r>
        <w:rPr>
          <w:sz w:val="24"/>
          <w:szCs w:val="24"/>
          <w:lang w:val="en"/>
        </w:rPr>
        <w:t>架</w:t>
      </w:r>
      <w:r>
        <w:rPr>
          <w:sz w:val="24"/>
          <w:szCs w:val="24"/>
          <w:lang w:val="en"/>
        </w:rPr>
        <w:t>/</w:t>
      </w:r>
      <w:r>
        <w:rPr>
          <w:sz w:val="24"/>
          <w:szCs w:val="24"/>
          <w:lang w:val="en"/>
        </w:rPr>
        <w:t>组等</w:t>
      </w:r>
      <w:r>
        <w:rPr>
          <w:sz w:val="24"/>
          <w:szCs w:val="24"/>
        </w:rPr>
        <w:t>）：</w:t>
      </w:r>
      <w:r>
        <w:rPr>
          <w:sz w:val="24"/>
          <w:szCs w:val="24"/>
          <w:u w:val="single"/>
        </w:rPr>
        <w:t xml:space="preserve">                       </w:t>
      </w:r>
      <w:r>
        <w:rPr>
          <w:sz w:val="24"/>
          <w:szCs w:val="24"/>
        </w:rPr>
        <w:t xml:space="preserve">            </w:t>
      </w:r>
      <w:r>
        <w:rPr>
          <w:sz w:val="24"/>
          <w:szCs w:val="24"/>
          <w:u w:val="single"/>
        </w:rPr>
        <w:t xml:space="preserve">                  </w:t>
      </w:r>
      <w:r>
        <w:rPr>
          <w:sz w:val="24"/>
          <w:szCs w:val="24"/>
        </w:rPr>
        <w:t xml:space="preserve"> </w:t>
      </w:r>
    </w:p>
    <w:p w:rsidR="003274F7" w:rsidRDefault="00C7430F" w:rsidP="00C7430F">
      <w:pPr>
        <w:adjustRightInd w:val="0"/>
        <w:snapToGrid w:val="0"/>
        <w:spacing w:line="360" w:lineRule="auto"/>
        <w:ind w:firstLineChars="200" w:firstLine="446"/>
        <w:rPr>
          <w:sz w:val="24"/>
          <w:szCs w:val="24"/>
          <w:lang w:val="en"/>
        </w:rPr>
      </w:pPr>
      <w:r>
        <w:rPr>
          <w:sz w:val="24"/>
          <w:szCs w:val="24"/>
        </w:rPr>
        <w:t xml:space="preserve">     </w:t>
      </w:r>
      <w:r>
        <w:rPr>
          <w:sz w:val="24"/>
          <w:szCs w:val="24"/>
        </w:rPr>
        <w:t>品牌：</w:t>
      </w:r>
      <w:r>
        <w:rPr>
          <w:sz w:val="24"/>
          <w:szCs w:val="24"/>
          <w:u w:val="single"/>
        </w:rPr>
        <w:t xml:space="preserve">      </w:t>
      </w:r>
      <w:r>
        <w:rPr>
          <w:sz w:val="24"/>
          <w:szCs w:val="24"/>
          <w:u w:val="single"/>
          <w:lang w:val="en"/>
        </w:rPr>
        <w:t xml:space="preserve">   </w:t>
      </w:r>
      <w:r>
        <w:rPr>
          <w:sz w:val="24"/>
          <w:szCs w:val="24"/>
          <w:u w:val="single"/>
        </w:rPr>
        <w:t xml:space="preserve">    </w:t>
      </w:r>
      <w:r>
        <w:rPr>
          <w:sz w:val="24"/>
          <w:szCs w:val="24"/>
          <w:u w:val="single"/>
          <w:lang w:val="en"/>
        </w:rPr>
        <w:t xml:space="preserve"> </w:t>
      </w:r>
      <w:r>
        <w:rPr>
          <w:sz w:val="24"/>
          <w:szCs w:val="24"/>
          <w:u w:val="single"/>
        </w:rPr>
        <w:t xml:space="preserve"> </w:t>
      </w:r>
      <w:r>
        <w:rPr>
          <w:sz w:val="24"/>
          <w:szCs w:val="24"/>
          <w:lang w:val="en"/>
        </w:rPr>
        <w:t xml:space="preserve">     </w:t>
      </w:r>
      <w:r>
        <w:rPr>
          <w:sz w:val="24"/>
          <w:szCs w:val="24"/>
        </w:rPr>
        <w:t>规格型号：</w:t>
      </w:r>
      <w:r>
        <w:rPr>
          <w:sz w:val="24"/>
          <w:szCs w:val="24"/>
          <w:u w:val="single"/>
        </w:rPr>
        <w:t xml:space="preserve">   </w:t>
      </w:r>
      <w:r>
        <w:rPr>
          <w:sz w:val="24"/>
          <w:szCs w:val="24"/>
          <w:u w:val="single"/>
          <w:lang w:val="en"/>
        </w:rPr>
        <w:t xml:space="preserve">  </w:t>
      </w:r>
      <w:r>
        <w:rPr>
          <w:sz w:val="24"/>
          <w:szCs w:val="24"/>
          <w:u w:val="single"/>
        </w:rPr>
        <w:t xml:space="preserve">       </w:t>
      </w:r>
      <w:r>
        <w:rPr>
          <w:sz w:val="24"/>
          <w:szCs w:val="24"/>
          <w:u w:val="single"/>
          <w:lang w:val="en"/>
        </w:rPr>
        <w:t xml:space="preserve">   </w:t>
      </w:r>
    </w:p>
    <w:p w:rsidR="003274F7" w:rsidRDefault="00C7430F" w:rsidP="00C7430F">
      <w:pPr>
        <w:adjustRightInd w:val="0"/>
        <w:snapToGrid w:val="0"/>
        <w:spacing w:line="360" w:lineRule="auto"/>
        <w:ind w:firstLineChars="450" w:firstLine="1004"/>
        <w:rPr>
          <w:sz w:val="24"/>
          <w:szCs w:val="24"/>
          <w:u w:val="single"/>
        </w:rPr>
      </w:pPr>
      <w:r>
        <w:rPr>
          <w:sz w:val="24"/>
          <w:szCs w:val="24"/>
        </w:rPr>
        <w:t>采购标的的技术要求、商务要求具体见附件。</w:t>
      </w:r>
    </w:p>
    <w:p w:rsidR="003274F7" w:rsidRDefault="00C7430F" w:rsidP="00C7430F">
      <w:pPr>
        <w:adjustRightInd w:val="0"/>
        <w:snapToGrid w:val="0"/>
        <w:spacing w:line="360" w:lineRule="auto"/>
        <w:ind w:firstLineChars="450" w:firstLine="1004"/>
        <w:rPr>
          <w:sz w:val="24"/>
          <w:szCs w:val="24"/>
        </w:rPr>
      </w:pPr>
      <w:r>
        <w:rPr>
          <w:rFonts w:ascii="宋体" w:hAnsi="宋体" w:cs="宋体" w:hint="eastAsia"/>
          <w:sz w:val="24"/>
          <w:szCs w:val="24"/>
        </w:rPr>
        <w:t>①</w:t>
      </w:r>
      <w:r>
        <w:rPr>
          <w:sz w:val="24"/>
          <w:szCs w:val="24"/>
        </w:rPr>
        <w:t>涉及信息类产品，请填写该产品关键部件的品牌、型号：</w:t>
      </w:r>
    </w:p>
    <w:p w:rsidR="003274F7" w:rsidRDefault="00C7430F" w:rsidP="00C7430F">
      <w:pPr>
        <w:adjustRightInd w:val="0"/>
        <w:snapToGrid w:val="0"/>
        <w:spacing w:line="360" w:lineRule="auto"/>
        <w:ind w:firstLineChars="200" w:firstLine="446"/>
        <w:rPr>
          <w:kern w:val="0"/>
          <w:sz w:val="24"/>
          <w:szCs w:val="24"/>
          <w:u w:val="single"/>
        </w:rPr>
      </w:pPr>
      <w:r>
        <w:rPr>
          <w:sz w:val="24"/>
          <w:szCs w:val="24"/>
        </w:rPr>
        <w:t xml:space="preserve">     </w:t>
      </w:r>
      <w:r>
        <w:rPr>
          <w:sz w:val="24"/>
          <w:szCs w:val="24"/>
        </w:rPr>
        <w:t>标的名称：</w:t>
      </w:r>
      <w:r>
        <w:rPr>
          <w:kern w:val="0"/>
          <w:sz w:val="24"/>
          <w:szCs w:val="24"/>
          <w:u w:val="single"/>
        </w:rPr>
        <w:t xml:space="preserve">      </w:t>
      </w:r>
      <w:r>
        <w:rPr>
          <w:kern w:val="0"/>
          <w:sz w:val="24"/>
          <w:szCs w:val="24"/>
          <w:u w:val="single"/>
          <w:lang w:val="en"/>
        </w:rPr>
        <w:t xml:space="preserve">               </w:t>
      </w:r>
      <w:r>
        <w:rPr>
          <w:kern w:val="0"/>
          <w:sz w:val="24"/>
          <w:szCs w:val="24"/>
          <w:u w:val="single"/>
        </w:rPr>
        <w:t xml:space="preserve">    </w:t>
      </w:r>
    </w:p>
    <w:p w:rsidR="003274F7" w:rsidRDefault="00C7430F" w:rsidP="00C7430F">
      <w:pPr>
        <w:adjustRightInd w:val="0"/>
        <w:snapToGrid w:val="0"/>
        <w:spacing w:line="360" w:lineRule="auto"/>
        <w:ind w:firstLineChars="200" w:firstLine="446"/>
        <w:rPr>
          <w:sz w:val="24"/>
          <w:szCs w:val="24"/>
        </w:rPr>
      </w:pPr>
      <w:r>
        <w:rPr>
          <w:sz w:val="24"/>
          <w:szCs w:val="24"/>
        </w:rPr>
        <w:t xml:space="preserve">     </w:t>
      </w:r>
      <w:r>
        <w:rPr>
          <w:sz w:val="24"/>
          <w:szCs w:val="24"/>
        </w:rPr>
        <w:t>关键部件：</w:t>
      </w:r>
      <w:r>
        <w:rPr>
          <w:kern w:val="0"/>
          <w:sz w:val="24"/>
          <w:szCs w:val="24"/>
          <w:u w:val="single"/>
        </w:rPr>
        <w:t xml:space="preserve">          </w:t>
      </w:r>
      <w:r>
        <w:rPr>
          <w:kern w:val="0"/>
          <w:sz w:val="24"/>
          <w:szCs w:val="24"/>
        </w:rPr>
        <w:t xml:space="preserve"> </w:t>
      </w:r>
      <w:r>
        <w:rPr>
          <w:sz w:val="24"/>
          <w:szCs w:val="24"/>
        </w:rPr>
        <w:t>品牌：</w:t>
      </w:r>
      <w:r>
        <w:rPr>
          <w:sz w:val="24"/>
          <w:szCs w:val="24"/>
          <w:u w:val="single"/>
        </w:rPr>
        <w:t xml:space="preserve">        </w:t>
      </w:r>
      <w:r>
        <w:rPr>
          <w:sz w:val="24"/>
          <w:szCs w:val="24"/>
        </w:rPr>
        <w:t xml:space="preserve"> </w:t>
      </w:r>
      <w:r>
        <w:rPr>
          <w:sz w:val="24"/>
          <w:szCs w:val="24"/>
        </w:rPr>
        <w:t>型号：</w:t>
      </w:r>
      <w:r>
        <w:rPr>
          <w:sz w:val="24"/>
          <w:szCs w:val="24"/>
          <w:u w:val="single"/>
        </w:rPr>
        <w:t xml:space="preserve">       </w:t>
      </w:r>
      <w:r>
        <w:rPr>
          <w:sz w:val="24"/>
          <w:szCs w:val="24"/>
        </w:rPr>
        <w:t xml:space="preserve"> </w:t>
      </w:r>
    </w:p>
    <w:p w:rsidR="003274F7" w:rsidRDefault="00C7430F">
      <w:pPr>
        <w:pStyle w:val="AONormal"/>
        <w:snapToGrid w:val="0"/>
        <w:spacing w:line="360" w:lineRule="auto"/>
        <w:ind w:firstLine="446"/>
        <w:rPr>
          <w:rFonts w:ascii="Times New Roman" w:eastAsia="宋体" w:hAnsi="Times New Roman" w:cs="Times New Roman"/>
          <w:sz w:val="24"/>
          <w:szCs w:val="24"/>
        </w:rPr>
      </w:pPr>
      <w:r>
        <w:rPr>
          <w:rFonts w:ascii="Times New Roman" w:eastAsia="宋体" w:hAnsi="Times New Roman" w:cs="Times New Roman"/>
          <w:sz w:val="24"/>
          <w:szCs w:val="24"/>
        </w:rPr>
        <w:t xml:space="preserve">     </w:t>
      </w:r>
      <w:r>
        <w:rPr>
          <w:rFonts w:ascii="Times New Roman" w:eastAsia="宋体" w:hAnsi="Times New Roman" w:cs="Times New Roman"/>
          <w:kern w:val="2"/>
          <w:sz w:val="24"/>
          <w:szCs w:val="24"/>
        </w:rPr>
        <w:t>关键部件</w:t>
      </w:r>
      <w:r>
        <w:rPr>
          <w:rFonts w:ascii="Times New Roman" w:eastAsia="宋体" w:hAnsi="Times New Roman" w:cs="Times New Roman"/>
          <w:sz w:val="24"/>
          <w:szCs w:val="24"/>
        </w:rPr>
        <w:t>：</w:t>
      </w:r>
      <w:r>
        <w:rPr>
          <w:rFonts w:ascii="Times New Roman" w:eastAsia="宋体" w:hAnsi="Times New Roman" w:cs="Times New Roman"/>
          <w:sz w:val="24"/>
          <w:szCs w:val="24"/>
          <w:u w:val="single"/>
        </w:rPr>
        <w:t xml:space="preserve">          </w:t>
      </w:r>
      <w:r>
        <w:rPr>
          <w:rFonts w:ascii="Times New Roman" w:eastAsia="宋体" w:hAnsi="Times New Roman" w:cs="Times New Roman"/>
          <w:sz w:val="24"/>
          <w:szCs w:val="24"/>
        </w:rPr>
        <w:t xml:space="preserve"> </w:t>
      </w:r>
      <w:r>
        <w:rPr>
          <w:rFonts w:ascii="Times New Roman" w:eastAsia="宋体" w:hAnsi="Times New Roman" w:cs="Times New Roman"/>
          <w:sz w:val="24"/>
          <w:szCs w:val="24"/>
        </w:rPr>
        <w:t>品牌：</w:t>
      </w:r>
      <w:r>
        <w:rPr>
          <w:rFonts w:ascii="Times New Roman" w:eastAsia="宋体" w:hAnsi="Times New Roman" w:cs="Times New Roman"/>
          <w:sz w:val="24"/>
          <w:szCs w:val="24"/>
          <w:u w:val="single"/>
        </w:rPr>
        <w:t xml:space="preserve">        </w:t>
      </w:r>
      <w:r>
        <w:rPr>
          <w:rFonts w:ascii="Times New Roman" w:eastAsia="宋体" w:hAnsi="Times New Roman" w:cs="Times New Roman"/>
          <w:sz w:val="24"/>
          <w:szCs w:val="24"/>
        </w:rPr>
        <w:t xml:space="preserve"> </w:t>
      </w:r>
      <w:r>
        <w:rPr>
          <w:rFonts w:ascii="Times New Roman" w:eastAsia="宋体" w:hAnsi="Times New Roman" w:cs="Times New Roman"/>
          <w:sz w:val="24"/>
          <w:szCs w:val="24"/>
        </w:rPr>
        <w:t>型号：</w:t>
      </w:r>
      <w:r>
        <w:rPr>
          <w:rFonts w:ascii="Times New Roman" w:eastAsia="宋体" w:hAnsi="Times New Roman" w:cs="Times New Roman"/>
          <w:sz w:val="24"/>
          <w:szCs w:val="24"/>
          <w:u w:val="single"/>
        </w:rPr>
        <w:t xml:space="preserve">       </w:t>
      </w:r>
      <w:r>
        <w:rPr>
          <w:rFonts w:ascii="Times New Roman" w:eastAsia="宋体" w:hAnsi="Times New Roman" w:cs="Times New Roman"/>
          <w:sz w:val="24"/>
          <w:szCs w:val="24"/>
        </w:rPr>
        <w:t xml:space="preserve"> </w:t>
      </w:r>
    </w:p>
    <w:p w:rsidR="003274F7" w:rsidRDefault="00C7430F">
      <w:pPr>
        <w:pStyle w:val="AONormal"/>
        <w:snapToGrid w:val="0"/>
        <w:spacing w:line="360" w:lineRule="auto"/>
        <w:ind w:firstLine="446"/>
        <w:rPr>
          <w:rFonts w:ascii="Times New Roman" w:eastAsia="宋体" w:hAnsi="Times New Roman" w:cs="Times New Roman"/>
          <w:sz w:val="24"/>
          <w:szCs w:val="24"/>
        </w:rPr>
      </w:pPr>
      <w:r>
        <w:rPr>
          <w:rFonts w:ascii="Times New Roman" w:eastAsia="宋体" w:hAnsi="Times New Roman" w:cs="Times New Roman"/>
          <w:sz w:val="24"/>
          <w:szCs w:val="24"/>
        </w:rPr>
        <w:t xml:space="preserve">     </w:t>
      </w:r>
      <w:r>
        <w:rPr>
          <w:rFonts w:ascii="Times New Roman" w:eastAsia="宋体" w:hAnsi="Times New Roman" w:cs="Times New Roman"/>
          <w:sz w:val="24"/>
          <w:szCs w:val="24"/>
        </w:rPr>
        <w:t>关键部件：</w:t>
      </w:r>
      <w:r>
        <w:rPr>
          <w:rFonts w:ascii="Times New Roman" w:eastAsia="宋体" w:hAnsi="Times New Roman" w:cs="Times New Roman"/>
          <w:sz w:val="24"/>
          <w:szCs w:val="24"/>
          <w:u w:val="single"/>
        </w:rPr>
        <w:t xml:space="preserve">          </w:t>
      </w:r>
      <w:r>
        <w:rPr>
          <w:rFonts w:ascii="Times New Roman" w:eastAsia="宋体" w:hAnsi="Times New Roman" w:cs="Times New Roman"/>
          <w:sz w:val="24"/>
          <w:szCs w:val="24"/>
        </w:rPr>
        <w:t xml:space="preserve"> </w:t>
      </w:r>
      <w:r>
        <w:rPr>
          <w:rFonts w:ascii="Times New Roman" w:eastAsia="宋体" w:hAnsi="Times New Roman" w:cs="Times New Roman"/>
          <w:sz w:val="24"/>
          <w:szCs w:val="24"/>
        </w:rPr>
        <w:t>品牌：</w:t>
      </w:r>
      <w:r>
        <w:rPr>
          <w:rFonts w:ascii="Times New Roman" w:eastAsia="宋体" w:hAnsi="Times New Roman" w:cs="Times New Roman"/>
          <w:sz w:val="24"/>
          <w:szCs w:val="24"/>
          <w:u w:val="single"/>
        </w:rPr>
        <w:t xml:space="preserve">        </w:t>
      </w:r>
      <w:r>
        <w:rPr>
          <w:rFonts w:ascii="Times New Roman" w:eastAsia="宋体" w:hAnsi="Times New Roman" w:cs="Times New Roman"/>
          <w:sz w:val="24"/>
          <w:szCs w:val="24"/>
        </w:rPr>
        <w:t xml:space="preserve"> </w:t>
      </w:r>
      <w:r>
        <w:rPr>
          <w:rFonts w:ascii="Times New Roman" w:eastAsia="宋体" w:hAnsi="Times New Roman" w:cs="Times New Roman"/>
          <w:sz w:val="24"/>
          <w:szCs w:val="24"/>
        </w:rPr>
        <w:t>型号：</w:t>
      </w:r>
      <w:r>
        <w:rPr>
          <w:rFonts w:ascii="Times New Roman" w:eastAsia="宋体" w:hAnsi="Times New Roman" w:cs="Times New Roman"/>
          <w:sz w:val="24"/>
          <w:szCs w:val="24"/>
          <w:u w:val="single"/>
        </w:rPr>
        <w:t xml:space="preserve">       </w:t>
      </w:r>
    </w:p>
    <w:p w:rsidR="003274F7" w:rsidRDefault="00C7430F">
      <w:pPr>
        <w:pStyle w:val="AONormal"/>
        <w:snapToGrid w:val="0"/>
        <w:spacing w:line="360" w:lineRule="auto"/>
        <w:ind w:firstLineChars="0" w:firstLine="0"/>
        <w:rPr>
          <w:rFonts w:ascii="Times New Roman" w:eastAsia="宋体" w:hAnsi="Times New Roman" w:cs="Times New Roman"/>
          <w:sz w:val="24"/>
          <w:szCs w:val="24"/>
        </w:rPr>
      </w:pPr>
      <w:r>
        <w:rPr>
          <w:rFonts w:ascii="Times New Roman" w:eastAsia="宋体" w:hAnsi="Times New Roman" w:cs="Times New Roman"/>
          <w:sz w:val="24"/>
          <w:szCs w:val="24"/>
        </w:rPr>
        <w:t xml:space="preserve">   </w:t>
      </w:r>
      <w:r>
        <w:rPr>
          <w:rFonts w:ascii="Times New Roman" w:eastAsia="宋体" w:hAnsi="Times New Roman" w:cs="Times New Roman"/>
          <w:sz w:val="24"/>
          <w:szCs w:val="24"/>
        </w:rPr>
        <w:t>（注：关键部件是指财政部会同有关部门发布的政府采购需求标准规定的需要通过国家有关部门指定的测评机构开展的安全可靠测评的软硬件，如</w:t>
      </w:r>
      <w:r>
        <w:rPr>
          <w:rFonts w:ascii="Times New Roman" w:eastAsia="宋体" w:hAnsi="Times New Roman" w:cs="Times New Roman"/>
          <w:sz w:val="24"/>
          <w:szCs w:val="24"/>
        </w:rPr>
        <w:t>CPU</w:t>
      </w:r>
      <w:r>
        <w:rPr>
          <w:rFonts w:ascii="Times New Roman" w:eastAsia="宋体" w:hAnsi="Times New Roman" w:cs="Times New Roman"/>
          <w:sz w:val="24"/>
          <w:szCs w:val="24"/>
        </w:rPr>
        <w:t>芯片、操作系统、数据库等。）</w:t>
      </w:r>
    </w:p>
    <w:p w:rsidR="003274F7" w:rsidRDefault="00C7430F">
      <w:pPr>
        <w:pStyle w:val="AONormal"/>
        <w:snapToGrid w:val="0"/>
        <w:spacing w:line="360" w:lineRule="auto"/>
        <w:ind w:firstLineChars="0" w:firstLine="0"/>
        <w:rPr>
          <w:rFonts w:ascii="Times New Roman" w:eastAsia="宋体" w:hAnsi="Times New Roman" w:cs="Times New Roman"/>
          <w:sz w:val="24"/>
          <w:szCs w:val="24"/>
        </w:rPr>
      </w:pPr>
      <w:r>
        <w:rPr>
          <w:rFonts w:ascii="Times New Roman" w:eastAsia="宋体" w:hAnsi="Times New Roman" w:cs="Times New Roman"/>
          <w:sz w:val="24"/>
          <w:szCs w:val="24"/>
        </w:rPr>
        <w:lastRenderedPageBreak/>
        <w:t xml:space="preserve">         </w:t>
      </w:r>
      <w:r>
        <w:rPr>
          <w:rFonts w:ascii="宋体" w:eastAsia="宋体" w:hAnsi="宋体" w:cs="宋体" w:hint="eastAsia"/>
          <w:sz w:val="24"/>
          <w:szCs w:val="24"/>
        </w:rPr>
        <w:t>②</w:t>
      </w:r>
      <w:r>
        <w:rPr>
          <w:rFonts w:ascii="Times New Roman" w:eastAsia="宋体" w:hAnsi="Times New Roman" w:cs="Times New Roman"/>
          <w:sz w:val="24"/>
          <w:szCs w:val="24"/>
        </w:rPr>
        <w:t>涉及车辆采购，请填写是否属于新能源汽车：</w:t>
      </w:r>
    </w:p>
    <w:p w:rsidR="003274F7" w:rsidRDefault="00C7430F">
      <w:pPr>
        <w:pStyle w:val="AONormal"/>
        <w:snapToGrid w:val="0"/>
        <w:spacing w:line="360" w:lineRule="auto"/>
        <w:ind w:firstLineChars="0" w:firstLine="0"/>
        <w:rPr>
          <w:rFonts w:ascii="Times New Roman" w:eastAsiaTheme="minorEastAsia" w:hAnsi="Times New Roman" w:cs="Times New Roman"/>
          <w:sz w:val="24"/>
          <w:szCs w:val="24"/>
        </w:rPr>
      </w:pP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是，《政府采购品目分类目录》底级品目名称：</w:t>
      </w:r>
      <w:r>
        <w:rPr>
          <w:rFonts w:ascii="Times New Roman" w:eastAsia="宋体" w:hAnsi="Times New Roman" w:cs="Times New Roman"/>
          <w:sz w:val="24"/>
          <w:szCs w:val="24"/>
          <w:u w:val="single"/>
        </w:rPr>
        <w:t xml:space="preserve">     </w:t>
      </w: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t>数量：</w:t>
      </w:r>
      <w:r>
        <w:rPr>
          <w:rFonts w:ascii="Times New Roman" w:eastAsiaTheme="minorEastAsia" w:hAnsi="Times New Roman" w:cs="Times New Roman"/>
          <w:sz w:val="24"/>
          <w:szCs w:val="24"/>
          <w:u w:val="single"/>
        </w:rPr>
        <w:t xml:space="preserve"> </w:t>
      </w:r>
      <w:r>
        <w:rPr>
          <w:rFonts w:ascii="Times New Roman" w:eastAsia="宋体" w:hAnsi="Times New Roman" w:cs="Times New Roman"/>
          <w:sz w:val="24"/>
          <w:szCs w:val="24"/>
          <w:u w:val="single"/>
        </w:rPr>
        <w:t xml:space="preserve">   </w:t>
      </w: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t>金额：</w:t>
      </w:r>
      <w:r>
        <w:rPr>
          <w:rFonts w:ascii="Times New Roman" w:eastAsia="宋体" w:hAnsi="Times New Roman" w:cs="Times New Roman"/>
          <w:sz w:val="24"/>
          <w:szCs w:val="24"/>
          <w:u w:val="single"/>
        </w:rPr>
        <w:t xml:space="preserve">     </w:t>
      </w: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否</w:t>
      </w:r>
    </w:p>
    <w:p w:rsidR="003274F7" w:rsidRDefault="00C7430F">
      <w:pPr>
        <w:pStyle w:val="AONormal"/>
        <w:snapToGrid w:val="0"/>
        <w:spacing w:line="360" w:lineRule="auto"/>
        <w:ind w:firstLineChars="0" w:firstLine="0"/>
        <w:rPr>
          <w:rFonts w:ascii="Times New Roman" w:eastAsiaTheme="minorEastAsia" w:hAnsi="Times New Roman" w:cs="Times New Roman"/>
          <w:sz w:val="24"/>
          <w:szCs w:val="24"/>
        </w:rPr>
      </w:pP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t>（</w:t>
      </w:r>
      <w:r>
        <w:rPr>
          <w:rFonts w:ascii="Times New Roman" w:eastAsiaTheme="minorEastAsia" w:hAnsi="Times New Roman" w:cs="Times New Roman"/>
          <w:sz w:val="24"/>
          <w:szCs w:val="24"/>
          <w:lang w:val="en"/>
        </w:rPr>
        <w:t>4</w:t>
      </w:r>
      <w:r>
        <w:rPr>
          <w:rFonts w:ascii="Times New Roman" w:eastAsiaTheme="minorEastAsia" w:hAnsi="Times New Roman" w:cs="Times New Roman"/>
          <w:sz w:val="24"/>
          <w:szCs w:val="24"/>
        </w:rPr>
        <w:t>）政府采购组织形式：</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政府集中采购</w:t>
      </w: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部门集中采购</w:t>
      </w: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分散采购</w:t>
      </w:r>
    </w:p>
    <w:p w:rsidR="003274F7" w:rsidRDefault="00C7430F">
      <w:pPr>
        <w:pStyle w:val="AONormal"/>
        <w:snapToGrid w:val="0"/>
        <w:spacing w:line="360" w:lineRule="auto"/>
        <w:ind w:firstLineChars="0" w:firstLine="420"/>
        <w:rPr>
          <w:rFonts w:ascii="Times New Roman" w:eastAsiaTheme="minorEastAsia" w:hAnsi="Times New Roman" w:cs="Times New Roman"/>
          <w:sz w:val="24"/>
          <w:szCs w:val="24"/>
        </w:rPr>
      </w:pPr>
      <w:r>
        <w:rPr>
          <w:rFonts w:ascii="Times New Roman" w:eastAsiaTheme="minorEastAsia" w:hAnsi="Times New Roman" w:cs="Times New Roman"/>
          <w:sz w:val="24"/>
          <w:szCs w:val="24"/>
        </w:rPr>
        <w:t>（</w:t>
      </w:r>
      <w:r>
        <w:rPr>
          <w:rFonts w:ascii="Times New Roman" w:eastAsiaTheme="minorEastAsia" w:hAnsi="Times New Roman" w:cs="Times New Roman"/>
          <w:sz w:val="24"/>
          <w:szCs w:val="24"/>
          <w:lang w:val="en"/>
        </w:rPr>
        <w:t>5</w:t>
      </w:r>
      <w:r>
        <w:rPr>
          <w:rFonts w:ascii="Times New Roman" w:eastAsiaTheme="minorEastAsia" w:hAnsi="Times New Roman" w:cs="Times New Roman"/>
          <w:sz w:val="24"/>
          <w:szCs w:val="24"/>
        </w:rPr>
        <w:t>）政府采购方式：</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公开招标</w:t>
      </w: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邀请招标</w:t>
      </w: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竞争性谈判</w:t>
      </w: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竞争性磋商</w:t>
      </w:r>
    </w:p>
    <w:p w:rsidR="003274F7" w:rsidRDefault="00C7430F">
      <w:pPr>
        <w:pStyle w:val="AONormal"/>
        <w:snapToGrid w:val="0"/>
        <w:spacing w:line="360" w:lineRule="auto"/>
        <w:ind w:firstLineChars="0" w:firstLine="420"/>
        <w:rPr>
          <w:rFonts w:ascii="Times New Roman" w:eastAsia="宋体" w:hAnsi="Times New Roman" w:cs="Times New Roman"/>
          <w:sz w:val="24"/>
          <w:szCs w:val="24"/>
          <w:u w:val="single"/>
        </w:rPr>
      </w:pPr>
      <w:r>
        <w:rPr>
          <w:rFonts w:ascii="Times New Roman" w:hAnsi="Times New Roman" w:cs="Times New Roman"/>
          <w:sz w:val="24"/>
          <w:szCs w:val="24"/>
        </w:rPr>
        <w:t xml:space="preserve">                  </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询价</w:t>
      </w: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单一来源</w:t>
      </w: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框架协议</w:t>
      </w: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其他：</w:t>
      </w:r>
      <w:r>
        <w:rPr>
          <w:rFonts w:ascii="Times New Roman" w:eastAsia="宋体" w:hAnsi="Times New Roman" w:cs="Times New Roman"/>
          <w:sz w:val="24"/>
          <w:szCs w:val="24"/>
          <w:u w:val="single"/>
        </w:rPr>
        <w:t xml:space="preserve">          </w:t>
      </w:r>
    </w:p>
    <w:p w:rsidR="003274F7" w:rsidRDefault="00C7430F">
      <w:pPr>
        <w:pStyle w:val="AONormal"/>
        <w:snapToGrid w:val="0"/>
        <w:spacing w:line="360" w:lineRule="auto"/>
        <w:ind w:firstLineChars="0" w:firstLine="420"/>
        <w:rPr>
          <w:rFonts w:ascii="Times New Roman" w:eastAsia="宋体" w:hAnsi="Times New Roman" w:cs="Times New Roman"/>
          <w:sz w:val="24"/>
          <w:szCs w:val="24"/>
        </w:rPr>
      </w:pPr>
      <w:r>
        <w:rPr>
          <w:rFonts w:ascii="Times New Roman" w:eastAsia="宋体" w:hAnsi="Times New Roman" w:cs="Times New Roman"/>
          <w:sz w:val="24"/>
          <w:szCs w:val="24"/>
        </w:rPr>
        <w:t>（注：在框架协议采购的第二阶段，可选择使用该合同文本）</w:t>
      </w:r>
    </w:p>
    <w:p w:rsidR="003274F7" w:rsidRDefault="00C7430F" w:rsidP="00C7430F">
      <w:pPr>
        <w:pStyle w:val="AONormal"/>
        <w:snapToGrid w:val="0"/>
        <w:spacing w:line="360" w:lineRule="auto"/>
        <w:ind w:firstLineChars="100" w:firstLine="223"/>
        <w:rPr>
          <w:rFonts w:ascii="Times New Roman" w:eastAsia="宋体" w:hAnsi="Times New Roman" w:cs="Times New Roman"/>
          <w:kern w:val="2"/>
          <w:sz w:val="24"/>
          <w:szCs w:val="24"/>
        </w:rPr>
      </w:pPr>
      <w:r>
        <w:rPr>
          <w:rFonts w:ascii="Times New Roman" w:hAnsi="Times New Roman" w:cs="Times New Roman"/>
          <w:sz w:val="24"/>
          <w:szCs w:val="24"/>
        </w:rPr>
        <w:t xml:space="preserve"> </w:t>
      </w:r>
      <w:r>
        <w:rPr>
          <w:rFonts w:ascii="Times New Roman" w:hAnsi="Times New Roman" w:cs="Times New Roman"/>
          <w:sz w:val="24"/>
          <w:szCs w:val="24"/>
        </w:rPr>
        <w:t>（</w:t>
      </w:r>
      <w:r>
        <w:rPr>
          <w:rFonts w:ascii="Times New Roman" w:hAnsi="Times New Roman" w:cs="Times New Roman"/>
          <w:sz w:val="24"/>
          <w:szCs w:val="24"/>
          <w:lang w:val="en"/>
        </w:rPr>
        <w:t>6</w:t>
      </w:r>
      <w:r>
        <w:rPr>
          <w:rFonts w:ascii="Times New Roman" w:hAnsi="Times New Roman" w:cs="Times New Roman"/>
          <w:sz w:val="24"/>
          <w:szCs w:val="24"/>
        </w:rPr>
        <w:t>）</w:t>
      </w:r>
      <w:r>
        <w:rPr>
          <w:rFonts w:ascii="Times New Roman" w:eastAsia="宋体" w:hAnsi="Times New Roman" w:cs="Times New Roman"/>
          <w:kern w:val="2"/>
          <w:sz w:val="24"/>
          <w:szCs w:val="24"/>
        </w:rPr>
        <w:t>中标（成交）采购标的制造商是否为中小企业：</w:t>
      </w:r>
      <w:r>
        <w:rPr>
          <w:rFonts w:ascii="Times New Roman" w:eastAsia="宋体" w:hAnsi="Times New Roman" w:cs="Times New Roman"/>
          <w:kern w:val="2"/>
          <w:sz w:val="24"/>
          <w:szCs w:val="24"/>
        </w:rPr>
        <w:sym w:font="Wingdings" w:char="F0A8"/>
      </w:r>
      <w:r>
        <w:rPr>
          <w:rFonts w:ascii="Times New Roman" w:eastAsia="宋体" w:hAnsi="Times New Roman" w:cs="Times New Roman"/>
          <w:kern w:val="2"/>
          <w:sz w:val="24"/>
          <w:szCs w:val="24"/>
        </w:rPr>
        <w:t>是</w:t>
      </w:r>
      <w:r>
        <w:rPr>
          <w:rFonts w:ascii="Times New Roman" w:eastAsia="宋体" w:hAnsi="Times New Roman" w:cs="Times New Roman"/>
          <w:kern w:val="2"/>
          <w:sz w:val="24"/>
          <w:szCs w:val="24"/>
        </w:rPr>
        <w:t xml:space="preserve">      </w:t>
      </w:r>
      <w:r>
        <w:rPr>
          <w:rFonts w:ascii="Times New Roman" w:eastAsia="宋体" w:hAnsi="Times New Roman" w:cs="Times New Roman"/>
          <w:kern w:val="2"/>
          <w:sz w:val="24"/>
          <w:szCs w:val="24"/>
        </w:rPr>
        <w:sym w:font="Wingdings" w:char="F0A8"/>
      </w:r>
      <w:r>
        <w:rPr>
          <w:rFonts w:ascii="Times New Roman" w:eastAsia="宋体" w:hAnsi="Times New Roman" w:cs="Times New Roman"/>
          <w:kern w:val="2"/>
          <w:sz w:val="24"/>
          <w:szCs w:val="24"/>
        </w:rPr>
        <w:t>否</w:t>
      </w:r>
    </w:p>
    <w:p w:rsidR="003274F7" w:rsidRDefault="00C7430F">
      <w:pPr>
        <w:adjustRightInd w:val="0"/>
        <w:snapToGrid w:val="0"/>
        <w:spacing w:line="360" w:lineRule="auto"/>
        <w:rPr>
          <w:iCs/>
          <w:sz w:val="24"/>
          <w:szCs w:val="24"/>
        </w:rPr>
      </w:pPr>
      <w:r>
        <w:rPr>
          <w:sz w:val="24"/>
          <w:szCs w:val="24"/>
        </w:rPr>
        <w:t>本合同是否为专门面向中小企业的采购合同（中小企业预留合同）：</w:t>
      </w:r>
      <w:r>
        <w:rPr>
          <w:iCs/>
          <w:sz w:val="24"/>
          <w:szCs w:val="24"/>
        </w:rPr>
        <w:sym w:font="Wingdings" w:char="F0A8"/>
      </w:r>
      <w:r>
        <w:rPr>
          <w:iCs/>
          <w:sz w:val="24"/>
          <w:szCs w:val="24"/>
        </w:rPr>
        <w:t>是</w:t>
      </w:r>
      <w:r>
        <w:rPr>
          <w:iCs/>
          <w:sz w:val="24"/>
          <w:szCs w:val="24"/>
        </w:rPr>
        <w:t xml:space="preserve">  </w:t>
      </w:r>
      <w:r>
        <w:rPr>
          <w:iCs/>
          <w:sz w:val="24"/>
          <w:szCs w:val="24"/>
        </w:rPr>
        <w:sym w:font="Wingdings" w:char="F0A8"/>
      </w:r>
      <w:r>
        <w:rPr>
          <w:iCs/>
          <w:sz w:val="24"/>
          <w:szCs w:val="24"/>
        </w:rPr>
        <w:t>否</w:t>
      </w:r>
    </w:p>
    <w:p w:rsidR="003274F7" w:rsidRDefault="00C7430F">
      <w:pPr>
        <w:adjustRightInd w:val="0"/>
        <w:snapToGrid w:val="0"/>
        <w:spacing w:line="360" w:lineRule="auto"/>
        <w:rPr>
          <w:iCs/>
          <w:sz w:val="24"/>
          <w:szCs w:val="24"/>
        </w:rPr>
      </w:pPr>
      <w:r>
        <w:rPr>
          <w:sz w:val="24"/>
          <w:szCs w:val="24"/>
        </w:rPr>
        <w:t>若本项目不专门面向中小企业采购，是否给予小微企业评审优惠：</w:t>
      </w:r>
      <w:r>
        <w:rPr>
          <w:iCs/>
          <w:sz w:val="24"/>
          <w:szCs w:val="24"/>
        </w:rPr>
        <w:sym w:font="Wingdings" w:char="F0A8"/>
      </w:r>
      <w:r>
        <w:rPr>
          <w:iCs/>
          <w:sz w:val="24"/>
          <w:szCs w:val="24"/>
        </w:rPr>
        <w:t>是</w:t>
      </w:r>
      <w:r>
        <w:rPr>
          <w:iCs/>
          <w:sz w:val="24"/>
          <w:szCs w:val="24"/>
        </w:rPr>
        <w:t xml:space="preserve">   </w:t>
      </w:r>
      <w:r>
        <w:rPr>
          <w:iCs/>
          <w:sz w:val="24"/>
          <w:szCs w:val="24"/>
        </w:rPr>
        <w:sym w:font="Wingdings" w:char="F0A8"/>
      </w:r>
      <w:r>
        <w:rPr>
          <w:iCs/>
          <w:sz w:val="24"/>
          <w:szCs w:val="24"/>
        </w:rPr>
        <w:t>否</w:t>
      </w:r>
    </w:p>
    <w:p w:rsidR="003274F7" w:rsidRDefault="00C7430F">
      <w:pPr>
        <w:adjustRightInd w:val="0"/>
        <w:snapToGrid w:val="0"/>
        <w:spacing w:line="360" w:lineRule="auto"/>
        <w:rPr>
          <w:iCs/>
          <w:sz w:val="24"/>
          <w:szCs w:val="24"/>
        </w:rPr>
      </w:pPr>
      <w:r>
        <w:rPr>
          <w:sz w:val="24"/>
          <w:szCs w:val="24"/>
        </w:rPr>
        <w:t>中标（成交）采购标的制造商是否为残疾人福利性单位：</w:t>
      </w:r>
      <w:r>
        <w:rPr>
          <w:iCs/>
          <w:sz w:val="24"/>
          <w:szCs w:val="24"/>
        </w:rPr>
        <w:sym w:font="Wingdings" w:char="F0A8"/>
      </w:r>
      <w:r>
        <w:rPr>
          <w:iCs/>
          <w:sz w:val="24"/>
          <w:szCs w:val="24"/>
        </w:rPr>
        <w:t>是</w:t>
      </w:r>
      <w:r>
        <w:rPr>
          <w:iCs/>
          <w:sz w:val="24"/>
          <w:szCs w:val="24"/>
        </w:rPr>
        <w:t xml:space="preserve">   </w:t>
      </w:r>
      <w:r>
        <w:rPr>
          <w:iCs/>
          <w:sz w:val="24"/>
          <w:szCs w:val="24"/>
        </w:rPr>
        <w:sym w:font="Wingdings" w:char="F0A8"/>
      </w:r>
      <w:r>
        <w:rPr>
          <w:iCs/>
          <w:sz w:val="24"/>
          <w:szCs w:val="24"/>
        </w:rPr>
        <w:t>否</w:t>
      </w:r>
    </w:p>
    <w:p w:rsidR="003274F7" w:rsidRDefault="00C7430F">
      <w:pPr>
        <w:adjustRightInd w:val="0"/>
        <w:snapToGrid w:val="0"/>
        <w:spacing w:line="360" w:lineRule="auto"/>
        <w:rPr>
          <w:sz w:val="24"/>
          <w:szCs w:val="24"/>
        </w:rPr>
      </w:pPr>
      <w:r>
        <w:rPr>
          <w:sz w:val="24"/>
          <w:szCs w:val="24"/>
        </w:rPr>
        <w:t>中标（成交）采购标的制造商是否为监狱企业：</w:t>
      </w:r>
      <w:r>
        <w:rPr>
          <w:iCs/>
          <w:sz w:val="24"/>
          <w:szCs w:val="24"/>
        </w:rPr>
        <w:sym w:font="Wingdings" w:char="F0A8"/>
      </w:r>
      <w:r>
        <w:rPr>
          <w:iCs/>
          <w:sz w:val="24"/>
          <w:szCs w:val="24"/>
        </w:rPr>
        <w:t>是</w:t>
      </w:r>
      <w:r>
        <w:rPr>
          <w:iCs/>
          <w:sz w:val="24"/>
          <w:szCs w:val="24"/>
        </w:rPr>
        <w:t xml:space="preserve">       </w:t>
      </w:r>
      <w:r>
        <w:rPr>
          <w:iCs/>
          <w:sz w:val="24"/>
          <w:szCs w:val="24"/>
        </w:rPr>
        <w:sym w:font="Wingdings" w:char="F0A8"/>
      </w:r>
      <w:r>
        <w:rPr>
          <w:iCs/>
          <w:sz w:val="24"/>
          <w:szCs w:val="24"/>
        </w:rPr>
        <w:t>否</w:t>
      </w:r>
    </w:p>
    <w:p w:rsidR="003274F7" w:rsidRDefault="00C7430F" w:rsidP="00C7430F">
      <w:pPr>
        <w:adjustRightInd w:val="0"/>
        <w:snapToGrid w:val="0"/>
        <w:spacing w:line="360" w:lineRule="auto"/>
        <w:ind w:firstLineChars="200" w:firstLine="446"/>
        <w:rPr>
          <w:sz w:val="24"/>
          <w:szCs w:val="24"/>
        </w:rPr>
      </w:pPr>
      <w:r>
        <w:rPr>
          <w:sz w:val="24"/>
          <w:szCs w:val="24"/>
        </w:rPr>
        <w:t>（</w:t>
      </w:r>
      <w:r>
        <w:rPr>
          <w:sz w:val="24"/>
          <w:szCs w:val="24"/>
          <w:lang w:val="en"/>
        </w:rPr>
        <w:t>7</w:t>
      </w:r>
      <w:r>
        <w:rPr>
          <w:sz w:val="24"/>
          <w:szCs w:val="24"/>
        </w:rPr>
        <w:t>）合同是否分包：</w:t>
      </w:r>
      <w:r>
        <w:rPr>
          <w:iCs/>
          <w:sz w:val="24"/>
          <w:szCs w:val="24"/>
        </w:rPr>
        <w:sym w:font="Wingdings" w:char="F0A8"/>
      </w:r>
      <w:r>
        <w:rPr>
          <w:iCs/>
          <w:sz w:val="24"/>
          <w:szCs w:val="24"/>
        </w:rPr>
        <w:t>是</w:t>
      </w:r>
      <w:r>
        <w:rPr>
          <w:iCs/>
          <w:sz w:val="24"/>
          <w:szCs w:val="24"/>
        </w:rPr>
        <w:t xml:space="preserve">       </w:t>
      </w:r>
      <w:r>
        <w:rPr>
          <w:iCs/>
          <w:sz w:val="24"/>
          <w:szCs w:val="24"/>
        </w:rPr>
        <w:sym w:font="Wingdings" w:char="F0A8"/>
      </w:r>
      <w:r>
        <w:rPr>
          <w:iCs/>
          <w:sz w:val="24"/>
          <w:szCs w:val="24"/>
        </w:rPr>
        <w:t>否</w:t>
      </w:r>
    </w:p>
    <w:p w:rsidR="003274F7" w:rsidRDefault="00C7430F" w:rsidP="00C7430F">
      <w:pPr>
        <w:adjustRightInd w:val="0"/>
        <w:snapToGrid w:val="0"/>
        <w:spacing w:line="360" w:lineRule="auto"/>
        <w:ind w:firstLineChars="400" w:firstLine="893"/>
        <w:rPr>
          <w:sz w:val="24"/>
          <w:szCs w:val="24"/>
          <w:u w:val="single"/>
        </w:rPr>
      </w:pPr>
      <w:r>
        <w:rPr>
          <w:sz w:val="24"/>
          <w:szCs w:val="24"/>
        </w:rPr>
        <w:t xml:space="preserve"> </w:t>
      </w:r>
      <w:r>
        <w:rPr>
          <w:sz w:val="24"/>
          <w:szCs w:val="24"/>
        </w:rPr>
        <w:t>分包主要内容：</w:t>
      </w:r>
      <w:r>
        <w:rPr>
          <w:sz w:val="24"/>
          <w:szCs w:val="24"/>
          <w:u w:val="single"/>
        </w:rPr>
        <w:t xml:space="preserve">                                            </w:t>
      </w:r>
    </w:p>
    <w:p w:rsidR="003274F7" w:rsidRDefault="00C7430F" w:rsidP="00C7430F">
      <w:pPr>
        <w:adjustRightInd w:val="0"/>
        <w:snapToGrid w:val="0"/>
        <w:spacing w:line="360" w:lineRule="auto"/>
        <w:ind w:firstLineChars="400" w:firstLine="893"/>
        <w:rPr>
          <w:sz w:val="24"/>
          <w:szCs w:val="24"/>
        </w:rPr>
      </w:pPr>
      <w:r>
        <w:rPr>
          <w:sz w:val="24"/>
          <w:szCs w:val="24"/>
        </w:rPr>
        <w:t xml:space="preserve"> </w:t>
      </w:r>
      <w:r>
        <w:rPr>
          <w:sz w:val="24"/>
          <w:szCs w:val="24"/>
        </w:rPr>
        <w:t>分包供应商</w:t>
      </w:r>
      <w:r>
        <w:rPr>
          <w:sz w:val="24"/>
          <w:szCs w:val="24"/>
        </w:rPr>
        <w:t>/</w:t>
      </w:r>
      <w:r>
        <w:rPr>
          <w:sz w:val="24"/>
          <w:szCs w:val="24"/>
        </w:rPr>
        <w:t>制造商名称（如供应商和制造商不同，请分别填写）：</w:t>
      </w:r>
    </w:p>
    <w:p w:rsidR="003274F7" w:rsidRDefault="00C7430F" w:rsidP="00C7430F">
      <w:pPr>
        <w:adjustRightInd w:val="0"/>
        <w:snapToGrid w:val="0"/>
        <w:spacing w:line="360" w:lineRule="auto"/>
        <w:ind w:firstLineChars="400" w:firstLine="893"/>
        <w:rPr>
          <w:sz w:val="24"/>
          <w:szCs w:val="24"/>
          <w:u w:val="single"/>
        </w:rPr>
      </w:pPr>
      <w:r>
        <w:rPr>
          <w:sz w:val="24"/>
          <w:szCs w:val="24"/>
        </w:rPr>
        <w:t xml:space="preserve"> </w:t>
      </w:r>
      <w:r>
        <w:rPr>
          <w:sz w:val="24"/>
          <w:szCs w:val="24"/>
          <w:u w:val="single"/>
        </w:rPr>
        <w:t xml:space="preserve">                                                          </w:t>
      </w:r>
    </w:p>
    <w:p w:rsidR="003274F7" w:rsidRDefault="00C7430F" w:rsidP="00C7430F">
      <w:pPr>
        <w:adjustRightInd w:val="0"/>
        <w:snapToGrid w:val="0"/>
        <w:spacing w:line="360" w:lineRule="auto"/>
        <w:ind w:firstLineChars="400" w:firstLine="893"/>
        <w:rPr>
          <w:sz w:val="24"/>
          <w:szCs w:val="24"/>
        </w:rPr>
      </w:pPr>
      <w:r>
        <w:rPr>
          <w:sz w:val="24"/>
          <w:szCs w:val="24"/>
        </w:rPr>
        <w:t xml:space="preserve"> </w:t>
      </w:r>
      <w:r>
        <w:rPr>
          <w:sz w:val="24"/>
          <w:szCs w:val="24"/>
        </w:rPr>
        <w:t>分包供应商</w:t>
      </w:r>
      <w:r>
        <w:rPr>
          <w:sz w:val="24"/>
          <w:szCs w:val="24"/>
        </w:rPr>
        <w:t>/</w:t>
      </w:r>
      <w:r>
        <w:rPr>
          <w:sz w:val="24"/>
          <w:szCs w:val="24"/>
        </w:rPr>
        <w:t>制造商类型（如果供应商和制造商不同，只填写制造商类型）：</w:t>
      </w:r>
    </w:p>
    <w:p w:rsidR="003274F7" w:rsidRDefault="00C7430F" w:rsidP="00C7430F">
      <w:pPr>
        <w:adjustRightInd w:val="0"/>
        <w:snapToGrid w:val="0"/>
        <w:spacing w:line="360" w:lineRule="auto"/>
        <w:ind w:firstLineChars="400" w:firstLine="893"/>
        <w:rPr>
          <w:iCs/>
          <w:sz w:val="24"/>
          <w:szCs w:val="24"/>
        </w:rPr>
      </w:pPr>
      <w:r>
        <w:rPr>
          <w:iCs/>
          <w:sz w:val="24"/>
          <w:szCs w:val="24"/>
        </w:rPr>
        <w:t xml:space="preserve"> </w:t>
      </w:r>
      <w:r>
        <w:rPr>
          <w:iCs/>
          <w:sz w:val="24"/>
          <w:szCs w:val="24"/>
        </w:rPr>
        <w:sym w:font="Wingdings" w:char="F0A8"/>
      </w:r>
      <w:r>
        <w:rPr>
          <w:iCs/>
          <w:sz w:val="24"/>
          <w:szCs w:val="24"/>
        </w:rPr>
        <w:t>大型企业</w:t>
      </w:r>
      <w:r>
        <w:rPr>
          <w:iCs/>
          <w:sz w:val="24"/>
          <w:szCs w:val="24"/>
        </w:rPr>
        <w:t xml:space="preserve">  </w:t>
      </w:r>
      <w:r>
        <w:rPr>
          <w:iCs/>
          <w:sz w:val="24"/>
          <w:szCs w:val="24"/>
        </w:rPr>
        <w:sym w:font="Wingdings" w:char="F0A8"/>
      </w:r>
      <w:r>
        <w:rPr>
          <w:iCs/>
          <w:sz w:val="24"/>
          <w:szCs w:val="24"/>
        </w:rPr>
        <w:t>中型企业</w:t>
      </w:r>
      <w:r>
        <w:rPr>
          <w:iCs/>
          <w:sz w:val="24"/>
          <w:szCs w:val="24"/>
        </w:rPr>
        <w:t xml:space="preserve">  </w:t>
      </w:r>
      <w:r>
        <w:rPr>
          <w:iCs/>
          <w:sz w:val="24"/>
          <w:szCs w:val="24"/>
        </w:rPr>
        <w:sym w:font="Wingdings" w:char="F0A8"/>
      </w:r>
      <w:r>
        <w:rPr>
          <w:iCs/>
          <w:sz w:val="24"/>
          <w:szCs w:val="24"/>
        </w:rPr>
        <w:t>小微型企业</w:t>
      </w:r>
      <w:r>
        <w:rPr>
          <w:iCs/>
          <w:sz w:val="24"/>
          <w:szCs w:val="24"/>
        </w:rPr>
        <w:t xml:space="preserve">  </w:t>
      </w:r>
    </w:p>
    <w:p w:rsidR="003274F7" w:rsidRDefault="00C7430F" w:rsidP="00C7430F">
      <w:pPr>
        <w:adjustRightInd w:val="0"/>
        <w:snapToGrid w:val="0"/>
        <w:spacing w:line="360" w:lineRule="auto"/>
        <w:ind w:firstLineChars="400" w:firstLine="893"/>
        <w:rPr>
          <w:rFonts w:eastAsia="华文楷体"/>
          <w:sz w:val="24"/>
          <w:szCs w:val="24"/>
        </w:rPr>
      </w:pPr>
      <w:r>
        <w:rPr>
          <w:iCs/>
          <w:sz w:val="24"/>
          <w:szCs w:val="24"/>
        </w:rPr>
        <w:t xml:space="preserve"> </w:t>
      </w:r>
      <w:r>
        <w:rPr>
          <w:iCs/>
          <w:sz w:val="24"/>
          <w:szCs w:val="24"/>
        </w:rPr>
        <w:sym w:font="Wingdings" w:char="F0A8"/>
      </w:r>
      <w:r>
        <w:rPr>
          <w:iCs/>
          <w:sz w:val="24"/>
          <w:szCs w:val="24"/>
        </w:rPr>
        <w:t>残疾人福利性单位</w:t>
      </w:r>
      <w:r>
        <w:rPr>
          <w:iCs/>
          <w:sz w:val="24"/>
          <w:szCs w:val="24"/>
        </w:rPr>
        <w:t xml:space="preserve"> </w:t>
      </w:r>
      <w:r>
        <w:rPr>
          <w:iCs/>
          <w:sz w:val="24"/>
          <w:szCs w:val="24"/>
        </w:rPr>
        <w:sym w:font="Wingdings" w:char="F0A8"/>
      </w:r>
      <w:r>
        <w:rPr>
          <w:iCs/>
          <w:sz w:val="24"/>
          <w:szCs w:val="24"/>
        </w:rPr>
        <w:t>监狱企业</w:t>
      </w:r>
      <w:r>
        <w:rPr>
          <w:iCs/>
          <w:sz w:val="24"/>
          <w:szCs w:val="24"/>
        </w:rPr>
        <w:t xml:space="preserve"> </w:t>
      </w:r>
      <w:r>
        <w:rPr>
          <w:iCs/>
          <w:sz w:val="24"/>
          <w:szCs w:val="24"/>
        </w:rPr>
        <w:sym w:font="Wingdings" w:char="F0A8"/>
      </w:r>
      <w:r>
        <w:rPr>
          <w:iCs/>
          <w:sz w:val="24"/>
          <w:szCs w:val="24"/>
        </w:rPr>
        <w:t>其他</w:t>
      </w:r>
    </w:p>
    <w:p w:rsidR="003274F7" w:rsidRDefault="00C7430F">
      <w:pPr>
        <w:adjustRightInd w:val="0"/>
        <w:snapToGrid w:val="0"/>
        <w:spacing w:line="360" w:lineRule="auto"/>
        <w:rPr>
          <w:iCs/>
          <w:sz w:val="24"/>
          <w:szCs w:val="24"/>
        </w:rPr>
      </w:pPr>
      <w:r>
        <w:rPr>
          <w:sz w:val="24"/>
          <w:szCs w:val="24"/>
        </w:rPr>
        <w:t xml:space="preserve">    </w:t>
      </w:r>
      <w:r>
        <w:rPr>
          <w:sz w:val="24"/>
          <w:szCs w:val="24"/>
        </w:rPr>
        <w:t>（</w:t>
      </w:r>
      <w:r>
        <w:rPr>
          <w:sz w:val="24"/>
          <w:szCs w:val="24"/>
          <w:lang w:val="en"/>
        </w:rPr>
        <w:t>8</w:t>
      </w:r>
      <w:r>
        <w:rPr>
          <w:sz w:val="24"/>
          <w:szCs w:val="24"/>
        </w:rPr>
        <w:t>）中标（成交）供应商是否为外商投资企业：</w:t>
      </w:r>
      <w:r>
        <w:rPr>
          <w:iCs/>
          <w:sz w:val="24"/>
          <w:szCs w:val="24"/>
        </w:rPr>
        <w:sym w:font="Wingdings" w:char="F0A8"/>
      </w:r>
      <w:r>
        <w:rPr>
          <w:iCs/>
          <w:sz w:val="24"/>
          <w:szCs w:val="24"/>
        </w:rPr>
        <w:t>是</w:t>
      </w:r>
      <w:r>
        <w:rPr>
          <w:iCs/>
          <w:sz w:val="24"/>
          <w:szCs w:val="24"/>
        </w:rPr>
        <w:t xml:space="preserve">       </w:t>
      </w:r>
      <w:r>
        <w:rPr>
          <w:iCs/>
          <w:sz w:val="24"/>
          <w:szCs w:val="24"/>
        </w:rPr>
        <w:sym w:font="Wingdings" w:char="F0A8"/>
      </w:r>
      <w:r>
        <w:rPr>
          <w:iCs/>
          <w:sz w:val="24"/>
          <w:szCs w:val="24"/>
        </w:rPr>
        <w:t>否</w:t>
      </w:r>
    </w:p>
    <w:p w:rsidR="003274F7" w:rsidRDefault="00C7430F">
      <w:pPr>
        <w:pStyle w:val="AONormal"/>
        <w:tabs>
          <w:tab w:val="left" w:pos="1340"/>
        </w:tabs>
        <w:snapToGrid w:val="0"/>
        <w:spacing w:line="360" w:lineRule="auto"/>
        <w:ind w:firstLine="446"/>
        <w:rPr>
          <w:rFonts w:ascii="Times New Roman" w:eastAsia="宋体" w:hAnsi="Times New Roman" w:cs="Times New Roman"/>
          <w:sz w:val="24"/>
          <w:szCs w:val="24"/>
          <w:u w:val="single"/>
        </w:rPr>
      </w:pPr>
      <w:r>
        <w:rPr>
          <w:rFonts w:ascii="Times New Roman" w:eastAsia="宋体" w:hAnsi="Times New Roman" w:cs="Times New Roman"/>
          <w:sz w:val="24"/>
          <w:szCs w:val="24"/>
        </w:rPr>
        <w:t xml:space="preserve">     </w:t>
      </w:r>
      <w:r>
        <w:rPr>
          <w:rFonts w:ascii="Times New Roman" w:eastAsia="宋体" w:hAnsi="Times New Roman" w:cs="Times New Roman"/>
          <w:sz w:val="24"/>
          <w:szCs w:val="24"/>
        </w:rPr>
        <w:t>外商投资企业类型：</w:t>
      </w:r>
      <w:r>
        <w:rPr>
          <w:rFonts w:ascii="Times New Roman" w:eastAsia="宋体" w:hAnsi="Times New Roman" w:cs="Times New Roman"/>
          <w:iCs/>
          <w:sz w:val="24"/>
          <w:szCs w:val="24"/>
        </w:rPr>
        <w:sym w:font="Wingdings" w:char="F0A8"/>
      </w:r>
      <w:r>
        <w:rPr>
          <w:rFonts w:ascii="Times New Roman" w:eastAsia="宋体" w:hAnsi="Times New Roman" w:cs="Times New Roman"/>
          <w:sz w:val="24"/>
          <w:szCs w:val="24"/>
        </w:rPr>
        <w:t>全部由外国投资者投资</w:t>
      </w:r>
      <w:r>
        <w:rPr>
          <w:rFonts w:ascii="Times New Roman" w:eastAsia="宋体" w:hAnsi="Times New Roman" w:cs="Times New Roman"/>
          <w:sz w:val="24"/>
          <w:szCs w:val="24"/>
        </w:rPr>
        <w:t xml:space="preserve">  </w:t>
      </w:r>
      <w:r>
        <w:rPr>
          <w:rFonts w:ascii="Times New Roman" w:eastAsia="宋体" w:hAnsi="Times New Roman" w:cs="Times New Roman"/>
          <w:iCs/>
          <w:sz w:val="24"/>
          <w:szCs w:val="24"/>
        </w:rPr>
        <w:sym w:font="Wingdings" w:char="F0A8"/>
      </w:r>
      <w:r>
        <w:rPr>
          <w:rFonts w:ascii="Times New Roman" w:eastAsia="宋体" w:hAnsi="Times New Roman" w:cs="Times New Roman"/>
          <w:iCs/>
          <w:sz w:val="24"/>
          <w:szCs w:val="24"/>
        </w:rPr>
        <w:t>部分由外国投资者投资</w:t>
      </w:r>
    </w:p>
    <w:p w:rsidR="003274F7" w:rsidRDefault="00C7430F" w:rsidP="00C7430F">
      <w:pPr>
        <w:adjustRightInd w:val="0"/>
        <w:snapToGrid w:val="0"/>
        <w:spacing w:line="360" w:lineRule="auto"/>
        <w:ind w:firstLineChars="200" w:firstLine="446"/>
        <w:rPr>
          <w:sz w:val="24"/>
          <w:szCs w:val="24"/>
        </w:rPr>
      </w:pPr>
      <w:r>
        <w:rPr>
          <w:sz w:val="24"/>
          <w:szCs w:val="24"/>
        </w:rPr>
        <w:t>（</w:t>
      </w:r>
      <w:r>
        <w:rPr>
          <w:sz w:val="24"/>
          <w:szCs w:val="24"/>
          <w:lang w:val="en"/>
        </w:rPr>
        <w:t>9</w:t>
      </w:r>
      <w:r>
        <w:rPr>
          <w:sz w:val="24"/>
          <w:szCs w:val="24"/>
        </w:rPr>
        <w:t>）是否涉及进口产品：</w:t>
      </w:r>
    </w:p>
    <w:p w:rsidR="003274F7" w:rsidRDefault="00C7430F" w:rsidP="00C7430F">
      <w:pPr>
        <w:adjustRightInd w:val="0"/>
        <w:snapToGrid w:val="0"/>
        <w:spacing w:line="360" w:lineRule="auto"/>
        <w:ind w:firstLineChars="400" w:firstLine="893"/>
        <w:rPr>
          <w:sz w:val="24"/>
          <w:szCs w:val="24"/>
          <w:u w:val="single"/>
        </w:rPr>
      </w:pPr>
      <w:r>
        <w:rPr>
          <w:sz w:val="24"/>
          <w:szCs w:val="24"/>
        </w:rPr>
        <w:t xml:space="preserve"> </w:t>
      </w:r>
      <w:r>
        <w:rPr>
          <w:sz w:val="24"/>
          <w:szCs w:val="24"/>
        </w:rPr>
        <w:sym w:font="Wingdings" w:char="F0A8"/>
      </w:r>
      <w:r>
        <w:rPr>
          <w:sz w:val="24"/>
          <w:szCs w:val="24"/>
        </w:rPr>
        <w:t>是，《政府采购品目分类目录》底级品目名称：</w:t>
      </w:r>
      <w:r>
        <w:rPr>
          <w:sz w:val="24"/>
          <w:szCs w:val="24"/>
          <w:u w:val="single"/>
        </w:rPr>
        <w:t xml:space="preserve">         </w:t>
      </w:r>
      <w:r>
        <w:rPr>
          <w:sz w:val="24"/>
          <w:szCs w:val="24"/>
        </w:rPr>
        <w:t xml:space="preserve"> </w:t>
      </w:r>
      <w:r>
        <w:rPr>
          <w:sz w:val="24"/>
          <w:szCs w:val="24"/>
        </w:rPr>
        <w:t>金额：</w:t>
      </w:r>
      <w:r>
        <w:rPr>
          <w:sz w:val="24"/>
          <w:szCs w:val="24"/>
          <w:u w:val="single"/>
        </w:rPr>
        <w:t xml:space="preserve">        </w:t>
      </w:r>
    </w:p>
    <w:p w:rsidR="003274F7" w:rsidRDefault="00C7430F" w:rsidP="00C7430F">
      <w:pPr>
        <w:adjustRightInd w:val="0"/>
        <w:snapToGrid w:val="0"/>
        <w:spacing w:line="360" w:lineRule="auto"/>
        <w:ind w:firstLineChars="400" w:firstLine="893"/>
        <w:rPr>
          <w:sz w:val="24"/>
          <w:szCs w:val="24"/>
        </w:rPr>
      </w:pPr>
      <w:r>
        <w:rPr>
          <w:sz w:val="24"/>
          <w:szCs w:val="24"/>
        </w:rPr>
        <w:t xml:space="preserve">        </w:t>
      </w:r>
      <w:r>
        <w:rPr>
          <w:sz w:val="24"/>
          <w:szCs w:val="24"/>
        </w:rPr>
        <w:t>国别：</w:t>
      </w:r>
      <w:r>
        <w:rPr>
          <w:sz w:val="24"/>
          <w:szCs w:val="24"/>
          <w:u w:val="single"/>
        </w:rPr>
        <w:t xml:space="preserve">        </w:t>
      </w:r>
      <w:r>
        <w:rPr>
          <w:sz w:val="24"/>
          <w:szCs w:val="24"/>
        </w:rPr>
        <w:t xml:space="preserve"> </w:t>
      </w:r>
      <w:r>
        <w:rPr>
          <w:sz w:val="24"/>
          <w:szCs w:val="24"/>
        </w:rPr>
        <w:t>品牌：</w:t>
      </w:r>
      <w:r>
        <w:rPr>
          <w:sz w:val="24"/>
          <w:szCs w:val="24"/>
          <w:u w:val="single"/>
        </w:rPr>
        <w:t xml:space="preserve">        </w:t>
      </w:r>
      <w:r>
        <w:rPr>
          <w:sz w:val="24"/>
          <w:szCs w:val="24"/>
        </w:rPr>
        <w:t xml:space="preserve"> </w:t>
      </w:r>
      <w:r>
        <w:rPr>
          <w:sz w:val="24"/>
          <w:szCs w:val="24"/>
        </w:rPr>
        <w:t>规格型号：</w:t>
      </w:r>
      <w:r>
        <w:rPr>
          <w:sz w:val="24"/>
          <w:szCs w:val="24"/>
          <w:u w:val="single"/>
        </w:rPr>
        <w:t xml:space="preserve">        </w:t>
      </w:r>
      <w:r>
        <w:rPr>
          <w:sz w:val="24"/>
          <w:szCs w:val="24"/>
        </w:rPr>
        <w:t xml:space="preserve">      </w:t>
      </w:r>
    </w:p>
    <w:p w:rsidR="003274F7" w:rsidRDefault="00C7430F" w:rsidP="00C7430F">
      <w:pPr>
        <w:adjustRightInd w:val="0"/>
        <w:snapToGrid w:val="0"/>
        <w:spacing w:line="360" w:lineRule="auto"/>
        <w:ind w:firstLineChars="400" w:firstLine="893"/>
        <w:rPr>
          <w:sz w:val="24"/>
          <w:szCs w:val="24"/>
        </w:rPr>
      </w:pPr>
      <w:r>
        <w:rPr>
          <w:sz w:val="24"/>
          <w:szCs w:val="24"/>
        </w:rPr>
        <w:t xml:space="preserve"> </w:t>
      </w:r>
      <w:r>
        <w:rPr>
          <w:sz w:val="24"/>
          <w:szCs w:val="24"/>
        </w:rPr>
        <w:sym w:font="Wingdings" w:char="F0A8"/>
      </w:r>
      <w:r>
        <w:rPr>
          <w:sz w:val="24"/>
          <w:szCs w:val="24"/>
        </w:rPr>
        <w:t>否</w:t>
      </w:r>
    </w:p>
    <w:p w:rsidR="003274F7" w:rsidRDefault="00C7430F">
      <w:pPr>
        <w:tabs>
          <w:tab w:val="left" w:pos="740"/>
        </w:tabs>
        <w:adjustRightInd w:val="0"/>
        <w:snapToGrid w:val="0"/>
        <w:spacing w:line="360" w:lineRule="auto"/>
        <w:rPr>
          <w:sz w:val="24"/>
          <w:szCs w:val="24"/>
        </w:rPr>
      </w:pPr>
      <w:r>
        <w:rPr>
          <w:sz w:val="24"/>
          <w:szCs w:val="24"/>
        </w:rPr>
        <w:t xml:space="preserve">    </w:t>
      </w:r>
      <w:r>
        <w:rPr>
          <w:sz w:val="24"/>
          <w:szCs w:val="24"/>
        </w:rPr>
        <w:t>（</w:t>
      </w:r>
      <w:r>
        <w:rPr>
          <w:sz w:val="24"/>
          <w:szCs w:val="24"/>
        </w:rPr>
        <w:t>1</w:t>
      </w:r>
      <w:r>
        <w:rPr>
          <w:sz w:val="24"/>
          <w:szCs w:val="24"/>
          <w:lang w:val="en"/>
        </w:rPr>
        <w:t>0</w:t>
      </w:r>
      <w:r>
        <w:rPr>
          <w:sz w:val="24"/>
          <w:szCs w:val="24"/>
        </w:rPr>
        <w:t>）是否涉及节能产品：</w:t>
      </w:r>
    </w:p>
    <w:p w:rsidR="003274F7" w:rsidRDefault="00C7430F">
      <w:pPr>
        <w:tabs>
          <w:tab w:val="left" w:pos="740"/>
        </w:tabs>
        <w:adjustRightInd w:val="0"/>
        <w:snapToGrid w:val="0"/>
        <w:spacing w:line="360" w:lineRule="auto"/>
        <w:rPr>
          <w:iCs/>
          <w:sz w:val="24"/>
          <w:szCs w:val="24"/>
        </w:rPr>
      </w:pPr>
      <w:r>
        <w:rPr>
          <w:sz w:val="24"/>
          <w:szCs w:val="24"/>
        </w:rPr>
        <w:t xml:space="preserve">         </w:t>
      </w:r>
      <w:r>
        <w:rPr>
          <w:sz w:val="24"/>
          <w:szCs w:val="24"/>
        </w:rPr>
        <w:sym w:font="Wingdings" w:char="F0A8"/>
      </w:r>
      <w:r>
        <w:rPr>
          <w:sz w:val="24"/>
          <w:szCs w:val="24"/>
        </w:rPr>
        <w:t>是，《节能产品政府采购品目清单》的底级品目名称：</w:t>
      </w:r>
      <w:r>
        <w:rPr>
          <w:sz w:val="24"/>
          <w:szCs w:val="24"/>
          <w:u w:val="single"/>
        </w:rPr>
        <w:t xml:space="preserve">         </w:t>
      </w:r>
      <w:r>
        <w:rPr>
          <w:iCs/>
          <w:sz w:val="24"/>
          <w:szCs w:val="24"/>
        </w:rPr>
        <w:t xml:space="preserve">     </w:t>
      </w:r>
    </w:p>
    <w:p w:rsidR="003274F7" w:rsidRDefault="00C7430F">
      <w:pPr>
        <w:tabs>
          <w:tab w:val="left" w:pos="740"/>
        </w:tabs>
        <w:adjustRightInd w:val="0"/>
        <w:snapToGrid w:val="0"/>
        <w:spacing w:line="360" w:lineRule="auto"/>
        <w:rPr>
          <w:iCs/>
          <w:sz w:val="24"/>
          <w:szCs w:val="24"/>
        </w:rPr>
      </w:pPr>
      <w:r>
        <w:rPr>
          <w:iCs/>
          <w:sz w:val="24"/>
          <w:szCs w:val="24"/>
        </w:rPr>
        <w:t xml:space="preserve">                </w:t>
      </w:r>
      <w:r>
        <w:rPr>
          <w:iCs/>
          <w:sz w:val="24"/>
          <w:szCs w:val="24"/>
        </w:rPr>
        <w:sym w:font="Wingdings" w:char="F0A8"/>
      </w:r>
      <w:r>
        <w:rPr>
          <w:iCs/>
          <w:sz w:val="24"/>
          <w:szCs w:val="24"/>
        </w:rPr>
        <w:t>强制采购</w:t>
      </w:r>
      <w:r>
        <w:rPr>
          <w:iCs/>
          <w:sz w:val="24"/>
          <w:szCs w:val="24"/>
        </w:rPr>
        <w:t xml:space="preserve">       </w:t>
      </w:r>
      <w:r>
        <w:rPr>
          <w:iCs/>
          <w:sz w:val="24"/>
          <w:szCs w:val="24"/>
        </w:rPr>
        <w:sym w:font="Wingdings" w:char="F0A8"/>
      </w:r>
      <w:r>
        <w:rPr>
          <w:iCs/>
          <w:sz w:val="24"/>
          <w:szCs w:val="24"/>
        </w:rPr>
        <w:t>优先采购</w:t>
      </w:r>
      <w:r>
        <w:rPr>
          <w:iCs/>
          <w:sz w:val="24"/>
          <w:szCs w:val="24"/>
        </w:rPr>
        <w:t xml:space="preserve">    </w:t>
      </w:r>
    </w:p>
    <w:p w:rsidR="003274F7" w:rsidRDefault="00C7430F">
      <w:pPr>
        <w:tabs>
          <w:tab w:val="left" w:pos="740"/>
        </w:tabs>
        <w:adjustRightInd w:val="0"/>
        <w:snapToGrid w:val="0"/>
        <w:spacing w:line="360" w:lineRule="auto"/>
        <w:rPr>
          <w:sz w:val="24"/>
          <w:szCs w:val="24"/>
        </w:rPr>
      </w:pPr>
      <w:r>
        <w:rPr>
          <w:iCs/>
          <w:sz w:val="24"/>
          <w:szCs w:val="24"/>
        </w:rPr>
        <w:t xml:space="preserve">         </w:t>
      </w:r>
      <w:r>
        <w:rPr>
          <w:sz w:val="24"/>
          <w:szCs w:val="24"/>
        </w:rPr>
        <w:sym w:font="Wingdings" w:char="F0A8"/>
      </w:r>
      <w:r>
        <w:rPr>
          <w:sz w:val="24"/>
          <w:szCs w:val="24"/>
        </w:rPr>
        <w:t>否</w:t>
      </w:r>
    </w:p>
    <w:p w:rsidR="003274F7" w:rsidRDefault="00C7430F">
      <w:pPr>
        <w:tabs>
          <w:tab w:val="left" w:pos="740"/>
        </w:tabs>
        <w:adjustRightInd w:val="0"/>
        <w:snapToGrid w:val="0"/>
        <w:spacing w:line="360" w:lineRule="auto"/>
        <w:rPr>
          <w:sz w:val="24"/>
          <w:szCs w:val="24"/>
        </w:rPr>
      </w:pPr>
      <w:r>
        <w:rPr>
          <w:sz w:val="24"/>
          <w:szCs w:val="24"/>
        </w:rPr>
        <w:t xml:space="preserve">          </w:t>
      </w:r>
      <w:r>
        <w:rPr>
          <w:sz w:val="24"/>
          <w:szCs w:val="24"/>
        </w:rPr>
        <w:t>是否涉及环境标志产品：</w:t>
      </w:r>
    </w:p>
    <w:p w:rsidR="003274F7" w:rsidRDefault="00C7430F">
      <w:pPr>
        <w:tabs>
          <w:tab w:val="left" w:pos="740"/>
        </w:tabs>
        <w:adjustRightInd w:val="0"/>
        <w:snapToGrid w:val="0"/>
        <w:spacing w:line="360" w:lineRule="auto"/>
        <w:rPr>
          <w:sz w:val="24"/>
          <w:szCs w:val="24"/>
        </w:rPr>
      </w:pPr>
      <w:r>
        <w:rPr>
          <w:sz w:val="24"/>
          <w:szCs w:val="24"/>
        </w:rPr>
        <w:lastRenderedPageBreak/>
        <w:t xml:space="preserve">         </w:t>
      </w:r>
      <w:r>
        <w:rPr>
          <w:sz w:val="24"/>
          <w:szCs w:val="24"/>
        </w:rPr>
        <w:sym w:font="Wingdings" w:char="F0A8"/>
      </w:r>
      <w:r>
        <w:rPr>
          <w:sz w:val="24"/>
          <w:szCs w:val="24"/>
        </w:rPr>
        <w:t>是，《环境标志产品政府采购品目清单》的底级品目名称：</w:t>
      </w:r>
      <w:r>
        <w:rPr>
          <w:sz w:val="24"/>
          <w:szCs w:val="24"/>
          <w:u w:val="single"/>
        </w:rPr>
        <w:t xml:space="preserve">         </w:t>
      </w:r>
      <w:r>
        <w:rPr>
          <w:iCs/>
          <w:sz w:val="24"/>
          <w:szCs w:val="24"/>
        </w:rPr>
        <w:t xml:space="preserve"> </w:t>
      </w:r>
    </w:p>
    <w:p w:rsidR="003274F7" w:rsidRDefault="00C7430F">
      <w:pPr>
        <w:tabs>
          <w:tab w:val="left" w:pos="740"/>
        </w:tabs>
        <w:adjustRightInd w:val="0"/>
        <w:snapToGrid w:val="0"/>
        <w:spacing w:line="360" w:lineRule="auto"/>
        <w:rPr>
          <w:iCs/>
          <w:sz w:val="24"/>
          <w:szCs w:val="24"/>
        </w:rPr>
      </w:pPr>
      <w:r>
        <w:rPr>
          <w:iCs/>
          <w:sz w:val="24"/>
          <w:szCs w:val="24"/>
        </w:rPr>
        <w:t xml:space="preserve">                </w:t>
      </w:r>
      <w:r>
        <w:rPr>
          <w:iCs/>
          <w:sz w:val="24"/>
          <w:szCs w:val="24"/>
        </w:rPr>
        <w:sym w:font="Wingdings" w:char="F0A8"/>
      </w:r>
      <w:r>
        <w:rPr>
          <w:iCs/>
          <w:sz w:val="24"/>
          <w:szCs w:val="24"/>
        </w:rPr>
        <w:t>强制采购</w:t>
      </w:r>
      <w:r>
        <w:rPr>
          <w:iCs/>
          <w:sz w:val="24"/>
          <w:szCs w:val="24"/>
        </w:rPr>
        <w:t xml:space="preserve">       </w:t>
      </w:r>
      <w:r>
        <w:rPr>
          <w:iCs/>
          <w:sz w:val="24"/>
          <w:szCs w:val="24"/>
        </w:rPr>
        <w:sym w:font="Wingdings" w:char="F0A8"/>
      </w:r>
      <w:r>
        <w:rPr>
          <w:iCs/>
          <w:sz w:val="24"/>
          <w:szCs w:val="24"/>
        </w:rPr>
        <w:t>优先采购</w:t>
      </w:r>
      <w:r>
        <w:rPr>
          <w:iCs/>
          <w:sz w:val="24"/>
          <w:szCs w:val="24"/>
        </w:rPr>
        <w:t xml:space="preserve">    </w:t>
      </w:r>
    </w:p>
    <w:p w:rsidR="003274F7" w:rsidRDefault="00C7430F">
      <w:pPr>
        <w:tabs>
          <w:tab w:val="left" w:pos="740"/>
        </w:tabs>
        <w:adjustRightInd w:val="0"/>
        <w:snapToGrid w:val="0"/>
        <w:spacing w:line="360" w:lineRule="auto"/>
        <w:rPr>
          <w:sz w:val="24"/>
          <w:szCs w:val="24"/>
        </w:rPr>
      </w:pPr>
      <w:r>
        <w:rPr>
          <w:iCs/>
          <w:sz w:val="24"/>
          <w:szCs w:val="24"/>
        </w:rPr>
        <w:t xml:space="preserve">         </w:t>
      </w:r>
      <w:r>
        <w:rPr>
          <w:sz w:val="24"/>
          <w:szCs w:val="24"/>
        </w:rPr>
        <w:sym w:font="Wingdings" w:char="F0A8"/>
      </w:r>
      <w:r>
        <w:rPr>
          <w:sz w:val="24"/>
          <w:szCs w:val="24"/>
        </w:rPr>
        <w:t>否</w:t>
      </w:r>
    </w:p>
    <w:p w:rsidR="003274F7" w:rsidRDefault="00C7430F">
      <w:pPr>
        <w:pStyle w:val="AONormal"/>
        <w:snapToGrid w:val="0"/>
        <w:spacing w:line="360" w:lineRule="auto"/>
        <w:ind w:firstLineChars="0" w:firstLine="0"/>
        <w:rPr>
          <w:rFonts w:ascii="Times New Roman" w:eastAsia="宋体" w:hAnsi="Times New Roman" w:cs="Times New Roman"/>
          <w:kern w:val="2"/>
          <w:sz w:val="24"/>
          <w:szCs w:val="24"/>
        </w:rPr>
      </w:pPr>
      <w:r>
        <w:rPr>
          <w:rFonts w:ascii="Times New Roman" w:hAnsi="Times New Roman" w:cs="Times New Roman"/>
          <w:sz w:val="24"/>
          <w:szCs w:val="24"/>
        </w:rPr>
        <w:t xml:space="preserve">          </w:t>
      </w:r>
      <w:r>
        <w:rPr>
          <w:rFonts w:ascii="Times New Roman" w:eastAsia="宋体" w:hAnsi="Times New Roman" w:cs="Times New Roman"/>
          <w:kern w:val="2"/>
          <w:sz w:val="24"/>
          <w:szCs w:val="24"/>
        </w:rPr>
        <w:t>是否涉及绿色产品：</w:t>
      </w:r>
      <w:r>
        <w:rPr>
          <w:rFonts w:ascii="Times New Roman" w:eastAsia="宋体" w:hAnsi="Times New Roman" w:cs="Times New Roman"/>
          <w:kern w:val="2"/>
          <w:sz w:val="24"/>
          <w:szCs w:val="24"/>
        </w:rPr>
        <w:t xml:space="preserve"> </w:t>
      </w:r>
    </w:p>
    <w:p w:rsidR="003274F7" w:rsidRDefault="00C7430F">
      <w:pPr>
        <w:pStyle w:val="AONormal"/>
        <w:snapToGrid w:val="0"/>
        <w:spacing w:line="360" w:lineRule="auto"/>
        <w:ind w:firstLineChars="0" w:firstLine="420"/>
        <w:rPr>
          <w:rFonts w:ascii="Times New Roman" w:eastAsia="宋体" w:hAnsi="Times New Roman" w:cs="Times New Roman"/>
          <w:sz w:val="24"/>
          <w:szCs w:val="24"/>
          <w:u w:val="single"/>
        </w:rPr>
      </w:pPr>
      <w:r>
        <w:rPr>
          <w:rFonts w:ascii="Times New Roman" w:eastAsia="宋体" w:hAnsi="Times New Roman" w:cs="Times New Roman"/>
          <w:kern w:val="2"/>
          <w:sz w:val="24"/>
          <w:szCs w:val="24"/>
        </w:rPr>
        <w:t xml:space="preserve">     </w:t>
      </w:r>
      <w:r>
        <w:rPr>
          <w:rFonts w:ascii="Times New Roman" w:eastAsia="宋体" w:hAnsi="Times New Roman" w:cs="Times New Roman"/>
          <w:kern w:val="2"/>
          <w:sz w:val="24"/>
          <w:szCs w:val="24"/>
        </w:rPr>
        <w:sym w:font="Wingdings" w:char="F0A8"/>
      </w:r>
      <w:r>
        <w:rPr>
          <w:rFonts w:ascii="Times New Roman" w:eastAsia="宋体" w:hAnsi="Times New Roman" w:cs="Times New Roman"/>
          <w:kern w:val="2"/>
          <w:sz w:val="24"/>
          <w:szCs w:val="24"/>
        </w:rPr>
        <w:t>是，绿色产品政府采购相关政策确定的底级品目名称：</w:t>
      </w:r>
      <w:r>
        <w:rPr>
          <w:rFonts w:ascii="Times New Roman" w:eastAsia="宋体" w:hAnsi="Times New Roman" w:cs="Times New Roman"/>
          <w:sz w:val="24"/>
          <w:szCs w:val="24"/>
          <w:u w:val="single"/>
        </w:rPr>
        <w:t xml:space="preserve">         </w:t>
      </w:r>
    </w:p>
    <w:p w:rsidR="003274F7" w:rsidRDefault="00C7430F">
      <w:pPr>
        <w:tabs>
          <w:tab w:val="left" w:pos="740"/>
        </w:tabs>
        <w:adjustRightInd w:val="0"/>
        <w:snapToGrid w:val="0"/>
        <w:spacing w:line="360" w:lineRule="auto"/>
        <w:rPr>
          <w:iCs/>
          <w:sz w:val="24"/>
          <w:szCs w:val="24"/>
        </w:rPr>
      </w:pPr>
      <w:r>
        <w:rPr>
          <w:iCs/>
          <w:sz w:val="24"/>
          <w:szCs w:val="24"/>
        </w:rPr>
        <w:t xml:space="preserve">                </w:t>
      </w:r>
      <w:r>
        <w:rPr>
          <w:iCs/>
          <w:sz w:val="24"/>
          <w:szCs w:val="24"/>
        </w:rPr>
        <w:sym w:font="Wingdings" w:char="F0A8"/>
      </w:r>
      <w:r>
        <w:rPr>
          <w:iCs/>
          <w:sz w:val="24"/>
          <w:szCs w:val="24"/>
        </w:rPr>
        <w:t>强制采购</w:t>
      </w:r>
      <w:r>
        <w:rPr>
          <w:iCs/>
          <w:sz w:val="24"/>
          <w:szCs w:val="24"/>
        </w:rPr>
        <w:t xml:space="preserve">       </w:t>
      </w:r>
      <w:r>
        <w:rPr>
          <w:iCs/>
          <w:sz w:val="24"/>
          <w:szCs w:val="24"/>
        </w:rPr>
        <w:sym w:font="Wingdings" w:char="F0A8"/>
      </w:r>
      <w:r>
        <w:rPr>
          <w:iCs/>
          <w:sz w:val="24"/>
          <w:szCs w:val="24"/>
        </w:rPr>
        <w:t>优先采购</w:t>
      </w:r>
      <w:r>
        <w:rPr>
          <w:iCs/>
          <w:sz w:val="24"/>
          <w:szCs w:val="24"/>
        </w:rPr>
        <w:t xml:space="preserve">    </w:t>
      </w:r>
    </w:p>
    <w:p w:rsidR="003274F7" w:rsidRDefault="00C7430F">
      <w:pPr>
        <w:pStyle w:val="AONormal"/>
        <w:snapToGrid w:val="0"/>
        <w:spacing w:line="360" w:lineRule="auto"/>
        <w:ind w:firstLineChars="0" w:firstLine="420"/>
        <w:rPr>
          <w:rFonts w:ascii="Times New Roman" w:hAnsi="Times New Roman" w:cs="Times New Roman"/>
          <w:sz w:val="24"/>
          <w:szCs w:val="24"/>
        </w:rPr>
      </w:pPr>
      <w:r>
        <w:rPr>
          <w:rFonts w:ascii="Times New Roman" w:eastAsia="宋体" w:hAnsi="Times New Roman" w:cs="Times New Roman"/>
          <w:kern w:val="2"/>
          <w:sz w:val="24"/>
          <w:szCs w:val="24"/>
        </w:rPr>
        <w:t xml:space="preserve">     </w:t>
      </w:r>
      <w:r>
        <w:rPr>
          <w:rFonts w:ascii="Times New Roman" w:eastAsia="宋体" w:hAnsi="Times New Roman" w:cs="Times New Roman"/>
          <w:kern w:val="2"/>
          <w:sz w:val="24"/>
          <w:szCs w:val="24"/>
        </w:rPr>
        <w:sym w:font="Wingdings" w:char="F0A8"/>
      </w:r>
      <w:r>
        <w:rPr>
          <w:rFonts w:ascii="Times New Roman" w:eastAsia="宋体" w:hAnsi="Times New Roman" w:cs="Times New Roman"/>
          <w:kern w:val="2"/>
          <w:sz w:val="24"/>
          <w:szCs w:val="24"/>
        </w:rPr>
        <w:t>否</w:t>
      </w:r>
    </w:p>
    <w:p w:rsidR="003274F7" w:rsidRDefault="00C7430F">
      <w:pPr>
        <w:adjustRightInd w:val="0"/>
        <w:snapToGrid w:val="0"/>
        <w:spacing w:line="360" w:lineRule="auto"/>
        <w:rPr>
          <w:sz w:val="24"/>
          <w:szCs w:val="24"/>
        </w:rPr>
      </w:pPr>
      <w:r>
        <w:rPr>
          <w:sz w:val="24"/>
          <w:szCs w:val="24"/>
        </w:rPr>
        <w:t xml:space="preserve">    </w:t>
      </w:r>
      <w:r>
        <w:rPr>
          <w:sz w:val="24"/>
          <w:szCs w:val="24"/>
        </w:rPr>
        <w:t>（</w:t>
      </w:r>
      <w:r>
        <w:rPr>
          <w:sz w:val="24"/>
          <w:szCs w:val="24"/>
        </w:rPr>
        <w:t>1</w:t>
      </w:r>
      <w:r>
        <w:rPr>
          <w:sz w:val="24"/>
          <w:szCs w:val="24"/>
          <w:lang w:val="en"/>
        </w:rPr>
        <w:t>1</w:t>
      </w:r>
      <w:r>
        <w:rPr>
          <w:sz w:val="24"/>
          <w:szCs w:val="24"/>
        </w:rPr>
        <w:t>）涉及商品包装和快递包装的，是否参考《商品包装政府采购需求标准（试行）》、《快递包装政府采购需求标准（试行）》明确产品及相关快递服务的具体包装要求：</w:t>
      </w:r>
    </w:p>
    <w:p w:rsidR="003274F7" w:rsidRDefault="00C7430F" w:rsidP="00C7430F">
      <w:pPr>
        <w:adjustRightInd w:val="0"/>
        <w:snapToGrid w:val="0"/>
        <w:spacing w:line="360" w:lineRule="auto"/>
        <w:ind w:firstLineChars="400" w:firstLine="893"/>
        <w:rPr>
          <w:sz w:val="24"/>
          <w:szCs w:val="24"/>
        </w:rPr>
      </w:pPr>
      <w:r>
        <w:rPr>
          <w:sz w:val="24"/>
          <w:szCs w:val="24"/>
        </w:rPr>
        <w:sym w:font="Wingdings" w:char="F0A8"/>
      </w:r>
      <w:r>
        <w:rPr>
          <w:sz w:val="24"/>
          <w:szCs w:val="24"/>
        </w:rPr>
        <w:t>是</w:t>
      </w:r>
      <w:r>
        <w:rPr>
          <w:sz w:val="24"/>
          <w:szCs w:val="24"/>
        </w:rPr>
        <w:t xml:space="preserve">       </w:t>
      </w:r>
      <w:r>
        <w:rPr>
          <w:sz w:val="24"/>
          <w:szCs w:val="24"/>
        </w:rPr>
        <w:sym w:font="Wingdings" w:char="F0A8"/>
      </w:r>
      <w:r>
        <w:rPr>
          <w:sz w:val="24"/>
          <w:szCs w:val="24"/>
        </w:rPr>
        <w:t>否</w:t>
      </w:r>
      <w:r>
        <w:rPr>
          <w:sz w:val="24"/>
          <w:szCs w:val="24"/>
        </w:rPr>
        <w:t xml:space="preserve">      </w:t>
      </w:r>
      <w:r>
        <w:rPr>
          <w:sz w:val="24"/>
          <w:szCs w:val="24"/>
        </w:rPr>
        <w:sym w:font="Wingdings" w:char="F0A8"/>
      </w:r>
      <w:r>
        <w:rPr>
          <w:sz w:val="24"/>
          <w:szCs w:val="24"/>
        </w:rPr>
        <w:t>不涉及</w:t>
      </w:r>
    </w:p>
    <w:p w:rsidR="003274F7" w:rsidRDefault="00C7430F">
      <w:pPr>
        <w:numPr>
          <w:ilvl w:val="0"/>
          <w:numId w:val="1"/>
        </w:numPr>
        <w:adjustRightInd w:val="0"/>
        <w:snapToGrid w:val="0"/>
        <w:spacing w:line="360" w:lineRule="auto"/>
        <w:ind w:firstLineChars="200" w:firstLine="448"/>
        <w:rPr>
          <w:b/>
          <w:sz w:val="24"/>
          <w:szCs w:val="24"/>
        </w:rPr>
      </w:pPr>
      <w:r>
        <w:rPr>
          <w:b/>
          <w:sz w:val="24"/>
          <w:szCs w:val="24"/>
        </w:rPr>
        <w:t>合同金额</w:t>
      </w:r>
    </w:p>
    <w:p w:rsidR="003274F7" w:rsidRDefault="00C7430F" w:rsidP="00C7430F">
      <w:pPr>
        <w:adjustRightInd w:val="0"/>
        <w:snapToGrid w:val="0"/>
        <w:spacing w:line="360" w:lineRule="auto"/>
        <w:ind w:firstLineChars="200" w:firstLine="446"/>
        <w:rPr>
          <w:sz w:val="24"/>
          <w:szCs w:val="24"/>
        </w:rPr>
      </w:pPr>
      <w:r>
        <w:rPr>
          <w:sz w:val="24"/>
          <w:szCs w:val="24"/>
        </w:rPr>
        <w:t>（</w:t>
      </w:r>
      <w:r>
        <w:rPr>
          <w:sz w:val="24"/>
          <w:szCs w:val="24"/>
        </w:rPr>
        <w:t>1</w:t>
      </w:r>
      <w:r>
        <w:rPr>
          <w:sz w:val="24"/>
          <w:szCs w:val="24"/>
        </w:rPr>
        <w:t>）合同金额小写：</w:t>
      </w:r>
      <w:r>
        <w:rPr>
          <w:sz w:val="24"/>
          <w:szCs w:val="24"/>
          <w:u w:val="single"/>
        </w:rPr>
        <w:t xml:space="preserve">                           </w:t>
      </w:r>
    </w:p>
    <w:p w:rsidR="003274F7" w:rsidRDefault="00C7430F">
      <w:pPr>
        <w:adjustRightInd w:val="0"/>
        <w:snapToGrid w:val="0"/>
        <w:spacing w:line="360" w:lineRule="auto"/>
        <w:rPr>
          <w:sz w:val="24"/>
          <w:szCs w:val="24"/>
          <w:u w:val="single"/>
        </w:rPr>
      </w:pPr>
      <w:r>
        <w:rPr>
          <w:sz w:val="24"/>
          <w:szCs w:val="24"/>
        </w:rPr>
        <w:t xml:space="preserve">                 </w:t>
      </w:r>
      <w:r>
        <w:rPr>
          <w:sz w:val="24"/>
          <w:szCs w:val="24"/>
        </w:rPr>
        <w:t>大写：</w:t>
      </w:r>
      <w:r>
        <w:rPr>
          <w:sz w:val="24"/>
          <w:szCs w:val="24"/>
          <w:u w:val="single"/>
        </w:rPr>
        <w:t xml:space="preserve">                           </w:t>
      </w:r>
    </w:p>
    <w:p w:rsidR="003274F7" w:rsidRDefault="00C7430F">
      <w:pPr>
        <w:adjustRightInd w:val="0"/>
        <w:snapToGrid w:val="0"/>
        <w:spacing w:line="360" w:lineRule="auto"/>
        <w:rPr>
          <w:sz w:val="24"/>
          <w:szCs w:val="24"/>
        </w:rPr>
      </w:pPr>
      <w:r>
        <w:rPr>
          <w:sz w:val="24"/>
          <w:szCs w:val="24"/>
        </w:rPr>
        <w:t xml:space="preserve">         </w:t>
      </w:r>
      <w:r>
        <w:rPr>
          <w:sz w:val="24"/>
          <w:szCs w:val="24"/>
        </w:rPr>
        <w:t>分包金额（如有）小写：</w:t>
      </w:r>
      <w:r>
        <w:rPr>
          <w:sz w:val="24"/>
          <w:szCs w:val="24"/>
          <w:u w:val="single"/>
        </w:rPr>
        <w:t xml:space="preserve">                   </w:t>
      </w:r>
    </w:p>
    <w:p w:rsidR="003274F7" w:rsidRDefault="00C7430F">
      <w:pPr>
        <w:adjustRightInd w:val="0"/>
        <w:snapToGrid w:val="0"/>
        <w:spacing w:line="360" w:lineRule="auto"/>
        <w:rPr>
          <w:sz w:val="24"/>
          <w:szCs w:val="24"/>
          <w:u w:val="single"/>
        </w:rPr>
      </w:pPr>
      <w:r>
        <w:rPr>
          <w:sz w:val="24"/>
          <w:szCs w:val="24"/>
        </w:rPr>
        <w:t xml:space="preserve">                  </w:t>
      </w:r>
      <w:r>
        <w:rPr>
          <w:sz w:val="24"/>
          <w:szCs w:val="24"/>
        </w:rPr>
        <w:t>大写：</w:t>
      </w:r>
      <w:r>
        <w:rPr>
          <w:sz w:val="24"/>
          <w:szCs w:val="24"/>
          <w:u w:val="single"/>
        </w:rPr>
        <w:t xml:space="preserve">                       </w:t>
      </w:r>
    </w:p>
    <w:p w:rsidR="003274F7" w:rsidRDefault="00C7430F">
      <w:pPr>
        <w:adjustRightInd w:val="0"/>
        <w:snapToGrid w:val="0"/>
        <w:spacing w:line="360" w:lineRule="auto"/>
        <w:rPr>
          <w:sz w:val="24"/>
          <w:szCs w:val="24"/>
        </w:rPr>
      </w:pPr>
      <w:r>
        <w:rPr>
          <w:sz w:val="24"/>
          <w:szCs w:val="24"/>
        </w:rPr>
        <w:t xml:space="preserve">    </w:t>
      </w:r>
      <w:r>
        <w:rPr>
          <w:sz w:val="24"/>
          <w:szCs w:val="24"/>
        </w:rPr>
        <w:t>（注：固定单价合同应填写单价和最高限价）</w:t>
      </w:r>
    </w:p>
    <w:p w:rsidR="003274F7" w:rsidRDefault="00C7430F">
      <w:pPr>
        <w:adjustRightInd w:val="0"/>
        <w:snapToGrid w:val="0"/>
        <w:spacing w:line="360" w:lineRule="auto"/>
        <w:rPr>
          <w:sz w:val="24"/>
          <w:szCs w:val="24"/>
        </w:rPr>
      </w:pPr>
      <w:r>
        <w:rPr>
          <w:sz w:val="24"/>
          <w:szCs w:val="24"/>
        </w:rPr>
        <w:t xml:space="preserve">    </w:t>
      </w:r>
      <w:r>
        <w:rPr>
          <w:sz w:val="24"/>
          <w:szCs w:val="24"/>
        </w:rPr>
        <w:t>（</w:t>
      </w:r>
      <w:r>
        <w:rPr>
          <w:sz w:val="24"/>
          <w:szCs w:val="24"/>
        </w:rPr>
        <w:t>2</w:t>
      </w:r>
      <w:r>
        <w:rPr>
          <w:sz w:val="24"/>
          <w:szCs w:val="24"/>
        </w:rPr>
        <w:t>）合同定价方式（采用组合定价方式的，可以勾选多项）：</w:t>
      </w:r>
    </w:p>
    <w:p w:rsidR="003274F7" w:rsidRDefault="00C7430F" w:rsidP="00C7430F">
      <w:pPr>
        <w:adjustRightInd w:val="0"/>
        <w:snapToGrid w:val="0"/>
        <w:spacing w:line="360" w:lineRule="auto"/>
        <w:ind w:firstLineChars="200" w:firstLine="446"/>
        <w:rPr>
          <w:sz w:val="24"/>
          <w:szCs w:val="24"/>
        </w:rPr>
      </w:pPr>
      <w:r>
        <w:rPr>
          <w:iCs/>
          <w:sz w:val="24"/>
          <w:szCs w:val="24"/>
        </w:rPr>
        <w:t xml:space="preserve">  </w:t>
      </w:r>
      <w:r>
        <w:rPr>
          <w:iCs/>
          <w:sz w:val="24"/>
          <w:szCs w:val="24"/>
        </w:rPr>
        <w:sym w:font="Wingdings" w:char="F0A8"/>
      </w:r>
      <w:r>
        <w:rPr>
          <w:iCs/>
          <w:sz w:val="24"/>
          <w:szCs w:val="24"/>
        </w:rPr>
        <w:t>固定总价</w:t>
      </w:r>
      <w:r>
        <w:rPr>
          <w:iCs/>
          <w:sz w:val="24"/>
          <w:szCs w:val="24"/>
        </w:rPr>
        <w:t xml:space="preserve"> </w:t>
      </w:r>
      <w:r>
        <w:rPr>
          <w:iCs/>
          <w:sz w:val="24"/>
          <w:szCs w:val="24"/>
        </w:rPr>
        <w:sym w:font="Wingdings" w:char="F0A8"/>
      </w:r>
      <w:r>
        <w:rPr>
          <w:iCs/>
          <w:sz w:val="24"/>
          <w:szCs w:val="24"/>
        </w:rPr>
        <w:t>固定单价</w:t>
      </w:r>
      <w:r>
        <w:rPr>
          <w:iCs/>
          <w:sz w:val="24"/>
          <w:szCs w:val="24"/>
        </w:rPr>
        <w:t xml:space="preserve"> </w:t>
      </w:r>
      <w:r>
        <w:rPr>
          <w:iCs/>
          <w:sz w:val="24"/>
          <w:szCs w:val="24"/>
        </w:rPr>
        <w:sym w:font="Wingdings" w:char="F0A8"/>
      </w:r>
      <w:r>
        <w:rPr>
          <w:iCs/>
          <w:sz w:val="24"/>
          <w:szCs w:val="24"/>
        </w:rPr>
        <w:t>固定费率</w:t>
      </w:r>
      <w:r>
        <w:rPr>
          <w:iCs/>
          <w:sz w:val="24"/>
          <w:szCs w:val="24"/>
        </w:rPr>
        <w:t xml:space="preserve"> </w:t>
      </w:r>
      <w:r>
        <w:rPr>
          <w:iCs/>
          <w:sz w:val="24"/>
          <w:szCs w:val="24"/>
        </w:rPr>
        <w:sym w:font="Wingdings" w:char="F0A8"/>
      </w:r>
      <w:r>
        <w:rPr>
          <w:iCs/>
          <w:sz w:val="24"/>
          <w:szCs w:val="24"/>
        </w:rPr>
        <w:t>成本补偿</w:t>
      </w:r>
      <w:r>
        <w:rPr>
          <w:iCs/>
          <w:sz w:val="24"/>
          <w:szCs w:val="24"/>
        </w:rPr>
        <w:t xml:space="preserve"> </w:t>
      </w:r>
      <w:r>
        <w:rPr>
          <w:iCs/>
          <w:sz w:val="24"/>
          <w:szCs w:val="24"/>
        </w:rPr>
        <w:sym w:font="Wingdings" w:char="F0A8"/>
      </w:r>
      <w:r>
        <w:rPr>
          <w:iCs/>
          <w:sz w:val="24"/>
          <w:szCs w:val="24"/>
        </w:rPr>
        <w:t>绩效激励</w:t>
      </w:r>
      <w:r>
        <w:rPr>
          <w:iCs/>
          <w:sz w:val="24"/>
          <w:szCs w:val="24"/>
        </w:rPr>
        <w:t xml:space="preserve"> </w:t>
      </w:r>
      <w:r>
        <w:rPr>
          <w:iCs/>
          <w:sz w:val="24"/>
          <w:szCs w:val="24"/>
        </w:rPr>
        <w:sym w:font="Wingdings" w:char="F0A8"/>
      </w:r>
      <w:r>
        <w:rPr>
          <w:iCs/>
          <w:sz w:val="24"/>
          <w:szCs w:val="24"/>
        </w:rPr>
        <w:t>其他</w:t>
      </w:r>
      <w:r>
        <w:rPr>
          <w:sz w:val="24"/>
          <w:szCs w:val="24"/>
          <w:u w:val="single"/>
        </w:rPr>
        <w:t xml:space="preserve">       </w:t>
      </w:r>
    </w:p>
    <w:p w:rsidR="003274F7" w:rsidRDefault="00C7430F">
      <w:pPr>
        <w:pStyle w:val="10"/>
        <w:adjustRightInd w:val="0"/>
        <w:snapToGrid w:val="0"/>
        <w:spacing w:line="360" w:lineRule="auto"/>
        <w:ind w:firstLine="446"/>
        <w:rPr>
          <w:rFonts w:ascii="Times New Roman" w:hAnsi="Times New Roman" w:cs="Times New Roman"/>
          <w:sz w:val="24"/>
          <w:szCs w:val="24"/>
        </w:rPr>
      </w:pPr>
      <w:r>
        <w:rPr>
          <w:rFonts w:ascii="Times New Roman" w:hAnsi="Times New Roman" w:cs="Times New Roman"/>
          <w:sz w:val="24"/>
          <w:szCs w:val="24"/>
        </w:rPr>
        <w:t>（</w:t>
      </w:r>
      <w:r>
        <w:rPr>
          <w:rFonts w:ascii="Times New Roman" w:hAnsi="Times New Roman" w:cs="Times New Roman"/>
          <w:sz w:val="24"/>
          <w:szCs w:val="24"/>
        </w:rPr>
        <w:t>3</w:t>
      </w:r>
      <w:r>
        <w:rPr>
          <w:rFonts w:ascii="Times New Roman" w:hAnsi="Times New Roman" w:cs="Times New Roman"/>
          <w:sz w:val="24"/>
          <w:szCs w:val="24"/>
        </w:rPr>
        <w:t>）付款方式（按项目实际勾选填写）：</w:t>
      </w:r>
    </w:p>
    <w:p w:rsidR="003274F7" w:rsidRDefault="00C7430F" w:rsidP="00C7430F">
      <w:pPr>
        <w:adjustRightInd w:val="0"/>
        <w:snapToGrid w:val="0"/>
        <w:spacing w:line="360" w:lineRule="auto"/>
        <w:ind w:firstLineChars="300" w:firstLine="669"/>
        <w:rPr>
          <w:sz w:val="24"/>
          <w:szCs w:val="24"/>
          <w:u w:val="single"/>
        </w:rPr>
      </w:pPr>
      <w:r>
        <w:rPr>
          <w:sz w:val="24"/>
          <w:szCs w:val="24"/>
        </w:rPr>
        <w:sym w:font="Wingdings" w:char="F0A8"/>
      </w:r>
      <w:r>
        <w:rPr>
          <w:sz w:val="24"/>
          <w:szCs w:val="24"/>
        </w:rPr>
        <w:t>全额付款：</w:t>
      </w:r>
      <w:r>
        <w:rPr>
          <w:sz w:val="24"/>
          <w:szCs w:val="24"/>
          <w:u w:val="single"/>
        </w:rPr>
        <w:t xml:space="preserve">     </w:t>
      </w:r>
      <w:r>
        <w:rPr>
          <w:sz w:val="24"/>
          <w:szCs w:val="24"/>
          <w:u w:val="single"/>
        </w:rPr>
        <w:t>（应明确一次性支付合同款项的条件）</w:t>
      </w:r>
      <w:r>
        <w:rPr>
          <w:sz w:val="24"/>
          <w:szCs w:val="24"/>
          <w:u w:val="single"/>
        </w:rPr>
        <w:t xml:space="preserve">                    </w:t>
      </w:r>
    </w:p>
    <w:p w:rsidR="003274F7" w:rsidRDefault="00C7430F" w:rsidP="00C7430F">
      <w:pPr>
        <w:adjustRightInd w:val="0"/>
        <w:snapToGrid w:val="0"/>
        <w:spacing w:line="360" w:lineRule="auto"/>
        <w:ind w:firstLineChars="300" w:firstLine="669"/>
        <w:rPr>
          <w:sz w:val="24"/>
          <w:szCs w:val="24"/>
        </w:rPr>
      </w:pPr>
      <w:r>
        <w:rPr>
          <w:sz w:val="24"/>
          <w:szCs w:val="24"/>
        </w:rPr>
        <w:sym w:font="Wingdings" w:char="F0A8"/>
      </w:r>
      <w:r>
        <w:rPr>
          <w:sz w:val="24"/>
          <w:szCs w:val="24"/>
        </w:rPr>
        <w:t>分期付款：</w:t>
      </w:r>
      <w:r>
        <w:rPr>
          <w:sz w:val="24"/>
          <w:szCs w:val="24"/>
          <w:u w:val="single"/>
        </w:rPr>
        <w:t xml:space="preserve">  </w:t>
      </w:r>
      <w:r>
        <w:rPr>
          <w:sz w:val="24"/>
          <w:szCs w:val="24"/>
          <w:u w:val="single"/>
        </w:rPr>
        <w:t>（应明确分期支付合同款项的各期比例和支付条件，各期支付条件应与分期履约验收情况挂钩）</w:t>
      </w:r>
      <w:r>
        <w:rPr>
          <w:sz w:val="24"/>
          <w:szCs w:val="24"/>
          <w:u w:val="single"/>
        </w:rPr>
        <w:t xml:space="preserve"> </w:t>
      </w:r>
      <w:r>
        <w:rPr>
          <w:sz w:val="24"/>
          <w:szCs w:val="24"/>
        </w:rPr>
        <w:t>，其中涉及预付款的：</w:t>
      </w:r>
      <w:r>
        <w:rPr>
          <w:sz w:val="24"/>
          <w:szCs w:val="24"/>
          <w:u w:val="single"/>
        </w:rPr>
        <w:t xml:space="preserve"> </w:t>
      </w:r>
      <w:r>
        <w:rPr>
          <w:sz w:val="24"/>
          <w:szCs w:val="24"/>
          <w:u w:val="single"/>
        </w:rPr>
        <w:t>（应明确预付款的支付比例和支付条件）</w:t>
      </w:r>
      <w:r>
        <w:rPr>
          <w:sz w:val="24"/>
          <w:szCs w:val="24"/>
          <w:u w:val="single"/>
        </w:rPr>
        <w:t xml:space="preserve"> </w:t>
      </w:r>
    </w:p>
    <w:p w:rsidR="003274F7" w:rsidRDefault="00C7430F" w:rsidP="00C7430F">
      <w:pPr>
        <w:adjustRightInd w:val="0"/>
        <w:snapToGrid w:val="0"/>
        <w:spacing w:line="360" w:lineRule="auto"/>
        <w:ind w:firstLineChars="300" w:firstLine="669"/>
        <w:rPr>
          <w:sz w:val="24"/>
          <w:szCs w:val="24"/>
          <w:u w:val="single"/>
        </w:rPr>
      </w:pPr>
      <w:r>
        <w:rPr>
          <w:sz w:val="24"/>
          <w:szCs w:val="24"/>
        </w:rPr>
        <w:sym w:font="Wingdings" w:char="F0A8"/>
      </w:r>
      <w:r>
        <w:rPr>
          <w:sz w:val="24"/>
          <w:szCs w:val="24"/>
        </w:rPr>
        <w:t>成本补偿：</w:t>
      </w:r>
      <w:r>
        <w:rPr>
          <w:sz w:val="24"/>
          <w:szCs w:val="24"/>
          <w:u w:val="single"/>
        </w:rPr>
        <w:t xml:space="preserve">      </w:t>
      </w:r>
      <w:r>
        <w:rPr>
          <w:sz w:val="24"/>
          <w:szCs w:val="24"/>
          <w:u w:val="single"/>
        </w:rPr>
        <w:t>（应明确按照成本补偿方式的支付方式和支付条件）</w:t>
      </w:r>
      <w:r>
        <w:rPr>
          <w:sz w:val="24"/>
          <w:szCs w:val="24"/>
          <w:u w:val="single"/>
        </w:rPr>
        <w:t xml:space="preserve">   </w:t>
      </w:r>
    </w:p>
    <w:p w:rsidR="003274F7" w:rsidRDefault="00C7430F" w:rsidP="00C7430F">
      <w:pPr>
        <w:adjustRightInd w:val="0"/>
        <w:snapToGrid w:val="0"/>
        <w:spacing w:line="360" w:lineRule="auto"/>
        <w:ind w:firstLineChars="300" w:firstLine="669"/>
        <w:rPr>
          <w:sz w:val="24"/>
          <w:szCs w:val="24"/>
        </w:rPr>
      </w:pPr>
      <w:r>
        <w:rPr>
          <w:sz w:val="24"/>
          <w:szCs w:val="24"/>
        </w:rPr>
        <w:sym w:font="Wingdings" w:char="F0A8"/>
      </w:r>
      <w:r>
        <w:rPr>
          <w:sz w:val="24"/>
          <w:szCs w:val="24"/>
        </w:rPr>
        <w:t>绩效激励：</w:t>
      </w:r>
      <w:r>
        <w:rPr>
          <w:sz w:val="24"/>
          <w:szCs w:val="24"/>
          <w:u w:val="single"/>
        </w:rPr>
        <w:t xml:space="preserve">      </w:t>
      </w:r>
      <w:r>
        <w:rPr>
          <w:sz w:val="24"/>
          <w:szCs w:val="24"/>
          <w:u w:val="single"/>
        </w:rPr>
        <w:t>（应明确按照绩效激励方式的支付方式和支付条件）</w:t>
      </w:r>
      <w:r>
        <w:rPr>
          <w:sz w:val="24"/>
          <w:szCs w:val="24"/>
          <w:u w:val="single"/>
        </w:rPr>
        <w:t xml:space="preserve">   </w:t>
      </w:r>
    </w:p>
    <w:p w:rsidR="003274F7" w:rsidRDefault="00C7430F">
      <w:pPr>
        <w:numPr>
          <w:ilvl w:val="0"/>
          <w:numId w:val="1"/>
        </w:numPr>
        <w:adjustRightInd w:val="0"/>
        <w:snapToGrid w:val="0"/>
        <w:spacing w:line="360" w:lineRule="auto"/>
        <w:ind w:firstLineChars="200" w:firstLine="448"/>
        <w:rPr>
          <w:b/>
          <w:sz w:val="24"/>
          <w:szCs w:val="24"/>
          <w:u w:val="single"/>
        </w:rPr>
      </w:pPr>
      <w:r>
        <w:rPr>
          <w:b/>
          <w:sz w:val="24"/>
          <w:szCs w:val="24"/>
        </w:rPr>
        <w:t>合同履行</w:t>
      </w:r>
    </w:p>
    <w:p w:rsidR="003274F7" w:rsidRDefault="00C7430F" w:rsidP="00C7430F">
      <w:pPr>
        <w:adjustRightInd w:val="0"/>
        <w:snapToGrid w:val="0"/>
        <w:spacing w:line="360" w:lineRule="auto"/>
        <w:ind w:firstLineChars="200" w:firstLine="446"/>
        <w:rPr>
          <w:sz w:val="24"/>
          <w:szCs w:val="24"/>
        </w:rPr>
      </w:pPr>
      <w:r>
        <w:rPr>
          <w:sz w:val="24"/>
          <w:szCs w:val="24"/>
        </w:rPr>
        <w:t>（</w:t>
      </w:r>
      <w:r>
        <w:rPr>
          <w:sz w:val="24"/>
          <w:szCs w:val="24"/>
        </w:rPr>
        <w:t>1</w:t>
      </w:r>
      <w:r>
        <w:rPr>
          <w:sz w:val="24"/>
          <w:szCs w:val="24"/>
        </w:rPr>
        <w:t>）起始日期：</w:t>
      </w:r>
      <w:r>
        <w:rPr>
          <w:sz w:val="24"/>
          <w:szCs w:val="24"/>
          <w:u w:val="single"/>
        </w:rPr>
        <w:t xml:space="preserve">    </w:t>
      </w:r>
      <w:r>
        <w:rPr>
          <w:sz w:val="24"/>
          <w:szCs w:val="24"/>
        </w:rPr>
        <w:t>年</w:t>
      </w:r>
      <w:r>
        <w:rPr>
          <w:sz w:val="24"/>
          <w:szCs w:val="24"/>
          <w:u w:val="single"/>
        </w:rPr>
        <w:t xml:space="preserve">   </w:t>
      </w:r>
      <w:r>
        <w:rPr>
          <w:sz w:val="24"/>
          <w:szCs w:val="24"/>
        </w:rPr>
        <w:t>月</w:t>
      </w:r>
      <w:r>
        <w:rPr>
          <w:sz w:val="24"/>
          <w:szCs w:val="24"/>
          <w:u w:val="single"/>
        </w:rPr>
        <w:t xml:space="preserve">   </w:t>
      </w:r>
      <w:r>
        <w:rPr>
          <w:sz w:val="24"/>
          <w:szCs w:val="24"/>
        </w:rPr>
        <w:t>日，完成日期：</w:t>
      </w:r>
      <w:r>
        <w:rPr>
          <w:sz w:val="24"/>
          <w:szCs w:val="24"/>
          <w:u w:val="single"/>
        </w:rPr>
        <w:t xml:space="preserve">    </w:t>
      </w:r>
      <w:r>
        <w:rPr>
          <w:sz w:val="24"/>
          <w:szCs w:val="24"/>
        </w:rPr>
        <w:t>年</w:t>
      </w:r>
      <w:r>
        <w:rPr>
          <w:sz w:val="24"/>
          <w:szCs w:val="24"/>
          <w:u w:val="single"/>
        </w:rPr>
        <w:t xml:space="preserve">   </w:t>
      </w:r>
      <w:r>
        <w:rPr>
          <w:sz w:val="24"/>
          <w:szCs w:val="24"/>
        </w:rPr>
        <w:t>月</w:t>
      </w:r>
      <w:r>
        <w:rPr>
          <w:sz w:val="24"/>
          <w:szCs w:val="24"/>
          <w:u w:val="single"/>
        </w:rPr>
        <w:t xml:space="preserve">   </w:t>
      </w:r>
      <w:r>
        <w:rPr>
          <w:sz w:val="24"/>
          <w:szCs w:val="24"/>
        </w:rPr>
        <w:t>日。</w:t>
      </w:r>
    </w:p>
    <w:p w:rsidR="003274F7" w:rsidRDefault="00C7430F" w:rsidP="00C7430F">
      <w:pPr>
        <w:adjustRightInd w:val="0"/>
        <w:snapToGrid w:val="0"/>
        <w:spacing w:line="360" w:lineRule="auto"/>
        <w:ind w:firstLineChars="200" w:firstLine="446"/>
        <w:rPr>
          <w:sz w:val="24"/>
          <w:szCs w:val="24"/>
          <w:u w:val="single"/>
        </w:rPr>
      </w:pPr>
      <w:r>
        <w:rPr>
          <w:sz w:val="24"/>
          <w:szCs w:val="24"/>
        </w:rPr>
        <w:t>（</w:t>
      </w:r>
      <w:r>
        <w:rPr>
          <w:sz w:val="24"/>
          <w:szCs w:val="24"/>
        </w:rPr>
        <w:t>2</w:t>
      </w:r>
      <w:r>
        <w:rPr>
          <w:sz w:val="24"/>
          <w:szCs w:val="24"/>
        </w:rPr>
        <w:t>）履约地点</w:t>
      </w:r>
      <w:r>
        <w:rPr>
          <w:bCs/>
          <w:sz w:val="24"/>
          <w:szCs w:val="24"/>
        </w:rPr>
        <w:t>：</w:t>
      </w:r>
      <w:r>
        <w:rPr>
          <w:sz w:val="24"/>
          <w:szCs w:val="24"/>
          <w:u w:val="single"/>
        </w:rPr>
        <w:t xml:space="preserve">                             </w:t>
      </w:r>
    </w:p>
    <w:p w:rsidR="003274F7" w:rsidRDefault="00C7430F" w:rsidP="00C7430F">
      <w:pPr>
        <w:adjustRightInd w:val="0"/>
        <w:snapToGrid w:val="0"/>
        <w:spacing w:line="360" w:lineRule="auto"/>
        <w:ind w:firstLineChars="200" w:firstLine="446"/>
        <w:rPr>
          <w:sz w:val="24"/>
          <w:szCs w:val="24"/>
        </w:rPr>
      </w:pPr>
      <w:r>
        <w:rPr>
          <w:bCs/>
          <w:sz w:val="24"/>
          <w:szCs w:val="24"/>
        </w:rPr>
        <w:t>（</w:t>
      </w:r>
      <w:r>
        <w:rPr>
          <w:bCs/>
          <w:sz w:val="24"/>
          <w:szCs w:val="24"/>
        </w:rPr>
        <w:t>3</w:t>
      </w:r>
      <w:r>
        <w:rPr>
          <w:bCs/>
          <w:sz w:val="24"/>
          <w:szCs w:val="24"/>
        </w:rPr>
        <w:t>）履约担保：</w:t>
      </w:r>
      <w:r>
        <w:rPr>
          <w:sz w:val="24"/>
          <w:szCs w:val="24"/>
        </w:rPr>
        <w:t>是否收取履约保证金：</w:t>
      </w:r>
      <w:r>
        <w:rPr>
          <w:sz w:val="24"/>
          <w:szCs w:val="24"/>
        </w:rPr>
        <w:sym w:font="Wingdings" w:char="F0A8"/>
      </w:r>
      <w:r>
        <w:rPr>
          <w:sz w:val="24"/>
          <w:szCs w:val="24"/>
        </w:rPr>
        <w:t>是</w:t>
      </w:r>
      <w:r>
        <w:rPr>
          <w:sz w:val="24"/>
          <w:szCs w:val="24"/>
        </w:rPr>
        <w:t xml:space="preserve">    </w:t>
      </w:r>
      <w:r>
        <w:rPr>
          <w:sz w:val="24"/>
          <w:szCs w:val="24"/>
        </w:rPr>
        <w:sym w:font="Wingdings" w:char="F0A8"/>
      </w:r>
      <w:r>
        <w:rPr>
          <w:sz w:val="24"/>
          <w:szCs w:val="24"/>
        </w:rPr>
        <w:t>否</w:t>
      </w:r>
    </w:p>
    <w:p w:rsidR="003274F7" w:rsidRDefault="00C7430F">
      <w:pPr>
        <w:pStyle w:val="AONormal"/>
        <w:snapToGrid w:val="0"/>
        <w:spacing w:line="360" w:lineRule="auto"/>
        <w:ind w:firstLine="446"/>
        <w:rPr>
          <w:rFonts w:ascii="Times New Roman" w:eastAsia="宋体" w:hAnsi="Times New Roman" w:cs="Times New Roman"/>
          <w:sz w:val="24"/>
          <w:szCs w:val="24"/>
        </w:rPr>
      </w:pPr>
      <w:r>
        <w:rPr>
          <w:rFonts w:ascii="Times New Roman" w:hAnsi="Times New Roman" w:cs="Times New Roman"/>
          <w:bCs/>
          <w:sz w:val="24"/>
          <w:szCs w:val="24"/>
        </w:rPr>
        <w:lastRenderedPageBreak/>
        <w:t xml:space="preserve">  </w:t>
      </w:r>
      <w:r>
        <w:rPr>
          <w:rFonts w:ascii="Times New Roman" w:eastAsia="宋体" w:hAnsi="Times New Roman" w:cs="Times New Roman"/>
          <w:sz w:val="24"/>
          <w:szCs w:val="24"/>
        </w:rPr>
        <w:t xml:space="preserve">  </w:t>
      </w:r>
      <w:r>
        <w:rPr>
          <w:rFonts w:ascii="Times New Roman" w:eastAsia="宋体" w:hAnsi="Times New Roman" w:cs="Times New Roman"/>
          <w:sz w:val="24"/>
          <w:szCs w:val="24"/>
        </w:rPr>
        <w:t>收取履约保证金形式：</w:t>
      </w:r>
      <w:r>
        <w:rPr>
          <w:rFonts w:ascii="Times New Roman" w:eastAsia="宋体" w:hAnsi="Times New Roman" w:cs="Times New Roman"/>
          <w:bCs/>
          <w:sz w:val="24"/>
          <w:szCs w:val="24"/>
          <w:u w:val="single"/>
        </w:rPr>
        <w:t xml:space="preserve">                            </w:t>
      </w:r>
    </w:p>
    <w:p w:rsidR="003274F7" w:rsidRDefault="00C7430F">
      <w:pPr>
        <w:pStyle w:val="AONormal"/>
        <w:snapToGrid w:val="0"/>
        <w:spacing w:line="360" w:lineRule="auto"/>
        <w:ind w:firstLine="446"/>
        <w:rPr>
          <w:rFonts w:ascii="Times New Roman" w:eastAsia="宋体" w:hAnsi="Times New Roman" w:cs="Times New Roman"/>
          <w:sz w:val="24"/>
          <w:szCs w:val="24"/>
        </w:rPr>
      </w:pPr>
      <w:r>
        <w:rPr>
          <w:rFonts w:ascii="Times New Roman" w:eastAsia="宋体" w:hAnsi="Times New Roman" w:cs="Times New Roman"/>
          <w:sz w:val="24"/>
          <w:szCs w:val="24"/>
        </w:rPr>
        <w:t xml:space="preserve">    </w:t>
      </w:r>
      <w:r>
        <w:rPr>
          <w:rFonts w:ascii="Times New Roman" w:eastAsia="宋体" w:hAnsi="Times New Roman" w:cs="Times New Roman"/>
          <w:sz w:val="24"/>
          <w:szCs w:val="24"/>
        </w:rPr>
        <w:t>收取履约保证金金额：</w:t>
      </w:r>
      <w:r>
        <w:rPr>
          <w:rFonts w:ascii="Times New Roman" w:eastAsia="宋体" w:hAnsi="Times New Roman" w:cs="Times New Roman"/>
          <w:bCs/>
          <w:sz w:val="24"/>
          <w:szCs w:val="24"/>
          <w:u w:val="single"/>
        </w:rPr>
        <w:t xml:space="preserve">                            </w:t>
      </w:r>
    </w:p>
    <w:p w:rsidR="003274F7" w:rsidRDefault="00C7430F" w:rsidP="00C7430F">
      <w:pPr>
        <w:adjustRightInd w:val="0"/>
        <w:snapToGrid w:val="0"/>
        <w:spacing w:line="360" w:lineRule="auto"/>
        <w:ind w:firstLineChars="200" w:firstLine="446"/>
        <w:rPr>
          <w:sz w:val="24"/>
          <w:szCs w:val="24"/>
        </w:rPr>
      </w:pPr>
      <w:r>
        <w:rPr>
          <w:bCs/>
          <w:sz w:val="24"/>
          <w:szCs w:val="24"/>
        </w:rPr>
        <w:t xml:space="preserve">    </w:t>
      </w:r>
      <w:r>
        <w:rPr>
          <w:bCs/>
          <w:sz w:val="24"/>
          <w:szCs w:val="24"/>
        </w:rPr>
        <w:t>履约担保期限：</w:t>
      </w:r>
      <w:r>
        <w:rPr>
          <w:bCs/>
          <w:sz w:val="24"/>
          <w:szCs w:val="24"/>
          <w:u w:val="single"/>
        </w:rPr>
        <w:t xml:space="preserve">                                  </w:t>
      </w:r>
    </w:p>
    <w:p w:rsidR="003274F7" w:rsidRDefault="00C7430F" w:rsidP="00C7430F">
      <w:pPr>
        <w:adjustRightInd w:val="0"/>
        <w:snapToGrid w:val="0"/>
        <w:spacing w:line="360" w:lineRule="auto"/>
        <w:ind w:firstLineChars="200" w:firstLine="446"/>
        <w:rPr>
          <w:bCs/>
          <w:sz w:val="24"/>
          <w:szCs w:val="24"/>
        </w:rPr>
      </w:pPr>
      <w:r>
        <w:rPr>
          <w:bCs/>
          <w:sz w:val="24"/>
          <w:szCs w:val="24"/>
        </w:rPr>
        <w:t>（</w:t>
      </w:r>
      <w:r>
        <w:rPr>
          <w:bCs/>
          <w:sz w:val="24"/>
          <w:szCs w:val="24"/>
        </w:rPr>
        <w:t>4</w:t>
      </w:r>
      <w:r>
        <w:rPr>
          <w:bCs/>
          <w:sz w:val="24"/>
          <w:szCs w:val="24"/>
        </w:rPr>
        <w:t>）分期履行要求：</w:t>
      </w:r>
      <w:r>
        <w:rPr>
          <w:bCs/>
          <w:sz w:val="24"/>
          <w:szCs w:val="24"/>
          <w:u w:val="single"/>
        </w:rPr>
        <w:t xml:space="preserve">                                                        </w:t>
      </w:r>
    </w:p>
    <w:p w:rsidR="003274F7" w:rsidRDefault="00C7430F" w:rsidP="00C7430F">
      <w:pPr>
        <w:adjustRightInd w:val="0"/>
        <w:snapToGrid w:val="0"/>
        <w:spacing w:line="360" w:lineRule="auto"/>
        <w:ind w:firstLineChars="200" w:firstLine="446"/>
        <w:rPr>
          <w:sz w:val="24"/>
          <w:szCs w:val="24"/>
          <w:u w:val="single"/>
        </w:rPr>
      </w:pPr>
      <w:r>
        <w:rPr>
          <w:bCs/>
          <w:sz w:val="24"/>
          <w:szCs w:val="24"/>
        </w:rPr>
        <w:t>（</w:t>
      </w:r>
      <w:r>
        <w:rPr>
          <w:bCs/>
          <w:sz w:val="24"/>
          <w:szCs w:val="24"/>
        </w:rPr>
        <w:t>5</w:t>
      </w:r>
      <w:r>
        <w:rPr>
          <w:bCs/>
          <w:sz w:val="24"/>
          <w:szCs w:val="24"/>
        </w:rPr>
        <w:t>）风险处置措施和替代方案：</w:t>
      </w:r>
      <w:r>
        <w:rPr>
          <w:color w:val="0000FF"/>
          <w:sz w:val="24"/>
          <w:szCs w:val="24"/>
          <w:u w:val="single"/>
        </w:rPr>
        <w:t xml:space="preserve"> </w:t>
      </w:r>
      <w:r>
        <w:rPr>
          <w:color w:val="000000" w:themeColor="text1"/>
          <w:sz w:val="24"/>
          <w:szCs w:val="24"/>
          <w:u w:val="single"/>
        </w:rPr>
        <w:t xml:space="preserve">              </w:t>
      </w:r>
      <w:r>
        <w:rPr>
          <w:sz w:val="24"/>
          <w:szCs w:val="24"/>
          <w:u w:val="single"/>
        </w:rPr>
        <w:t xml:space="preserve">                                                </w:t>
      </w:r>
    </w:p>
    <w:p w:rsidR="003274F7" w:rsidRDefault="00C7430F">
      <w:pPr>
        <w:numPr>
          <w:ilvl w:val="0"/>
          <w:numId w:val="1"/>
        </w:numPr>
        <w:adjustRightInd w:val="0"/>
        <w:snapToGrid w:val="0"/>
        <w:spacing w:line="360" w:lineRule="auto"/>
        <w:ind w:firstLineChars="200" w:firstLine="448"/>
        <w:rPr>
          <w:b/>
          <w:sz w:val="24"/>
          <w:szCs w:val="24"/>
        </w:rPr>
      </w:pPr>
      <w:r>
        <w:rPr>
          <w:b/>
          <w:sz w:val="24"/>
          <w:szCs w:val="24"/>
        </w:rPr>
        <w:t>合同验收</w:t>
      </w:r>
    </w:p>
    <w:p w:rsidR="003274F7" w:rsidRDefault="00C7430F" w:rsidP="00C7430F">
      <w:pPr>
        <w:numPr>
          <w:ilvl w:val="0"/>
          <w:numId w:val="3"/>
        </w:numPr>
        <w:adjustRightInd w:val="0"/>
        <w:snapToGrid w:val="0"/>
        <w:spacing w:line="360" w:lineRule="auto"/>
        <w:ind w:firstLineChars="200" w:firstLine="446"/>
        <w:rPr>
          <w:bCs/>
          <w:sz w:val="24"/>
          <w:szCs w:val="24"/>
        </w:rPr>
      </w:pPr>
      <w:r>
        <w:rPr>
          <w:bCs/>
          <w:sz w:val="24"/>
          <w:szCs w:val="24"/>
        </w:rPr>
        <w:t>验收组织方式：</w:t>
      </w:r>
      <w:r>
        <w:rPr>
          <w:sz w:val="24"/>
          <w:szCs w:val="24"/>
        </w:rPr>
        <w:sym w:font="Wingdings" w:char="F0A8"/>
      </w:r>
      <w:r>
        <w:rPr>
          <w:bCs/>
          <w:sz w:val="24"/>
          <w:szCs w:val="24"/>
        </w:rPr>
        <w:t>自行组织</w:t>
      </w:r>
      <w:r>
        <w:rPr>
          <w:bCs/>
          <w:sz w:val="24"/>
          <w:szCs w:val="24"/>
        </w:rPr>
        <w:t xml:space="preserve"> </w:t>
      </w:r>
      <w:r>
        <w:rPr>
          <w:sz w:val="24"/>
          <w:szCs w:val="24"/>
        </w:rPr>
        <w:sym w:font="Wingdings" w:char="F0A8"/>
      </w:r>
      <w:r>
        <w:rPr>
          <w:bCs/>
          <w:sz w:val="24"/>
          <w:szCs w:val="24"/>
        </w:rPr>
        <w:t>委托第三方组织</w:t>
      </w:r>
    </w:p>
    <w:p w:rsidR="003274F7" w:rsidRDefault="00C7430F">
      <w:pPr>
        <w:adjustRightInd w:val="0"/>
        <w:snapToGrid w:val="0"/>
        <w:spacing w:line="360" w:lineRule="auto"/>
        <w:rPr>
          <w:bCs/>
          <w:sz w:val="24"/>
          <w:szCs w:val="24"/>
        </w:rPr>
      </w:pPr>
      <w:r>
        <w:rPr>
          <w:bCs/>
          <w:sz w:val="24"/>
          <w:szCs w:val="24"/>
        </w:rPr>
        <w:t xml:space="preserve">         </w:t>
      </w:r>
      <w:r>
        <w:rPr>
          <w:bCs/>
          <w:sz w:val="24"/>
          <w:szCs w:val="24"/>
        </w:rPr>
        <w:t>验收主体：</w:t>
      </w:r>
      <w:r>
        <w:rPr>
          <w:bCs/>
          <w:sz w:val="24"/>
          <w:szCs w:val="24"/>
          <w:u w:val="single"/>
        </w:rPr>
        <w:t xml:space="preserve">                  </w:t>
      </w:r>
    </w:p>
    <w:p w:rsidR="003274F7" w:rsidRDefault="00C7430F">
      <w:pPr>
        <w:adjustRightInd w:val="0"/>
        <w:snapToGrid w:val="0"/>
        <w:spacing w:line="360" w:lineRule="auto"/>
        <w:rPr>
          <w:bCs/>
          <w:sz w:val="24"/>
          <w:szCs w:val="24"/>
        </w:rPr>
      </w:pPr>
      <w:r>
        <w:rPr>
          <w:bCs/>
          <w:sz w:val="24"/>
          <w:szCs w:val="24"/>
        </w:rPr>
        <w:t xml:space="preserve">        </w:t>
      </w:r>
      <w:r>
        <w:rPr>
          <w:bCs/>
          <w:sz w:val="24"/>
          <w:szCs w:val="24"/>
        </w:rPr>
        <w:t>是否邀请本项目的其他供应商参加验收：</w:t>
      </w:r>
      <w:r>
        <w:rPr>
          <w:sz w:val="24"/>
          <w:szCs w:val="24"/>
        </w:rPr>
        <w:sym w:font="Wingdings" w:char="F0A8"/>
      </w:r>
      <w:r>
        <w:rPr>
          <w:bCs/>
          <w:sz w:val="24"/>
          <w:szCs w:val="24"/>
        </w:rPr>
        <w:t>是</w:t>
      </w:r>
      <w:r>
        <w:rPr>
          <w:bCs/>
          <w:sz w:val="24"/>
          <w:szCs w:val="24"/>
        </w:rPr>
        <w:t xml:space="preserve">  </w:t>
      </w:r>
      <w:r>
        <w:rPr>
          <w:sz w:val="24"/>
          <w:szCs w:val="24"/>
        </w:rPr>
        <w:sym w:font="Wingdings" w:char="F0A8"/>
      </w:r>
      <w:r>
        <w:rPr>
          <w:bCs/>
          <w:sz w:val="24"/>
          <w:szCs w:val="24"/>
        </w:rPr>
        <w:t>否</w:t>
      </w:r>
    </w:p>
    <w:p w:rsidR="003274F7" w:rsidRDefault="00C7430F" w:rsidP="00C7430F">
      <w:pPr>
        <w:adjustRightInd w:val="0"/>
        <w:snapToGrid w:val="0"/>
        <w:spacing w:line="360" w:lineRule="auto"/>
        <w:ind w:firstLineChars="400" w:firstLine="893"/>
        <w:rPr>
          <w:bCs/>
          <w:sz w:val="24"/>
          <w:szCs w:val="24"/>
        </w:rPr>
      </w:pPr>
      <w:r>
        <w:rPr>
          <w:bCs/>
          <w:sz w:val="24"/>
          <w:szCs w:val="24"/>
        </w:rPr>
        <w:t>是否邀请专家参加验收：</w:t>
      </w:r>
      <w:r>
        <w:rPr>
          <w:sz w:val="24"/>
          <w:szCs w:val="24"/>
        </w:rPr>
        <w:sym w:font="Wingdings" w:char="F0A8"/>
      </w:r>
      <w:r>
        <w:rPr>
          <w:bCs/>
          <w:sz w:val="24"/>
          <w:szCs w:val="24"/>
        </w:rPr>
        <w:t>是</w:t>
      </w:r>
      <w:r>
        <w:rPr>
          <w:bCs/>
          <w:sz w:val="24"/>
          <w:szCs w:val="24"/>
        </w:rPr>
        <w:t xml:space="preserve">  </w:t>
      </w:r>
      <w:r>
        <w:rPr>
          <w:sz w:val="24"/>
          <w:szCs w:val="24"/>
        </w:rPr>
        <w:sym w:font="Wingdings" w:char="F0A8"/>
      </w:r>
      <w:r>
        <w:rPr>
          <w:bCs/>
          <w:sz w:val="24"/>
          <w:szCs w:val="24"/>
        </w:rPr>
        <w:t>否</w:t>
      </w:r>
    </w:p>
    <w:p w:rsidR="003274F7" w:rsidRDefault="00C7430F" w:rsidP="00C7430F">
      <w:pPr>
        <w:adjustRightInd w:val="0"/>
        <w:snapToGrid w:val="0"/>
        <w:spacing w:line="360" w:lineRule="auto"/>
        <w:ind w:firstLineChars="400" w:firstLine="893"/>
        <w:rPr>
          <w:bCs/>
          <w:sz w:val="24"/>
          <w:szCs w:val="24"/>
        </w:rPr>
      </w:pPr>
      <w:r>
        <w:rPr>
          <w:bCs/>
          <w:sz w:val="24"/>
          <w:szCs w:val="24"/>
        </w:rPr>
        <w:t>是否邀请服务对象参加验收：</w:t>
      </w:r>
      <w:r>
        <w:rPr>
          <w:sz w:val="24"/>
          <w:szCs w:val="24"/>
        </w:rPr>
        <w:sym w:font="Wingdings" w:char="F0A8"/>
      </w:r>
      <w:r>
        <w:rPr>
          <w:bCs/>
          <w:sz w:val="24"/>
          <w:szCs w:val="24"/>
        </w:rPr>
        <w:t>是</w:t>
      </w:r>
      <w:r>
        <w:rPr>
          <w:bCs/>
          <w:sz w:val="24"/>
          <w:szCs w:val="24"/>
        </w:rPr>
        <w:t xml:space="preserve">  </w:t>
      </w:r>
      <w:r>
        <w:rPr>
          <w:sz w:val="24"/>
          <w:szCs w:val="24"/>
        </w:rPr>
        <w:sym w:font="Wingdings" w:char="F0A8"/>
      </w:r>
      <w:r>
        <w:rPr>
          <w:bCs/>
          <w:sz w:val="24"/>
          <w:szCs w:val="24"/>
        </w:rPr>
        <w:t>否</w:t>
      </w:r>
    </w:p>
    <w:p w:rsidR="003274F7" w:rsidRDefault="00C7430F" w:rsidP="00C7430F">
      <w:pPr>
        <w:adjustRightInd w:val="0"/>
        <w:snapToGrid w:val="0"/>
        <w:spacing w:line="360" w:lineRule="auto"/>
        <w:ind w:firstLineChars="400" w:firstLine="893"/>
        <w:rPr>
          <w:bCs/>
          <w:sz w:val="24"/>
          <w:szCs w:val="24"/>
        </w:rPr>
      </w:pPr>
      <w:r>
        <w:rPr>
          <w:bCs/>
          <w:sz w:val="24"/>
          <w:szCs w:val="24"/>
        </w:rPr>
        <w:t>是否邀请第三方检测机构参加验收：</w:t>
      </w:r>
      <w:r>
        <w:rPr>
          <w:sz w:val="24"/>
          <w:szCs w:val="24"/>
        </w:rPr>
        <w:sym w:font="Wingdings" w:char="F0A8"/>
      </w:r>
      <w:r>
        <w:rPr>
          <w:bCs/>
          <w:sz w:val="24"/>
          <w:szCs w:val="24"/>
        </w:rPr>
        <w:t>是</w:t>
      </w:r>
      <w:r>
        <w:rPr>
          <w:bCs/>
          <w:sz w:val="24"/>
          <w:szCs w:val="24"/>
        </w:rPr>
        <w:t xml:space="preserve">  </w:t>
      </w:r>
      <w:r>
        <w:rPr>
          <w:sz w:val="24"/>
          <w:szCs w:val="24"/>
        </w:rPr>
        <w:sym w:font="Wingdings" w:char="F0A8"/>
      </w:r>
      <w:r>
        <w:rPr>
          <w:bCs/>
          <w:sz w:val="24"/>
          <w:szCs w:val="24"/>
        </w:rPr>
        <w:t>否</w:t>
      </w:r>
    </w:p>
    <w:p w:rsidR="003274F7" w:rsidRDefault="00C7430F" w:rsidP="00C7430F">
      <w:pPr>
        <w:adjustRightInd w:val="0"/>
        <w:snapToGrid w:val="0"/>
        <w:spacing w:line="360" w:lineRule="auto"/>
        <w:ind w:firstLineChars="400" w:firstLine="893"/>
        <w:rPr>
          <w:bCs/>
          <w:sz w:val="24"/>
          <w:szCs w:val="24"/>
        </w:rPr>
      </w:pPr>
      <w:r>
        <w:rPr>
          <w:bCs/>
          <w:sz w:val="24"/>
          <w:szCs w:val="24"/>
        </w:rPr>
        <w:t>是否进行抽查检测：</w:t>
      </w:r>
      <w:r>
        <w:rPr>
          <w:sz w:val="24"/>
          <w:szCs w:val="24"/>
        </w:rPr>
        <w:sym w:font="Wingdings" w:char="F0A8"/>
      </w:r>
      <w:r>
        <w:rPr>
          <w:bCs/>
          <w:sz w:val="24"/>
          <w:szCs w:val="24"/>
        </w:rPr>
        <w:t>是，抽查比例：</w:t>
      </w:r>
      <w:r>
        <w:rPr>
          <w:bCs/>
          <w:sz w:val="24"/>
          <w:szCs w:val="24"/>
          <w:u w:val="single"/>
        </w:rPr>
        <w:t xml:space="preserve">        </w:t>
      </w:r>
      <w:r>
        <w:rPr>
          <w:bCs/>
          <w:sz w:val="24"/>
          <w:szCs w:val="24"/>
        </w:rPr>
        <w:t xml:space="preserve"> </w:t>
      </w:r>
      <w:r>
        <w:rPr>
          <w:sz w:val="24"/>
          <w:szCs w:val="24"/>
        </w:rPr>
        <w:sym w:font="Wingdings" w:char="F0A8"/>
      </w:r>
      <w:r>
        <w:rPr>
          <w:bCs/>
          <w:sz w:val="24"/>
          <w:szCs w:val="24"/>
        </w:rPr>
        <w:t>否</w:t>
      </w:r>
    </w:p>
    <w:p w:rsidR="003274F7" w:rsidRDefault="00C7430F" w:rsidP="00C7430F">
      <w:pPr>
        <w:adjustRightInd w:val="0"/>
        <w:snapToGrid w:val="0"/>
        <w:spacing w:line="360" w:lineRule="auto"/>
        <w:ind w:firstLineChars="400" w:firstLine="893"/>
        <w:rPr>
          <w:bCs/>
          <w:sz w:val="24"/>
          <w:szCs w:val="24"/>
          <w:u w:val="single"/>
        </w:rPr>
      </w:pPr>
      <w:r>
        <w:rPr>
          <w:bCs/>
          <w:sz w:val="24"/>
          <w:szCs w:val="24"/>
        </w:rPr>
        <w:t>是否存在破坏性检测：</w:t>
      </w:r>
      <w:r>
        <w:rPr>
          <w:sz w:val="24"/>
          <w:szCs w:val="24"/>
        </w:rPr>
        <w:sym w:font="Wingdings" w:char="F0A8"/>
      </w:r>
      <w:r>
        <w:rPr>
          <w:bCs/>
          <w:sz w:val="24"/>
          <w:szCs w:val="24"/>
        </w:rPr>
        <w:t>是，</w:t>
      </w:r>
      <w:r>
        <w:rPr>
          <w:bCs/>
          <w:sz w:val="24"/>
          <w:szCs w:val="24"/>
          <w:u w:val="single"/>
        </w:rPr>
        <w:t>（应明确对被破坏的检测产品的处理方式）</w:t>
      </w:r>
    </w:p>
    <w:p w:rsidR="003274F7" w:rsidRDefault="00C7430F" w:rsidP="00C7430F">
      <w:pPr>
        <w:adjustRightInd w:val="0"/>
        <w:snapToGrid w:val="0"/>
        <w:spacing w:line="360" w:lineRule="auto"/>
        <w:ind w:firstLineChars="400" w:firstLine="893"/>
        <w:rPr>
          <w:bCs/>
          <w:sz w:val="24"/>
          <w:szCs w:val="24"/>
        </w:rPr>
      </w:pPr>
      <w:r>
        <w:rPr>
          <w:bCs/>
          <w:sz w:val="24"/>
          <w:szCs w:val="24"/>
        </w:rPr>
        <w:t xml:space="preserve">                    </w:t>
      </w:r>
      <w:r>
        <w:rPr>
          <w:sz w:val="24"/>
          <w:szCs w:val="24"/>
        </w:rPr>
        <w:sym w:font="Wingdings" w:char="F0A8"/>
      </w:r>
      <w:r>
        <w:rPr>
          <w:bCs/>
          <w:sz w:val="24"/>
          <w:szCs w:val="24"/>
        </w:rPr>
        <w:t>否</w:t>
      </w:r>
    </w:p>
    <w:p w:rsidR="003274F7" w:rsidRDefault="00C7430F" w:rsidP="00C7430F">
      <w:pPr>
        <w:adjustRightInd w:val="0"/>
        <w:snapToGrid w:val="0"/>
        <w:spacing w:line="360" w:lineRule="auto"/>
        <w:ind w:firstLineChars="400" w:firstLine="893"/>
        <w:rPr>
          <w:bCs/>
          <w:sz w:val="24"/>
          <w:szCs w:val="24"/>
          <w:u w:val="single"/>
        </w:rPr>
      </w:pPr>
      <w:r>
        <w:rPr>
          <w:bCs/>
          <w:sz w:val="24"/>
          <w:szCs w:val="24"/>
        </w:rPr>
        <w:t>验收组织的其他事项：</w:t>
      </w:r>
      <w:r>
        <w:rPr>
          <w:bCs/>
          <w:sz w:val="24"/>
          <w:szCs w:val="24"/>
          <w:u w:val="single"/>
        </w:rPr>
        <w:t xml:space="preserve">                </w:t>
      </w:r>
    </w:p>
    <w:p w:rsidR="003274F7" w:rsidRDefault="00C7430F" w:rsidP="00C7430F">
      <w:pPr>
        <w:adjustRightInd w:val="0"/>
        <w:snapToGrid w:val="0"/>
        <w:spacing w:line="360" w:lineRule="auto"/>
        <w:ind w:firstLineChars="200" w:firstLine="446"/>
        <w:rPr>
          <w:bCs/>
          <w:sz w:val="24"/>
          <w:szCs w:val="24"/>
          <w:u w:val="single"/>
        </w:rPr>
      </w:pPr>
      <w:r>
        <w:rPr>
          <w:bCs/>
          <w:sz w:val="24"/>
          <w:szCs w:val="24"/>
        </w:rPr>
        <w:t>（</w:t>
      </w:r>
      <w:r>
        <w:rPr>
          <w:bCs/>
          <w:sz w:val="24"/>
          <w:szCs w:val="24"/>
        </w:rPr>
        <w:t>2</w:t>
      </w:r>
      <w:r>
        <w:rPr>
          <w:bCs/>
          <w:sz w:val="24"/>
          <w:szCs w:val="24"/>
        </w:rPr>
        <w:t>）履约验收时间：</w:t>
      </w:r>
      <w:r>
        <w:rPr>
          <w:bCs/>
          <w:sz w:val="24"/>
          <w:szCs w:val="24"/>
          <w:u w:val="single"/>
        </w:rPr>
        <w:t>（计划于何时验收</w:t>
      </w:r>
      <w:r>
        <w:rPr>
          <w:bCs/>
          <w:sz w:val="24"/>
          <w:szCs w:val="24"/>
          <w:u w:val="single"/>
        </w:rPr>
        <w:t>/</w:t>
      </w:r>
      <w:r>
        <w:rPr>
          <w:bCs/>
          <w:sz w:val="24"/>
          <w:szCs w:val="24"/>
          <w:u w:val="single"/>
        </w:rPr>
        <w:t>供应商提出验收申请之日起</w:t>
      </w:r>
      <w:r>
        <w:rPr>
          <w:bCs/>
          <w:sz w:val="24"/>
          <w:szCs w:val="24"/>
          <w:u w:val="single"/>
        </w:rPr>
        <w:t xml:space="preserve">   </w:t>
      </w:r>
      <w:r>
        <w:rPr>
          <w:bCs/>
          <w:sz w:val="24"/>
          <w:szCs w:val="24"/>
          <w:u w:val="single"/>
        </w:rPr>
        <w:t>日内组织验收）</w:t>
      </w:r>
      <w:r>
        <w:rPr>
          <w:bCs/>
          <w:sz w:val="24"/>
          <w:szCs w:val="24"/>
          <w:u w:val="single"/>
        </w:rPr>
        <w:t xml:space="preserve"> </w:t>
      </w:r>
    </w:p>
    <w:p w:rsidR="003274F7" w:rsidRDefault="00C7430F" w:rsidP="00C7430F">
      <w:pPr>
        <w:adjustRightInd w:val="0"/>
        <w:snapToGrid w:val="0"/>
        <w:spacing w:line="360" w:lineRule="auto"/>
        <w:ind w:firstLineChars="200" w:firstLine="446"/>
        <w:rPr>
          <w:bCs/>
          <w:sz w:val="24"/>
          <w:szCs w:val="24"/>
        </w:rPr>
      </w:pPr>
      <w:r>
        <w:rPr>
          <w:bCs/>
          <w:sz w:val="24"/>
          <w:szCs w:val="24"/>
        </w:rPr>
        <w:t>（</w:t>
      </w:r>
      <w:r>
        <w:rPr>
          <w:bCs/>
          <w:sz w:val="24"/>
          <w:szCs w:val="24"/>
        </w:rPr>
        <w:t>3</w:t>
      </w:r>
      <w:r>
        <w:rPr>
          <w:bCs/>
          <w:sz w:val="24"/>
          <w:szCs w:val="24"/>
        </w:rPr>
        <w:t>）履约验收方式：</w:t>
      </w:r>
      <w:r>
        <w:rPr>
          <w:sz w:val="24"/>
          <w:szCs w:val="24"/>
        </w:rPr>
        <w:sym w:font="Wingdings" w:char="F0A8"/>
      </w:r>
      <w:r>
        <w:rPr>
          <w:bCs/>
          <w:sz w:val="24"/>
          <w:szCs w:val="24"/>
        </w:rPr>
        <w:t>一次性验收</w:t>
      </w:r>
      <w:r>
        <w:rPr>
          <w:bCs/>
          <w:sz w:val="24"/>
          <w:szCs w:val="24"/>
        </w:rPr>
        <w:t xml:space="preserve">         </w:t>
      </w:r>
    </w:p>
    <w:p w:rsidR="003274F7" w:rsidRDefault="00C7430F">
      <w:pPr>
        <w:adjustRightInd w:val="0"/>
        <w:snapToGrid w:val="0"/>
        <w:spacing w:line="360" w:lineRule="auto"/>
        <w:rPr>
          <w:bCs/>
          <w:sz w:val="24"/>
          <w:szCs w:val="24"/>
        </w:rPr>
      </w:pPr>
      <w:r>
        <w:rPr>
          <w:bCs/>
          <w:sz w:val="24"/>
          <w:szCs w:val="24"/>
        </w:rPr>
        <w:t xml:space="preserve">                       </w:t>
      </w:r>
      <w:r>
        <w:rPr>
          <w:sz w:val="24"/>
          <w:szCs w:val="24"/>
        </w:rPr>
        <w:sym w:font="Wingdings" w:char="F0A8"/>
      </w:r>
      <w:r>
        <w:rPr>
          <w:bCs/>
          <w:sz w:val="24"/>
          <w:szCs w:val="24"/>
        </w:rPr>
        <w:t>分期</w:t>
      </w:r>
      <w:r>
        <w:rPr>
          <w:bCs/>
          <w:sz w:val="24"/>
          <w:szCs w:val="24"/>
        </w:rPr>
        <w:t>/</w:t>
      </w:r>
      <w:r>
        <w:rPr>
          <w:bCs/>
          <w:sz w:val="24"/>
          <w:szCs w:val="24"/>
        </w:rPr>
        <w:t>分项验收：</w:t>
      </w:r>
      <w:r>
        <w:rPr>
          <w:bCs/>
          <w:sz w:val="24"/>
          <w:szCs w:val="24"/>
          <w:u w:val="single"/>
        </w:rPr>
        <w:t xml:space="preserve"> </w:t>
      </w:r>
      <w:r>
        <w:rPr>
          <w:bCs/>
          <w:sz w:val="24"/>
          <w:szCs w:val="24"/>
          <w:u w:val="single"/>
        </w:rPr>
        <w:t>（应明确分期</w:t>
      </w:r>
      <w:r>
        <w:rPr>
          <w:bCs/>
          <w:sz w:val="24"/>
          <w:szCs w:val="24"/>
          <w:u w:val="single"/>
          <w:lang w:val="en"/>
        </w:rPr>
        <w:t>/</w:t>
      </w:r>
      <w:r>
        <w:rPr>
          <w:bCs/>
          <w:sz w:val="24"/>
          <w:szCs w:val="24"/>
          <w:u w:val="single"/>
          <w:lang w:val="en"/>
        </w:rPr>
        <w:t>分项验收的工作安排</w:t>
      </w:r>
      <w:r>
        <w:rPr>
          <w:bCs/>
          <w:sz w:val="24"/>
          <w:szCs w:val="24"/>
          <w:u w:val="single"/>
        </w:rPr>
        <w:t>）</w:t>
      </w:r>
      <w:r>
        <w:rPr>
          <w:bCs/>
          <w:sz w:val="24"/>
          <w:szCs w:val="24"/>
          <w:u w:val="single"/>
        </w:rPr>
        <w:t xml:space="preserve">  </w:t>
      </w:r>
    </w:p>
    <w:p w:rsidR="003274F7" w:rsidRDefault="00C7430F" w:rsidP="00C7430F">
      <w:pPr>
        <w:adjustRightInd w:val="0"/>
        <w:snapToGrid w:val="0"/>
        <w:spacing w:line="360" w:lineRule="auto"/>
        <w:ind w:firstLineChars="200" w:firstLine="446"/>
        <w:rPr>
          <w:bCs/>
          <w:sz w:val="24"/>
          <w:szCs w:val="24"/>
        </w:rPr>
      </w:pPr>
      <w:r>
        <w:rPr>
          <w:bCs/>
          <w:sz w:val="24"/>
          <w:szCs w:val="24"/>
        </w:rPr>
        <w:t>（</w:t>
      </w:r>
      <w:r>
        <w:rPr>
          <w:bCs/>
          <w:sz w:val="24"/>
          <w:szCs w:val="24"/>
        </w:rPr>
        <w:t>4</w:t>
      </w:r>
      <w:r>
        <w:rPr>
          <w:bCs/>
          <w:sz w:val="24"/>
          <w:szCs w:val="24"/>
        </w:rPr>
        <w:t>）履约验收程序：</w:t>
      </w:r>
      <w:r>
        <w:rPr>
          <w:bCs/>
          <w:sz w:val="24"/>
          <w:szCs w:val="24"/>
          <w:u w:val="single"/>
        </w:rPr>
        <w:t xml:space="preserve">                                         </w:t>
      </w:r>
    </w:p>
    <w:p w:rsidR="003274F7" w:rsidRDefault="00C7430F" w:rsidP="00C7430F">
      <w:pPr>
        <w:adjustRightInd w:val="0"/>
        <w:snapToGrid w:val="0"/>
        <w:spacing w:line="360" w:lineRule="auto"/>
        <w:ind w:firstLineChars="200" w:firstLine="446"/>
        <w:rPr>
          <w:bCs/>
          <w:sz w:val="24"/>
          <w:szCs w:val="24"/>
          <w:u w:val="single"/>
        </w:rPr>
      </w:pPr>
      <w:r>
        <w:rPr>
          <w:bCs/>
          <w:sz w:val="24"/>
          <w:szCs w:val="24"/>
        </w:rPr>
        <w:t>（</w:t>
      </w:r>
      <w:r>
        <w:rPr>
          <w:bCs/>
          <w:sz w:val="24"/>
          <w:szCs w:val="24"/>
        </w:rPr>
        <w:t>5</w:t>
      </w:r>
      <w:r>
        <w:rPr>
          <w:bCs/>
          <w:sz w:val="24"/>
          <w:szCs w:val="24"/>
        </w:rPr>
        <w:t>）履约验收的内容：</w:t>
      </w:r>
      <w:r>
        <w:rPr>
          <w:bCs/>
          <w:sz w:val="24"/>
          <w:szCs w:val="24"/>
          <w:u w:val="single"/>
        </w:rPr>
        <w:t xml:space="preserve"> </w:t>
      </w:r>
      <w:r>
        <w:rPr>
          <w:bCs/>
          <w:sz w:val="24"/>
          <w:szCs w:val="24"/>
          <w:u w:val="single"/>
        </w:rPr>
        <w:t>（应当包括每一项技术和商务要求的履约情况，特别是落实政府采购扶持中小企业，支持绿色发展和乡村振兴等政策情况）</w:t>
      </w:r>
      <w:r>
        <w:rPr>
          <w:bCs/>
          <w:sz w:val="24"/>
          <w:szCs w:val="24"/>
          <w:u w:val="single"/>
        </w:rPr>
        <w:t xml:space="preserve">                                      </w:t>
      </w:r>
    </w:p>
    <w:p w:rsidR="003274F7" w:rsidRDefault="00C7430F" w:rsidP="00C7430F">
      <w:pPr>
        <w:adjustRightInd w:val="0"/>
        <w:snapToGrid w:val="0"/>
        <w:spacing w:line="360" w:lineRule="auto"/>
        <w:ind w:firstLineChars="200" w:firstLine="446"/>
        <w:rPr>
          <w:bCs/>
          <w:sz w:val="24"/>
          <w:szCs w:val="24"/>
          <w:u w:val="single"/>
        </w:rPr>
      </w:pPr>
      <w:r>
        <w:rPr>
          <w:bCs/>
          <w:sz w:val="24"/>
          <w:szCs w:val="24"/>
        </w:rPr>
        <w:t>（</w:t>
      </w:r>
      <w:r>
        <w:rPr>
          <w:bCs/>
          <w:sz w:val="24"/>
          <w:szCs w:val="24"/>
        </w:rPr>
        <w:t>6</w:t>
      </w:r>
      <w:r>
        <w:rPr>
          <w:bCs/>
          <w:sz w:val="24"/>
          <w:szCs w:val="24"/>
        </w:rPr>
        <w:t>）履约验收标准：</w:t>
      </w:r>
      <w:r>
        <w:rPr>
          <w:bCs/>
          <w:sz w:val="24"/>
          <w:szCs w:val="24"/>
          <w:u w:val="single"/>
        </w:rPr>
        <w:t xml:space="preserve">                                         </w:t>
      </w:r>
    </w:p>
    <w:p w:rsidR="003274F7" w:rsidRDefault="00C7430F">
      <w:pPr>
        <w:pStyle w:val="AONormal"/>
        <w:snapToGrid w:val="0"/>
        <w:spacing w:line="360" w:lineRule="auto"/>
        <w:ind w:firstLine="446"/>
        <w:rPr>
          <w:rFonts w:ascii="Times New Roman" w:eastAsia="宋体" w:hAnsi="Times New Roman" w:cs="Times New Roman"/>
          <w:sz w:val="24"/>
          <w:szCs w:val="24"/>
        </w:rPr>
      </w:pPr>
      <w:r>
        <w:rPr>
          <w:rFonts w:ascii="Times New Roman" w:eastAsia="宋体" w:hAnsi="Times New Roman" w:cs="Times New Roman"/>
          <w:bCs/>
          <w:sz w:val="24"/>
          <w:szCs w:val="24"/>
        </w:rPr>
        <w:t>（</w:t>
      </w:r>
      <w:r>
        <w:rPr>
          <w:rFonts w:ascii="Times New Roman" w:eastAsia="宋体" w:hAnsi="Times New Roman" w:cs="Times New Roman"/>
          <w:bCs/>
          <w:sz w:val="24"/>
          <w:szCs w:val="24"/>
        </w:rPr>
        <w:t>7</w:t>
      </w:r>
      <w:r>
        <w:rPr>
          <w:rFonts w:ascii="Times New Roman" w:eastAsia="宋体" w:hAnsi="Times New Roman" w:cs="Times New Roman"/>
          <w:bCs/>
          <w:sz w:val="24"/>
          <w:szCs w:val="24"/>
        </w:rPr>
        <w:t>）是否以采购活动中供应商提供的样品作为参考：</w:t>
      </w:r>
      <w:r>
        <w:rPr>
          <w:rFonts w:ascii="Times New Roman" w:eastAsia="宋体" w:hAnsi="Times New Roman" w:cs="Times New Roman"/>
          <w:sz w:val="24"/>
          <w:szCs w:val="24"/>
        </w:rPr>
        <w:sym w:font="Wingdings" w:char="F0A8"/>
      </w:r>
      <w:r>
        <w:rPr>
          <w:rFonts w:ascii="Times New Roman" w:eastAsia="宋体" w:hAnsi="Times New Roman" w:cs="Times New Roman"/>
          <w:bCs/>
          <w:sz w:val="24"/>
          <w:szCs w:val="24"/>
        </w:rPr>
        <w:t>是</w:t>
      </w:r>
      <w:r>
        <w:rPr>
          <w:rFonts w:ascii="Times New Roman" w:eastAsia="宋体" w:hAnsi="Times New Roman" w:cs="Times New Roman"/>
          <w:bCs/>
          <w:sz w:val="24"/>
          <w:szCs w:val="24"/>
        </w:rPr>
        <w:t xml:space="preserve">  </w:t>
      </w:r>
      <w:r>
        <w:rPr>
          <w:rFonts w:ascii="Times New Roman" w:eastAsia="宋体" w:hAnsi="Times New Roman" w:cs="Times New Roman"/>
          <w:sz w:val="24"/>
          <w:szCs w:val="24"/>
        </w:rPr>
        <w:sym w:font="Wingdings" w:char="F0A8"/>
      </w:r>
      <w:r>
        <w:rPr>
          <w:rFonts w:ascii="Times New Roman" w:eastAsia="宋体" w:hAnsi="Times New Roman" w:cs="Times New Roman"/>
          <w:bCs/>
          <w:sz w:val="24"/>
          <w:szCs w:val="24"/>
        </w:rPr>
        <w:t>否</w:t>
      </w:r>
    </w:p>
    <w:p w:rsidR="003274F7" w:rsidRDefault="00C7430F" w:rsidP="00C7430F">
      <w:pPr>
        <w:adjustRightInd w:val="0"/>
        <w:snapToGrid w:val="0"/>
        <w:spacing w:line="360" w:lineRule="auto"/>
        <w:ind w:firstLineChars="200" w:firstLine="446"/>
        <w:rPr>
          <w:bCs/>
          <w:sz w:val="24"/>
          <w:szCs w:val="24"/>
          <w:u w:val="single"/>
        </w:rPr>
      </w:pPr>
      <w:r>
        <w:rPr>
          <w:bCs/>
          <w:sz w:val="24"/>
          <w:szCs w:val="24"/>
        </w:rPr>
        <w:t>（</w:t>
      </w:r>
      <w:r>
        <w:rPr>
          <w:bCs/>
          <w:sz w:val="24"/>
          <w:szCs w:val="24"/>
        </w:rPr>
        <w:t>8</w:t>
      </w:r>
      <w:r>
        <w:rPr>
          <w:bCs/>
          <w:sz w:val="24"/>
          <w:szCs w:val="24"/>
        </w:rPr>
        <w:t>）履约验收其他事项：</w:t>
      </w:r>
      <w:r>
        <w:rPr>
          <w:bCs/>
          <w:sz w:val="24"/>
          <w:szCs w:val="24"/>
          <w:u w:val="single"/>
        </w:rPr>
        <w:t xml:space="preserve">      </w:t>
      </w:r>
      <w:r>
        <w:rPr>
          <w:bCs/>
          <w:sz w:val="24"/>
          <w:szCs w:val="24"/>
          <w:u w:val="single"/>
        </w:rPr>
        <w:t>（产权过户登记等）</w:t>
      </w:r>
      <w:r>
        <w:rPr>
          <w:bCs/>
          <w:sz w:val="24"/>
          <w:szCs w:val="24"/>
          <w:u w:val="single"/>
        </w:rPr>
        <w:t xml:space="preserve">          </w:t>
      </w:r>
    </w:p>
    <w:p w:rsidR="003274F7" w:rsidRDefault="00C7430F">
      <w:pPr>
        <w:numPr>
          <w:ilvl w:val="0"/>
          <w:numId w:val="1"/>
        </w:numPr>
        <w:adjustRightInd w:val="0"/>
        <w:snapToGrid w:val="0"/>
        <w:spacing w:line="360" w:lineRule="auto"/>
        <w:ind w:firstLineChars="200" w:firstLine="448"/>
        <w:rPr>
          <w:b/>
          <w:sz w:val="24"/>
          <w:szCs w:val="24"/>
        </w:rPr>
      </w:pPr>
      <w:r>
        <w:rPr>
          <w:b/>
          <w:sz w:val="24"/>
          <w:szCs w:val="24"/>
        </w:rPr>
        <w:t>组成合同的文件</w:t>
      </w:r>
    </w:p>
    <w:p w:rsidR="003274F7" w:rsidRDefault="00C7430F" w:rsidP="00C7430F">
      <w:pPr>
        <w:adjustRightInd w:val="0"/>
        <w:snapToGrid w:val="0"/>
        <w:spacing w:line="360" w:lineRule="auto"/>
        <w:ind w:firstLineChars="200" w:firstLine="446"/>
        <w:rPr>
          <w:sz w:val="24"/>
          <w:szCs w:val="24"/>
        </w:rPr>
      </w:pPr>
      <w:r>
        <w:rPr>
          <w:sz w:val="24"/>
          <w:szCs w:val="24"/>
        </w:rPr>
        <w:t>本协议书与下列文件一起构成合同文件，如下述文件之间有任何抵触、矛盾或歧义，应按以下顺序解释：</w:t>
      </w:r>
    </w:p>
    <w:p w:rsidR="003274F7" w:rsidRDefault="00C7430F" w:rsidP="00C7430F">
      <w:pPr>
        <w:adjustRightInd w:val="0"/>
        <w:snapToGrid w:val="0"/>
        <w:spacing w:line="360" w:lineRule="auto"/>
        <w:ind w:firstLineChars="200" w:firstLine="446"/>
        <w:rPr>
          <w:sz w:val="24"/>
          <w:szCs w:val="24"/>
        </w:rPr>
      </w:pPr>
      <w:r>
        <w:rPr>
          <w:sz w:val="24"/>
          <w:szCs w:val="24"/>
        </w:rPr>
        <w:t>（</w:t>
      </w:r>
      <w:r>
        <w:rPr>
          <w:sz w:val="24"/>
          <w:szCs w:val="24"/>
        </w:rPr>
        <w:t>1</w:t>
      </w:r>
      <w:r>
        <w:rPr>
          <w:sz w:val="24"/>
          <w:szCs w:val="24"/>
        </w:rPr>
        <w:t>）政府采购合同协议书及其变更、补充协议</w:t>
      </w:r>
    </w:p>
    <w:p w:rsidR="003274F7" w:rsidRDefault="00C7430F" w:rsidP="00C7430F">
      <w:pPr>
        <w:adjustRightInd w:val="0"/>
        <w:snapToGrid w:val="0"/>
        <w:spacing w:line="360" w:lineRule="auto"/>
        <w:ind w:firstLineChars="200" w:firstLine="446"/>
        <w:rPr>
          <w:sz w:val="24"/>
          <w:szCs w:val="24"/>
        </w:rPr>
      </w:pPr>
      <w:r>
        <w:rPr>
          <w:sz w:val="24"/>
          <w:szCs w:val="24"/>
        </w:rPr>
        <w:lastRenderedPageBreak/>
        <w:t>（</w:t>
      </w:r>
      <w:r>
        <w:rPr>
          <w:sz w:val="24"/>
          <w:szCs w:val="24"/>
        </w:rPr>
        <w:t>2</w:t>
      </w:r>
      <w:r>
        <w:rPr>
          <w:sz w:val="24"/>
          <w:szCs w:val="24"/>
        </w:rPr>
        <w:t>）政府采购合同专用条款</w:t>
      </w:r>
    </w:p>
    <w:p w:rsidR="003274F7" w:rsidRDefault="00C7430F" w:rsidP="00C7430F">
      <w:pPr>
        <w:adjustRightInd w:val="0"/>
        <w:snapToGrid w:val="0"/>
        <w:spacing w:line="360" w:lineRule="auto"/>
        <w:ind w:firstLineChars="200" w:firstLine="446"/>
        <w:rPr>
          <w:sz w:val="24"/>
          <w:szCs w:val="24"/>
        </w:rPr>
      </w:pPr>
      <w:r>
        <w:rPr>
          <w:sz w:val="24"/>
          <w:szCs w:val="24"/>
        </w:rPr>
        <w:t>（</w:t>
      </w:r>
      <w:r>
        <w:rPr>
          <w:sz w:val="24"/>
          <w:szCs w:val="24"/>
        </w:rPr>
        <w:t>3</w:t>
      </w:r>
      <w:r>
        <w:rPr>
          <w:sz w:val="24"/>
          <w:szCs w:val="24"/>
        </w:rPr>
        <w:t>）政府采购合同通用条款</w:t>
      </w:r>
    </w:p>
    <w:p w:rsidR="003274F7" w:rsidRDefault="00C7430F" w:rsidP="00C7430F">
      <w:pPr>
        <w:adjustRightInd w:val="0"/>
        <w:snapToGrid w:val="0"/>
        <w:spacing w:line="360" w:lineRule="auto"/>
        <w:ind w:firstLineChars="200" w:firstLine="446"/>
        <w:rPr>
          <w:sz w:val="24"/>
          <w:szCs w:val="24"/>
        </w:rPr>
      </w:pPr>
      <w:r>
        <w:rPr>
          <w:sz w:val="24"/>
          <w:szCs w:val="24"/>
        </w:rPr>
        <w:t>（</w:t>
      </w:r>
      <w:r>
        <w:rPr>
          <w:sz w:val="24"/>
          <w:szCs w:val="24"/>
        </w:rPr>
        <w:t>4</w:t>
      </w:r>
      <w:r>
        <w:rPr>
          <w:sz w:val="24"/>
          <w:szCs w:val="24"/>
        </w:rPr>
        <w:t>）中标（成交）通知书</w:t>
      </w:r>
    </w:p>
    <w:p w:rsidR="003274F7" w:rsidRDefault="00C7430F" w:rsidP="00C7430F">
      <w:pPr>
        <w:adjustRightInd w:val="0"/>
        <w:snapToGrid w:val="0"/>
        <w:spacing w:line="360" w:lineRule="auto"/>
        <w:ind w:firstLineChars="200" w:firstLine="446"/>
        <w:rPr>
          <w:sz w:val="24"/>
          <w:szCs w:val="24"/>
        </w:rPr>
      </w:pPr>
      <w:r>
        <w:rPr>
          <w:sz w:val="24"/>
          <w:szCs w:val="24"/>
        </w:rPr>
        <w:t>（</w:t>
      </w:r>
      <w:r>
        <w:rPr>
          <w:sz w:val="24"/>
          <w:szCs w:val="24"/>
        </w:rPr>
        <w:t>5</w:t>
      </w:r>
      <w:r>
        <w:rPr>
          <w:sz w:val="24"/>
          <w:szCs w:val="24"/>
        </w:rPr>
        <w:t>）投标（响应）文件</w:t>
      </w:r>
    </w:p>
    <w:p w:rsidR="003274F7" w:rsidRDefault="00C7430F" w:rsidP="00C7430F">
      <w:pPr>
        <w:adjustRightInd w:val="0"/>
        <w:snapToGrid w:val="0"/>
        <w:spacing w:line="360" w:lineRule="auto"/>
        <w:ind w:firstLineChars="200" w:firstLine="446"/>
        <w:rPr>
          <w:sz w:val="24"/>
          <w:szCs w:val="24"/>
        </w:rPr>
      </w:pPr>
      <w:r>
        <w:rPr>
          <w:sz w:val="24"/>
          <w:szCs w:val="24"/>
        </w:rPr>
        <w:t>（</w:t>
      </w:r>
      <w:r>
        <w:rPr>
          <w:sz w:val="24"/>
          <w:szCs w:val="24"/>
        </w:rPr>
        <w:t>6</w:t>
      </w:r>
      <w:r>
        <w:rPr>
          <w:sz w:val="24"/>
          <w:szCs w:val="24"/>
        </w:rPr>
        <w:t>）采购文件</w:t>
      </w:r>
    </w:p>
    <w:p w:rsidR="003274F7" w:rsidRDefault="00C7430F" w:rsidP="00C7430F">
      <w:pPr>
        <w:adjustRightInd w:val="0"/>
        <w:snapToGrid w:val="0"/>
        <w:spacing w:line="360" w:lineRule="auto"/>
        <w:ind w:firstLineChars="200" w:firstLine="446"/>
        <w:rPr>
          <w:sz w:val="24"/>
          <w:szCs w:val="24"/>
        </w:rPr>
      </w:pPr>
      <w:r>
        <w:rPr>
          <w:sz w:val="24"/>
          <w:szCs w:val="24"/>
        </w:rPr>
        <w:t>（</w:t>
      </w:r>
      <w:r>
        <w:rPr>
          <w:sz w:val="24"/>
          <w:szCs w:val="24"/>
        </w:rPr>
        <w:t>7</w:t>
      </w:r>
      <w:r>
        <w:rPr>
          <w:sz w:val="24"/>
          <w:szCs w:val="24"/>
        </w:rPr>
        <w:t>）有关技术文件，图纸</w:t>
      </w:r>
    </w:p>
    <w:p w:rsidR="003274F7" w:rsidRDefault="00C7430F">
      <w:pPr>
        <w:pStyle w:val="AONormal"/>
        <w:snapToGrid w:val="0"/>
        <w:spacing w:line="360" w:lineRule="auto"/>
        <w:ind w:firstLine="446"/>
        <w:rPr>
          <w:rFonts w:ascii="Times New Roman" w:eastAsia="宋体" w:hAnsi="Times New Roman" w:cs="Times New Roman"/>
          <w:kern w:val="2"/>
          <w:sz w:val="24"/>
          <w:szCs w:val="24"/>
        </w:rPr>
      </w:pPr>
      <w:r>
        <w:rPr>
          <w:rFonts w:ascii="Times New Roman" w:eastAsia="宋体" w:hAnsi="Times New Roman" w:cs="Times New Roman"/>
          <w:sz w:val="24"/>
          <w:szCs w:val="24"/>
        </w:rPr>
        <w:t>（</w:t>
      </w:r>
      <w:r>
        <w:rPr>
          <w:rFonts w:ascii="Times New Roman" w:eastAsia="宋体" w:hAnsi="Times New Roman" w:cs="Times New Roman"/>
          <w:sz w:val="24"/>
          <w:szCs w:val="24"/>
        </w:rPr>
        <w:t>8</w:t>
      </w:r>
      <w:r>
        <w:rPr>
          <w:rFonts w:ascii="Times New Roman" w:eastAsia="宋体" w:hAnsi="Times New Roman" w:cs="Times New Roman"/>
          <w:sz w:val="24"/>
          <w:szCs w:val="24"/>
        </w:rPr>
        <w:t>）</w:t>
      </w:r>
      <w:r>
        <w:rPr>
          <w:rFonts w:ascii="Times New Roman" w:eastAsia="宋体" w:hAnsi="Times New Roman" w:cs="Times New Roman"/>
          <w:color w:val="000000" w:themeColor="text1"/>
          <w:kern w:val="2"/>
          <w:sz w:val="24"/>
          <w:szCs w:val="24"/>
        </w:rPr>
        <w:t>国家法律、行政法规和规章制度规定或合同约定的作为合同组成部分的其他文件</w:t>
      </w:r>
    </w:p>
    <w:p w:rsidR="003274F7" w:rsidRDefault="00C7430F">
      <w:pPr>
        <w:numPr>
          <w:ilvl w:val="0"/>
          <w:numId w:val="1"/>
        </w:numPr>
        <w:adjustRightInd w:val="0"/>
        <w:snapToGrid w:val="0"/>
        <w:spacing w:line="360" w:lineRule="auto"/>
        <w:ind w:firstLineChars="200" w:firstLine="448"/>
        <w:rPr>
          <w:b/>
          <w:sz w:val="24"/>
          <w:szCs w:val="24"/>
        </w:rPr>
      </w:pPr>
      <w:r>
        <w:rPr>
          <w:b/>
          <w:sz w:val="24"/>
          <w:szCs w:val="24"/>
        </w:rPr>
        <w:t>合同生效</w:t>
      </w:r>
    </w:p>
    <w:p w:rsidR="003274F7" w:rsidRDefault="00C7430F" w:rsidP="00C7430F">
      <w:pPr>
        <w:adjustRightInd w:val="0"/>
        <w:snapToGrid w:val="0"/>
        <w:spacing w:line="360" w:lineRule="auto"/>
        <w:ind w:firstLineChars="200" w:firstLine="446"/>
        <w:rPr>
          <w:sz w:val="24"/>
          <w:szCs w:val="24"/>
        </w:rPr>
      </w:pPr>
      <w:r>
        <w:rPr>
          <w:sz w:val="24"/>
          <w:szCs w:val="24"/>
        </w:rPr>
        <w:t>本合同自</w:t>
      </w:r>
      <w:r>
        <w:rPr>
          <w:sz w:val="24"/>
          <w:szCs w:val="24"/>
          <w:u w:val="single"/>
        </w:rPr>
        <w:t xml:space="preserve">                             </w:t>
      </w:r>
      <w:r>
        <w:rPr>
          <w:sz w:val="24"/>
          <w:szCs w:val="24"/>
        </w:rPr>
        <w:t>生效。</w:t>
      </w:r>
    </w:p>
    <w:p w:rsidR="003274F7" w:rsidRDefault="00C7430F">
      <w:pPr>
        <w:numPr>
          <w:ilvl w:val="0"/>
          <w:numId w:val="1"/>
        </w:numPr>
        <w:adjustRightInd w:val="0"/>
        <w:snapToGrid w:val="0"/>
        <w:spacing w:line="360" w:lineRule="auto"/>
        <w:ind w:firstLineChars="200" w:firstLine="448"/>
        <w:rPr>
          <w:b/>
          <w:sz w:val="24"/>
          <w:szCs w:val="24"/>
        </w:rPr>
      </w:pPr>
      <w:r>
        <w:rPr>
          <w:b/>
          <w:sz w:val="24"/>
          <w:szCs w:val="24"/>
        </w:rPr>
        <w:t>合同份数</w:t>
      </w:r>
    </w:p>
    <w:p w:rsidR="003274F7" w:rsidRDefault="00C7430F" w:rsidP="00C7430F">
      <w:pPr>
        <w:adjustRightInd w:val="0"/>
        <w:snapToGrid w:val="0"/>
        <w:spacing w:line="360" w:lineRule="auto"/>
        <w:ind w:firstLineChars="200" w:firstLine="446"/>
        <w:rPr>
          <w:sz w:val="24"/>
          <w:szCs w:val="24"/>
        </w:rPr>
      </w:pPr>
      <w:r>
        <w:rPr>
          <w:sz w:val="24"/>
          <w:szCs w:val="24"/>
        </w:rPr>
        <w:t>本合同一式</w:t>
      </w:r>
      <w:r>
        <w:rPr>
          <w:sz w:val="24"/>
          <w:szCs w:val="24"/>
          <w:u w:val="single"/>
        </w:rPr>
        <w:t xml:space="preserve">    </w:t>
      </w:r>
      <w:r>
        <w:rPr>
          <w:sz w:val="24"/>
          <w:szCs w:val="24"/>
        </w:rPr>
        <w:t>份，甲方执</w:t>
      </w:r>
      <w:r>
        <w:rPr>
          <w:sz w:val="24"/>
          <w:szCs w:val="24"/>
          <w:u w:val="single"/>
        </w:rPr>
        <w:t xml:space="preserve">    </w:t>
      </w:r>
      <w:r>
        <w:rPr>
          <w:sz w:val="24"/>
          <w:szCs w:val="24"/>
        </w:rPr>
        <w:t>份，乙方执</w:t>
      </w:r>
      <w:r>
        <w:rPr>
          <w:sz w:val="24"/>
          <w:szCs w:val="24"/>
          <w:u w:val="single"/>
        </w:rPr>
        <w:t xml:space="preserve">    </w:t>
      </w:r>
      <w:r>
        <w:rPr>
          <w:sz w:val="24"/>
          <w:szCs w:val="24"/>
        </w:rPr>
        <w:t>份，均具有同等法律效力。</w:t>
      </w:r>
    </w:p>
    <w:p w:rsidR="003274F7" w:rsidRDefault="00C7430F" w:rsidP="00C7430F">
      <w:pPr>
        <w:adjustRightInd w:val="0"/>
        <w:snapToGrid w:val="0"/>
        <w:spacing w:line="360" w:lineRule="auto"/>
        <w:ind w:firstLineChars="200" w:firstLine="446"/>
        <w:rPr>
          <w:sz w:val="24"/>
          <w:szCs w:val="24"/>
        </w:rPr>
      </w:pPr>
      <w:r>
        <w:rPr>
          <w:sz w:val="24"/>
          <w:szCs w:val="24"/>
        </w:rPr>
        <w:t>合同订立时间：</w:t>
      </w:r>
      <w:r>
        <w:rPr>
          <w:sz w:val="24"/>
          <w:szCs w:val="24"/>
          <w:u w:val="single"/>
        </w:rPr>
        <w:t xml:space="preserve">         </w:t>
      </w:r>
      <w:r>
        <w:rPr>
          <w:sz w:val="24"/>
          <w:szCs w:val="24"/>
        </w:rPr>
        <w:t>年</w:t>
      </w:r>
      <w:r>
        <w:rPr>
          <w:sz w:val="24"/>
          <w:szCs w:val="24"/>
          <w:u w:val="single"/>
        </w:rPr>
        <w:t xml:space="preserve">      </w:t>
      </w:r>
      <w:r>
        <w:rPr>
          <w:sz w:val="24"/>
          <w:szCs w:val="24"/>
        </w:rPr>
        <w:t>月</w:t>
      </w:r>
      <w:r>
        <w:rPr>
          <w:sz w:val="24"/>
          <w:szCs w:val="24"/>
          <w:u w:val="single"/>
        </w:rPr>
        <w:t xml:space="preserve">      </w:t>
      </w:r>
      <w:r>
        <w:rPr>
          <w:sz w:val="24"/>
          <w:szCs w:val="24"/>
        </w:rPr>
        <w:t>日</w:t>
      </w:r>
    </w:p>
    <w:p w:rsidR="003274F7" w:rsidRDefault="00C7430F" w:rsidP="00C7430F">
      <w:pPr>
        <w:adjustRightInd w:val="0"/>
        <w:snapToGrid w:val="0"/>
        <w:spacing w:line="360" w:lineRule="auto"/>
        <w:ind w:firstLineChars="200" w:firstLine="446"/>
        <w:rPr>
          <w:sz w:val="24"/>
          <w:szCs w:val="24"/>
        </w:rPr>
      </w:pPr>
      <w:r>
        <w:rPr>
          <w:sz w:val="24"/>
          <w:szCs w:val="24"/>
        </w:rPr>
        <w:t>合同订立地点：</w:t>
      </w:r>
      <w:r>
        <w:rPr>
          <w:sz w:val="24"/>
          <w:szCs w:val="24"/>
          <w:u w:val="single"/>
        </w:rPr>
        <w:t xml:space="preserve">                           </w:t>
      </w:r>
    </w:p>
    <w:p w:rsidR="003274F7" w:rsidRDefault="00C7430F" w:rsidP="00C7430F">
      <w:pPr>
        <w:adjustRightInd w:val="0"/>
        <w:snapToGrid w:val="0"/>
        <w:spacing w:line="360" w:lineRule="auto"/>
        <w:ind w:firstLineChars="200" w:firstLine="446"/>
      </w:pPr>
      <w:r>
        <w:rPr>
          <w:sz w:val="24"/>
          <w:szCs w:val="24"/>
        </w:rPr>
        <w:t>附件：具体标的及其技术要求和商务要求、联合协议、分包意向协议等。</w:t>
      </w:r>
    </w:p>
    <w:tbl>
      <w:tblPr>
        <w:tblW w:w="4927" w:type="pct"/>
        <w:jc w:val="center"/>
        <w:tblBorders>
          <w:top w:val="single" w:sz="4" w:space="0" w:color="auto"/>
          <w:left w:val="single" w:sz="4" w:space="0" w:color="auto"/>
          <w:bottom w:val="single" w:sz="4" w:space="0" w:color="auto"/>
          <w:right w:val="single" w:sz="4" w:space="0" w:color="auto"/>
          <w:insideH w:val="single" w:sz="2" w:space="0" w:color="auto"/>
          <w:insideV w:val="single" w:sz="2" w:space="0" w:color="auto"/>
        </w:tblBorders>
        <w:tblLook w:val="04A0" w:firstRow="1" w:lastRow="0" w:firstColumn="1" w:lastColumn="0" w:noHBand="0" w:noVBand="1"/>
      </w:tblPr>
      <w:tblGrid>
        <w:gridCol w:w="1892"/>
        <w:gridCol w:w="2413"/>
        <w:gridCol w:w="1980"/>
        <w:gridCol w:w="2118"/>
      </w:tblGrid>
      <w:tr w:rsidR="003274F7">
        <w:trPr>
          <w:trHeight w:val="490"/>
          <w:jc w:val="center"/>
        </w:trPr>
        <w:tc>
          <w:tcPr>
            <w:tcW w:w="2562" w:type="pct"/>
            <w:gridSpan w:val="2"/>
            <w:tcBorders>
              <w:top w:val="single" w:sz="4" w:space="0" w:color="auto"/>
              <w:left w:val="single" w:sz="4" w:space="0" w:color="auto"/>
              <w:bottom w:val="single" w:sz="2" w:space="0" w:color="auto"/>
              <w:right w:val="single" w:sz="2" w:space="0" w:color="auto"/>
            </w:tcBorders>
            <w:vAlign w:val="center"/>
          </w:tcPr>
          <w:p w:rsidR="003274F7" w:rsidRDefault="00C7430F">
            <w:pPr>
              <w:adjustRightInd w:val="0"/>
              <w:snapToGrid w:val="0"/>
              <w:spacing w:line="300" w:lineRule="exact"/>
              <w:jc w:val="center"/>
              <w:rPr>
                <w:szCs w:val="24"/>
              </w:rPr>
            </w:pPr>
            <w:r>
              <w:rPr>
                <w:szCs w:val="21"/>
              </w:rPr>
              <w:t>甲方（采购人、受采购人委托签订合同的单位或采购文件约定的合同甲方）</w:t>
            </w:r>
          </w:p>
        </w:tc>
        <w:tc>
          <w:tcPr>
            <w:tcW w:w="2437" w:type="pct"/>
            <w:gridSpan w:val="2"/>
            <w:tcBorders>
              <w:top w:val="single" w:sz="4" w:space="0" w:color="auto"/>
              <w:left w:val="single" w:sz="2" w:space="0" w:color="auto"/>
              <w:bottom w:val="single" w:sz="2" w:space="0" w:color="auto"/>
              <w:right w:val="single" w:sz="4" w:space="0" w:color="auto"/>
            </w:tcBorders>
            <w:vAlign w:val="center"/>
          </w:tcPr>
          <w:p w:rsidR="003274F7" w:rsidRDefault="00C7430F">
            <w:pPr>
              <w:adjustRightInd w:val="0"/>
              <w:snapToGrid w:val="0"/>
              <w:spacing w:line="300" w:lineRule="exact"/>
              <w:jc w:val="center"/>
              <w:rPr>
                <w:szCs w:val="24"/>
              </w:rPr>
            </w:pPr>
            <w:r>
              <w:rPr>
                <w:szCs w:val="21"/>
              </w:rPr>
              <w:t>乙方（供应商）</w:t>
            </w:r>
          </w:p>
        </w:tc>
      </w:tr>
      <w:tr w:rsidR="003274F7">
        <w:trPr>
          <w:trHeight w:val="917"/>
          <w:jc w:val="center"/>
        </w:trPr>
        <w:tc>
          <w:tcPr>
            <w:tcW w:w="1126" w:type="pct"/>
            <w:tcBorders>
              <w:top w:val="single" w:sz="2" w:space="0" w:color="auto"/>
              <w:left w:val="single" w:sz="4" w:space="0" w:color="auto"/>
              <w:bottom w:val="single" w:sz="2" w:space="0" w:color="auto"/>
              <w:right w:val="single" w:sz="2" w:space="0" w:color="auto"/>
            </w:tcBorders>
            <w:vAlign w:val="center"/>
          </w:tcPr>
          <w:p w:rsidR="003274F7" w:rsidRDefault="00C7430F">
            <w:pPr>
              <w:adjustRightInd w:val="0"/>
              <w:snapToGrid w:val="0"/>
              <w:spacing w:line="300" w:lineRule="exact"/>
              <w:jc w:val="center"/>
              <w:rPr>
                <w:szCs w:val="21"/>
              </w:rPr>
            </w:pPr>
            <w:r>
              <w:rPr>
                <w:szCs w:val="21"/>
              </w:rPr>
              <w:t>单位名称（公章或合同章）</w:t>
            </w:r>
          </w:p>
        </w:tc>
        <w:tc>
          <w:tcPr>
            <w:tcW w:w="1436" w:type="pct"/>
            <w:tcBorders>
              <w:top w:val="single" w:sz="2" w:space="0" w:color="auto"/>
              <w:left w:val="single" w:sz="2" w:space="0" w:color="auto"/>
              <w:bottom w:val="single" w:sz="2" w:space="0" w:color="auto"/>
              <w:right w:val="single" w:sz="2" w:space="0" w:color="auto"/>
            </w:tcBorders>
            <w:vAlign w:val="center"/>
          </w:tcPr>
          <w:p w:rsidR="003274F7" w:rsidRDefault="003274F7">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3274F7" w:rsidRDefault="00C7430F">
            <w:pPr>
              <w:adjustRightInd w:val="0"/>
              <w:snapToGrid w:val="0"/>
              <w:spacing w:line="300" w:lineRule="exact"/>
              <w:jc w:val="center"/>
              <w:rPr>
                <w:szCs w:val="21"/>
              </w:rPr>
            </w:pPr>
            <w:r>
              <w:rPr>
                <w:szCs w:val="21"/>
              </w:rPr>
              <w:t>单位名称（公章或合同章）</w:t>
            </w:r>
          </w:p>
        </w:tc>
        <w:tc>
          <w:tcPr>
            <w:tcW w:w="1259" w:type="pct"/>
            <w:tcBorders>
              <w:top w:val="single" w:sz="2" w:space="0" w:color="auto"/>
              <w:left w:val="single" w:sz="2" w:space="0" w:color="auto"/>
              <w:bottom w:val="single" w:sz="2" w:space="0" w:color="auto"/>
              <w:right w:val="single" w:sz="4" w:space="0" w:color="auto"/>
            </w:tcBorders>
            <w:vAlign w:val="center"/>
          </w:tcPr>
          <w:p w:rsidR="003274F7" w:rsidRDefault="003274F7">
            <w:pPr>
              <w:adjustRightInd w:val="0"/>
              <w:snapToGrid w:val="0"/>
              <w:spacing w:line="300" w:lineRule="exact"/>
              <w:jc w:val="center"/>
              <w:rPr>
                <w:spacing w:val="20"/>
                <w:szCs w:val="21"/>
              </w:rPr>
            </w:pPr>
          </w:p>
        </w:tc>
      </w:tr>
      <w:tr w:rsidR="003274F7">
        <w:trPr>
          <w:trHeight w:val="1171"/>
          <w:jc w:val="center"/>
        </w:trPr>
        <w:tc>
          <w:tcPr>
            <w:tcW w:w="1126" w:type="pct"/>
            <w:vMerge w:val="restart"/>
            <w:tcBorders>
              <w:top w:val="single" w:sz="2" w:space="0" w:color="auto"/>
              <w:left w:val="single" w:sz="4" w:space="0" w:color="auto"/>
              <w:bottom w:val="single" w:sz="2" w:space="0" w:color="auto"/>
              <w:right w:val="single" w:sz="2" w:space="0" w:color="auto"/>
            </w:tcBorders>
            <w:vAlign w:val="center"/>
          </w:tcPr>
          <w:p w:rsidR="003274F7" w:rsidRDefault="00C7430F">
            <w:pPr>
              <w:adjustRightInd w:val="0"/>
              <w:snapToGrid w:val="0"/>
              <w:spacing w:line="300" w:lineRule="exact"/>
              <w:jc w:val="center"/>
              <w:rPr>
                <w:szCs w:val="21"/>
              </w:rPr>
            </w:pPr>
            <w:r>
              <w:rPr>
                <w:szCs w:val="21"/>
              </w:rPr>
              <w:t>法定代表人</w:t>
            </w:r>
          </w:p>
          <w:p w:rsidR="003274F7" w:rsidRDefault="00C7430F">
            <w:pPr>
              <w:adjustRightInd w:val="0"/>
              <w:snapToGrid w:val="0"/>
              <w:spacing w:line="300" w:lineRule="exact"/>
              <w:ind w:firstLineChars="48" w:firstLine="93"/>
              <w:jc w:val="center"/>
              <w:rPr>
                <w:szCs w:val="21"/>
              </w:rPr>
            </w:pPr>
            <w:r>
              <w:rPr>
                <w:szCs w:val="21"/>
              </w:rPr>
              <w:t>或其委托代理人（签章）</w:t>
            </w:r>
          </w:p>
        </w:tc>
        <w:tc>
          <w:tcPr>
            <w:tcW w:w="1436" w:type="pct"/>
            <w:vMerge w:val="restart"/>
            <w:tcBorders>
              <w:top w:val="single" w:sz="2" w:space="0" w:color="auto"/>
              <w:left w:val="single" w:sz="2" w:space="0" w:color="auto"/>
              <w:bottom w:val="single" w:sz="2" w:space="0" w:color="auto"/>
              <w:right w:val="single" w:sz="2" w:space="0" w:color="auto"/>
            </w:tcBorders>
            <w:vAlign w:val="center"/>
          </w:tcPr>
          <w:p w:rsidR="003274F7" w:rsidRDefault="003274F7">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3274F7" w:rsidRDefault="00C7430F">
            <w:pPr>
              <w:adjustRightInd w:val="0"/>
              <w:snapToGrid w:val="0"/>
              <w:spacing w:line="300" w:lineRule="exact"/>
              <w:jc w:val="center"/>
              <w:rPr>
                <w:szCs w:val="21"/>
              </w:rPr>
            </w:pPr>
            <w:r>
              <w:rPr>
                <w:szCs w:val="21"/>
              </w:rPr>
              <w:t>法定代表人</w:t>
            </w:r>
          </w:p>
          <w:p w:rsidR="003274F7" w:rsidRDefault="00C7430F">
            <w:pPr>
              <w:adjustRightInd w:val="0"/>
              <w:snapToGrid w:val="0"/>
              <w:spacing w:line="300" w:lineRule="exact"/>
              <w:jc w:val="center"/>
              <w:rPr>
                <w:szCs w:val="21"/>
              </w:rPr>
            </w:pPr>
            <w:r>
              <w:rPr>
                <w:szCs w:val="21"/>
              </w:rPr>
              <w:t>或其委托代理人（签章）</w:t>
            </w:r>
          </w:p>
        </w:tc>
        <w:tc>
          <w:tcPr>
            <w:tcW w:w="1259" w:type="pct"/>
            <w:tcBorders>
              <w:top w:val="single" w:sz="2" w:space="0" w:color="auto"/>
              <w:left w:val="single" w:sz="2" w:space="0" w:color="auto"/>
              <w:bottom w:val="single" w:sz="2" w:space="0" w:color="auto"/>
              <w:right w:val="single" w:sz="4" w:space="0" w:color="auto"/>
            </w:tcBorders>
            <w:vAlign w:val="center"/>
          </w:tcPr>
          <w:p w:rsidR="003274F7" w:rsidRDefault="003274F7">
            <w:pPr>
              <w:adjustRightInd w:val="0"/>
              <w:snapToGrid w:val="0"/>
              <w:spacing w:line="300" w:lineRule="exact"/>
              <w:jc w:val="center"/>
              <w:rPr>
                <w:szCs w:val="21"/>
              </w:rPr>
            </w:pPr>
          </w:p>
        </w:tc>
      </w:tr>
      <w:tr w:rsidR="003274F7">
        <w:trPr>
          <w:trHeight w:val="483"/>
          <w:jc w:val="center"/>
        </w:trPr>
        <w:tc>
          <w:tcPr>
            <w:tcW w:w="0" w:type="auto"/>
            <w:vMerge/>
            <w:tcBorders>
              <w:top w:val="single" w:sz="2" w:space="0" w:color="auto"/>
              <w:left w:val="single" w:sz="4" w:space="0" w:color="auto"/>
              <w:bottom w:val="single" w:sz="2" w:space="0" w:color="auto"/>
              <w:right w:val="single" w:sz="2" w:space="0" w:color="auto"/>
            </w:tcBorders>
            <w:vAlign w:val="center"/>
          </w:tcPr>
          <w:p w:rsidR="003274F7" w:rsidRDefault="003274F7">
            <w:pPr>
              <w:widowControl/>
              <w:jc w:val="left"/>
              <w:rPr>
                <w:szCs w:val="21"/>
              </w:rPr>
            </w:pPr>
          </w:p>
        </w:tc>
        <w:tc>
          <w:tcPr>
            <w:tcW w:w="0" w:type="auto"/>
            <w:vMerge/>
            <w:tcBorders>
              <w:top w:val="single" w:sz="2" w:space="0" w:color="auto"/>
              <w:left w:val="single" w:sz="2" w:space="0" w:color="auto"/>
              <w:bottom w:val="single" w:sz="2" w:space="0" w:color="auto"/>
              <w:right w:val="single" w:sz="2" w:space="0" w:color="auto"/>
            </w:tcBorders>
            <w:vAlign w:val="center"/>
          </w:tcPr>
          <w:p w:rsidR="003274F7" w:rsidRDefault="003274F7">
            <w:pPr>
              <w:widowControl/>
              <w:jc w:val="left"/>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3274F7" w:rsidRDefault="00C7430F">
            <w:pPr>
              <w:adjustRightInd w:val="0"/>
              <w:snapToGrid w:val="0"/>
              <w:spacing w:line="300" w:lineRule="exact"/>
              <w:jc w:val="center"/>
              <w:rPr>
                <w:szCs w:val="21"/>
              </w:rPr>
            </w:pPr>
            <w:r>
              <w:rPr>
                <w:szCs w:val="21"/>
              </w:rPr>
              <w:t>拥有者性别</w:t>
            </w:r>
          </w:p>
        </w:tc>
        <w:tc>
          <w:tcPr>
            <w:tcW w:w="1259" w:type="pct"/>
            <w:tcBorders>
              <w:top w:val="single" w:sz="2" w:space="0" w:color="auto"/>
              <w:left w:val="single" w:sz="2" w:space="0" w:color="auto"/>
              <w:bottom w:val="single" w:sz="2" w:space="0" w:color="auto"/>
              <w:right w:val="single" w:sz="4" w:space="0" w:color="auto"/>
            </w:tcBorders>
            <w:vAlign w:val="center"/>
          </w:tcPr>
          <w:p w:rsidR="003274F7" w:rsidRDefault="003274F7">
            <w:pPr>
              <w:adjustRightInd w:val="0"/>
              <w:snapToGrid w:val="0"/>
              <w:spacing w:line="300" w:lineRule="exact"/>
              <w:jc w:val="center"/>
              <w:rPr>
                <w:spacing w:val="20"/>
                <w:szCs w:val="21"/>
              </w:rPr>
            </w:pPr>
          </w:p>
        </w:tc>
      </w:tr>
      <w:tr w:rsidR="003274F7">
        <w:trPr>
          <w:trHeight w:val="483"/>
          <w:jc w:val="center"/>
        </w:trPr>
        <w:tc>
          <w:tcPr>
            <w:tcW w:w="1126" w:type="pct"/>
            <w:tcBorders>
              <w:top w:val="single" w:sz="2" w:space="0" w:color="auto"/>
              <w:left w:val="single" w:sz="4" w:space="0" w:color="auto"/>
              <w:bottom w:val="single" w:sz="2" w:space="0" w:color="auto"/>
              <w:right w:val="single" w:sz="2" w:space="0" w:color="auto"/>
            </w:tcBorders>
            <w:vAlign w:val="center"/>
          </w:tcPr>
          <w:p w:rsidR="003274F7" w:rsidRDefault="00C7430F">
            <w:pPr>
              <w:adjustRightInd w:val="0"/>
              <w:snapToGrid w:val="0"/>
              <w:spacing w:line="300" w:lineRule="exact"/>
              <w:jc w:val="center"/>
              <w:rPr>
                <w:szCs w:val="21"/>
              </w:rPr>
            </w:pPr>
            <w:r>
              <w:rPr>
                <w:szCs w:val="21"/>
              </w:rPr>
              <w:t>住</w:t>
            </w:r>
            <w:r>
              <w:rPr>
                <w:szCs w:val="21"/>
              </w:rPr>
              <w:t xml:space="preserve">  </w:t>
            </w:r>
            <w:r>
              <w:rPr>
                <w:szCs w:val="21"/>
              </w:rPr>
              <w:t>所</w:t>
            </w:r>
          </w:p>
        </w:tc>
        <w:tc>
          <w:tcPr>
            <w:tcW w:w="1436" w:type="pct"/>
            <w:tcBorders>
              <w:top w:val="single" w:sz="2" w:space="0" w:color="auto"/>
              <w:left w:val="single" w:sz="2" w:space="0" w:color="auto"/>
              <w:bottom w:val="single" w:sz="2" w:space="0" w:color="auto"/>
              <w:right w:val="single" w:sz="2" w:space="0" w:color="auto"/>
            </w:tcBorders>
            <w:vAlign w:val="center"/>
          </w:tcPr>
          <w:p w:rsidR="003274F7" w:rsidRDefault="003274F7">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3274F7" w:rsidRDefault="00C7430F">
            <w:pPr>
              <w:adjustRightInd w:val="0"/>
              <w:snapToGrid w:val="0"/>
              <w:spacing w:line="300" w:lineRule="exact"/>
              <w:jc w:val="center"/>
              <w:rPr>
                <w:szCs w:val="21"/>
              </w:rPr>
            </w:pPr>
            <w:r>
              <w:rPr>
                <w:szCs w:val="21"/>
              </w:rPr>
              <w:t>住</w:t>
            </w:r>
            <w:r>
              <w:rPr>
                <w:szCs w:val="21"/>
              </w:rPr>
              <w:t xml:space="preserve">  </w:t>
            </w:r>
            <w:r>
              <w:rPr>
                <w:szCs w:val="21"/>
              </w:rPr>
              <w:t>所</w:t>
            </w:r>
          </w:p>
        </w:tc>
        <w:tc>
          <w:tcPr>
            <w:tcW w:w="1259" w:type="pct"/>
            <w:tcBorders>
              <w:top w:val="single" w:sz="2" w:space="0" w:color="auto"/>
              <w:left w:val="single" w:sz="2" w:space="0" w:color="auto"/>
              <w:bottom w:val="single" w:sz="2" w:space="0" w:color="auto"/>
              <w:right w:val="single" w:sz="4" w:space="0" w:color="auto"/>
            </w:tcBorders>
            <w:vAlign w:val="center"/>
          </w:tcPr>
          <w:p w:rsidR="003274F7" w:rsidRDefault="003274F7">
            <w:pPr>
              <w:adjustRightInd w:val="0"/>
              <w:snapToGrid w:val="0"/>
              <w:spacing w:line="300" w:lineRule="exact"/>
              <w:jc w:val="center"/>
              <w:rPr>
                <w:spacing w:val="20"/>
                <w:szCs w:val="21"/>
              </w:rPr>
            </w:pPr>
          </w:p>
        </w:tc>
      </w:tr>
      <w:tr w:rsidR="003274F7">
        <w:trPr>
          <w:trHeight w:val="483"/>
          <w:jc w:val="center"/>
        </w:trPr>
        <w:tc>
          <w:tcPr>
            <w:tcW w:w="1126" w:type="pct"/>
            <w:tcBorders>
              <w:top w:val="single" w:sz="2" w:space="0" w:color="auto"/>
              <w:left w:val="single" w:sz="4" w:space="0" w:color="auto"/>
              <w:bottom w:val="single" w:sz="2" w:space="0" w:color="auto"/>
              <w:right w:val="single" w:sz="2" w:space="0" w:color="auto"/>
            </w:tcBorders>
            <w:vAlign w:val="center"/>
          </w:tcPr>
          <w:p w:rsidR="003274F7" w:rsidRDefault="00C7430F">
            <w:pPr>
              <w:adjustRightInd w:val="0"/>
              <w:snapToGrid w:val="0"/>
              <w:spacing w:line="300" w:lineRule="exact"/>
              <w:jc w:val="center"/>
              <w:rPr>
                <w:szCs w:val="21"/>
              </w:rPr>
            </w:pPr>
            <w:r>
              <w:rPr>
                <w:szCs w:val="21"/>
              </w:rPr>
              <w:t>联</w:t>
            </w:r>
            <w:r>
              <w:rPr>
                <w:szCs w:val="21"/>
              </w:rPr>
              <w:t xml:space="preserve"> </w:t>
            </w:r>
            <w:r>
              <w:rPr>
                <w:szCs w:val="21"/>
              </w:rPr>
              <w:t>系</w:t>
            </w:r>
            <w:r>
              <w:rPr>
                <w:szCs w:val="21"/>
              </w:rPr>
              <w:t xml:space="preserve"> </w:t>
            </w:r>
            <w:r>
              <w:rPr>
                <w:szCs w:val="21"/>
              </w:rPr>
              <w:t>人</w:t>
            </w:r>
          </w:p>
        </w:tc>
        <w:tc>
          <w:tcPr>
            <w:tcW w:w="1436" w:type="pct"/>
            <w:tcBorders>
              <w:top w:val="single" w:sz="2" w:space="0" w:color="auto"/>
              <w:left w:val="single" w:sz="2" w:space="0" w:color="auto"/>
              <w:bottom w:val="single" w:sz="2" w:space="0" w:color="auto"/>
              <w:right w:val="single" w:sz="2" w:space="0" w:color="auto"/>
            </w:tcBorders>
            <w:vAlign w:val="center"/>
          </w:tcPr>
          <w:p w:rsidR="003274F7" w:rsidRDefault="003274F7">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3274F7" w:rsidRDefault="00C7430F">
            <w:pPr>
              <w:adjustRightInd w:val="0"/>
              <w:snapToGrid w:val="0"/>
              <w:spacing w:line="300" w:lineRule="exact"/>
              <w:jc w:val="center"/>
              <w:rPr>
                <w:szCs w:val="21"/>
              </w:rPr>
            </w:pPr>
            <w:r>
              <w:rPr>
                <w:szCs w:val="21"/>
              </w:rPr>
              <w:t>联</w:t>
            </w:r>
            <w:r>
              <w:rPr>
                <w:szCs w:val="21"/>
              </w:rPr>
              <w:t xml:space="preserve"> </w:t>
            </w:r>
            <w:r>
              <w:rPr>
                <w:szCs w:val="21"/>
              </w:rPr>
              <w:t>系</w:t>
            </w:r>
            <w:r>
              <w:rPr>
                <w:szCs w:val="21"/>
              </w:rPr>
              <w:t xml:space="preserve"> </w:t>
            </w:r>
            <w:r>
              <w:rPr>
                <w:szCs w:val="21"/>
              </w:rPr>
              <w:t>人</w:t>
            </w:r>
          </w:p>
        </w:tc>
        <w:tc>
          <w:tcPr>
            <w:tcW w:w="1259" w:type="pct"/>
            <w:tcBorders>
              <w:top w:val="single" w:sz="2" w:space="0" w:color="auto"/>
              <w:left w:val="single" w:sz="2" w:space="0" w:color="auto"/>
              <w:bottom w:val="single" w:sz="2" w:space="0" w:color="auto"/>
              <w:right w:val="single" w:sz="4" w:space="0" w:color="auto"/>
            </w:tcBorders>
            <w:vAlign w:val="center"/>
          </w:tcPr>
          <w:p w:rsidR="003274F7" w:rsidRDefault="003274F7">
            <w:pPr>
              <w:adjustRightInd w:val="0"/>
              <w:snapToGrid w:val="0"/>
              <w:spacing w:line="300" w:lineRule="exact"/>
              <w:jc w:val="center"/>
              <w:rPr>
                <w:spacing w:val="20"/>
                <w:szCs w:val="21"/>
              </w:rPr>
            </w:pPr>
          </w:p>
        </w:tc>
      </w:tr>
      <w:tr w:rsidR="003274F7">
        <w:trPr>
          <w:trHeight w:val="483"/>
          <w:jc w:val="center"/>
        </w:trPr>
        <w:tc>
          <w:tcPr>
            <w:tcW w:w="1126" w:type="pct"/>
            <w:tcBorders>
              <w:top w:val="single" w:sz="2" w:space="0" w:color="auto"/>
              <w:left w:val="single" w:sz="4" w:space="0" w:color="auto"/>
              <w:bottom w:val="single" w:sz="2" w:space="0" w:color="auto"/>
              <w:right w:val="single" w:sz="2" w:space="0" w:color="auto"/>
            </w:tcBorders>
            <w:vAlign w:val="center"/>
          </w:tcPr>
          <w:p w:rsidR="003274F7" w:rsidRDefault="00C7430F">
            <w:pPr>
              <w:adjustRightInd w:val="0"/>
              <w:snapToGrid w:val="0"/>
              <w:spacing w:line="300" w:lineRule="exact"/>
              <w:jc w:val="center"/>
              <w:rPr>
                <w:szCs w:val="21"/>
              </w:rPr>
            </w:pPr>
            <w:r>
              <w:rPr>
                <w:szCs w:val="21"/>
              </w:rPr>
              <w:t>联系电话</w:t>
            </w:r>
          </w:p>
        </w:tc>
        <w:tc>
          <w:tcPr>
            <w:tcW w:w="1436" w:type="pct"/>
            <w:tcBorders>
              <w:top w:val="single" w:sz="2" w:space="0" w:color="auto"/>
              <w:left w:val="single" w:sz="2" w:space="0" w:color="auto"/>
              <w:bottom w:val="single" w:sz="2" w:space="0" w:color="auto"/>
              <w:right w:val="single" w:sz="2" w:space="0" w:color="auto"/>
            </w:tcBorders>
            <w:vAlign w:val="center"/>
          </w:tcPr>
          <w:p w:rsidR="003274F7" w:rsidRDefault="003274F7">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3274F7" w:rsidRDefault="00C7430F">
            <w:pPr>
              <w:adjustRightInd w:val="0"/>
              <w:snapToGrid w:val="0"/>
              <w:spacing w:line="300" w:lineRule="exact"/>
              <w:jc w:val="center"/>
              <w:rPr>
                <w:szCs w:val="21"/>
              </w:rPr>
            </w:pPr>
            <w:r>
              <w:rPr>
                <w:szCs w:val="21"/>
              </w:rPr>
              <w:t>联系电话</w:t>
            </w:r>
          </w:p>
        </w:tc>
        <w:tc>
          <w:tcPr>
            <w:tcW w:w="1259" w:type="pct"/>
            <w:tcBorders>
              <w:top w:val="single" w:sz="2" w:space="0" w:color="auto"/>
              <w:left w:val="single" w:sz="2" w:space="0" w:color="auto"/>
              <w:bottom w:val="single" w:sz="2" w:space="0" w:color="auto"/>
              <w:right w:val="single" w:sz="4" w:space="0" w:color="auto"/>
            </w:tcBorders>
            <w:vAlign w:val="center"/>
          </w:tcPr>
          <w:p w:rsidR="003274F7" w:rsidRDefault="003274F7">
            <w:pPr>
              <w:adjustRightInd w:val="0"/>
              <w:snapToGrid w:val="0"/>
              <w:spacing w:line="300" w:lineRule="exact"/>
              <w:jc w:val="center"/>
              <w:rPr>
                <w:spacing w:val="20"/>
                <w:szCs w:val="21"/>
              </w:rPr>
            </w:pPr>
          </w:p>
        </w:tc>
      </w:tr>
      <w:tr w:rsidR="003274F7">
        <w:trPr>
          <w:trHeight w:val="483"/>
          <w:jc w:val="center"/>
        </w:trPr>
        <w:tc>
          <w:tcPr>
            <w:tcW w:w="1126" w:type="pct"/>
            <w:tcBorders>
              <w:top w:val="single" w:sz="2" w:space="0" w:color="auto"/>
              <w:left w:val="single" w:sz="4" w:space="0" w:color="auto"/>
              <w:bottom w:val="single" w:sz="2" w:space="0" w:color="auto"/>
              <w:right w:val="single" w:sz="2" w:space="0" w:color="auto"/>
            </w:tcBorders>
            <w:vAlign w:val="center"/>
          </w:tcPr>
          <w:p w:rsidR="003274F7" w:rsidRDefault="00C7430F">
            <w:pPr>
              <w:adjustRightInd w:val="0"/>
              <w:snapToGrid w:val="0"/>
              <w:spacing w:line="300" w:lineRule="exact"/>
              <w:jc w:val="center"/>
              <w:rPr>
                <w:szCs w:val="21"/>
              </w:rPr>
            </w:pPr>
            <w:r>
              <w:rPr>
                <w:szCs w:val="21"/>
              </w:rPr>
              <w:t>通信地址</w:t>
            </w:r>
          </w:p>
        </w:tc>
        <w:tc>
          <w:tcPr>
            <w:tcW w:w="1436" w:type="pct"/>
            <w:tcBorders>
              <w:top w:val="single" w:sz="2" w:space="0" w:color="auto"/>
              <w:left w:val="single" w:sz="2" w:space="0" w:color="auto"/>
              <w:bottom w:val="single" w:sz="2" w:space="0" w:color="auto"/>
              <w:right w:val="single" w:sz="2" w:space="0" w:color="auto"/>
            </w:tcBorders>
            <w:vAlign w:val="center"/>
          </w:tcPr>
          <w:p w:rsidR="003274F7" w:rsidRDefault="003274F7">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3274F7" w:rsidRDefault="00C7430F">
            <w:pPr>
              <w:adjustRightInd w:val="0"/>
              <w:snapToGrid w:val="0"/>
              <w:spacing w:line="300" w:lineRule="exact"/>
              <w:jc w:val="center"/>
              <w:rPr>
                <w:szCs w:val="21"/>
              </w:rPr>
            </w:pPr>
            <w:r>
              <w:rPr>
                <w:szCs w:val="21"/>
              </w:rPr>
              <w:t>通信地址</w:t>
            </w:r>
          </w:p>
        </w:tc>
        <w:tc>
          <w:tcPr>
            <w:tcW w:w="1259" w:type="pct"/>
            <w:tcBorders>
              <w:top w:val="single" w:sz="2" w:space="0" w:color="auto"/>
              <w:left w:val="single" w:sz="2" w:space="0" w:color="auto"/>
              <w:bottom w:val="single" w:sz="2" w:space="0" w:color="auto"/>
              <w:right w:val="single" w:sz="4" w:space="0" w:color="auto"/>
            </w:tcBorders>
            <w:vAlign w:val="center"/>
          </w:tcPr>
          <w:p w:rsidR="003274F7" w:rsidRDefault="003274F7">
            <w:pPr>
              <w:adjustRightInd w:val="0"/>
              <w:snapToGrid w:val="0"/>
              <w:spacing w:line="300" w:lineRule="exact"/>
              <w:jc w:val="center"/>
              <w:rPr>
                <w:spacing w:val="20"/>
                <w:szCs w:val="21"/>
              </w:rPr>
            </w:pPr>
          </w:p>
        </w:tc>
      </w:tr>
      <w:tr w:rsidR="003274F7">
        <w:trPr>
          <w:trHeight w:val="483"/>
          <w:jc w:val="center"/>
        </w:trPr>
        <w:tc>
          <w:tcPr>
            <w:tcW w:w="1126" w:type="pct"/>
            <w:tcBorders>
              <w:top w:val="single" w:sz="2" w:space="0" w:color="auto"/>
              <w:left w:val="single" w:sz="4" w:space="0" w:color="auto"/>
              <w:bottom w:val="single" w:sz="2" w:space="0" w:color="auto"/>
              <w:right w:val="single" w:sz="2" w:space="0" w:color="auto"/>
            </w:tcBorders>
            <w:vAlign w:val="center"/>
          </w:tcPr>
          <w:p w:rsidR="003274F7" w:rsidRDefault="00C7430F">
            <w:pPr>
              <w:adjustRightInd w:val="0"/>
              <w:snapToGrid w:val="0"/>
              <w:spacing w:line="300" w:lineRule="exact"/>
              <w:jc w:val="center"/>
              <w:rPr>
                <w:szCs w:val="21"/>
              </w:rPr>
            </w:pPr>
            <w:r>
              <w:rPr>
                <w:szCs w:val="21"/>
              </w:rPr>
              <w:t>邮政编码</w:t>
            </w:r>
          </w:p>
        </w:tc>
        <w:tc>
          <w:tcPr>
            <w:tcW w:w="1436" w:type="pct"/>
            <w:tcBorders>
              <w:top w:val="single" w:sz="2" w:space="0" w:color="auto"/>
              <w:left w:val="single" w:sz="2" w:space="0" w:color="auto"/>
              <w:bottom w:val="single" w:sz="2" w:space="0" w:color="auto"/>
              <w:right w:val="single" w:sz="2" w:space="0" w:color="auto"/>
            </w:tcBorders>
            <w:vAlign w:val="center"/>
          </w:tcPr>
          <w:p w:rsidR="003274F7" w:rsidRDefault="003274F7">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3274F7" w:rsidRDefault="00C7430F">
            <w:pPr>
              <w:adjustRightInd w:val="0"/>
              <w:snapToGrid w:val="0"/>
              <w:spacing w:line="300" w:lineRule="exact"/>
              <w:jc w:val="center"/>
              <w:rPr>
                <w:szCs w:val="21"/>
              </w:rPr>
            </w:pPr>
            <w:r>
              <w:rPr>
                <w:szCs w:val="21"/>
              </w:rPr>
              <w:t>邮政编码</w:t>
            </w:r>
          </w:p>
        </w:tc>
        <w:tc>
          <w:tcPr>
            <w:tcW w:w="1259" w:type="pct"/>
            <w:tcBorders>
              <w:top w:val="single" w:sz="2" w:space="0" w:color="auto"/>
              <w:left w:val="single" w:sz="2" w:space="0" w:color="auto"/>
              <w:bottom w:val="single" w:sz="2" w:space="0" w:color="auto"/>
              <w:right w:val="single" w:sz="4" w:space="0" w:color="auto"/>
            </w:tcBorders>
            <w:vAlign w:val="center"/>
          </w:tcPr>
          <w:p w:rsidR="003274F7" w:rsidRDefault="003274F7">
            <w:pPr>
              <w:adjustRightInd w:val="0"/>
              <w:snapToGrid w:val="0"/>
              <w:spacing w:line="300" w:lineRule="exact"/>
              <w:jc w:val="center"/>
              <w:rPr>
                <w:spacing w:val="20"/>
                <w:szCs w:val="21"/>
              </w:rPr>
            </w:pPr>
          </w:p>
        </w:tc>
      </w:tr>
      <w:tr w:rsidR="003274F7">
        <w:trPr>
          <w:trHeight w:val="483"/>
          <w:jc w:val="center"/>
        </w:trPr>
        <w:tc>
          <w:tcPr>
            <w:tcW w:w="1126" w:type="pct"/>
            <w:tcBorders>
              <w:top w:val="single" w:sz="2" w:space="0" w:color="auto"/>
              <w:left w:val="single" w:sz="4" w:space="0" w:color="auto"/>
              <w:bottom w:val="single" w:sz="2" w:space="0" w:color="auto"/>
              <w:right w:val="single" w:sz="2" w:space="0" w:color="auto"/>
            </w:tcBorders>
            <w:vAlign w:val="center"/>
          </w:tcPr>
          <w:p w:rsidR="003274F7" w:rsidRDefault="00C7430F">
            <w:pPr>
              <w:adjustRightInd w:val="0"/>
              <w:snapToGrid w:val="0"/>
              <w:spacing w:line="300" w:lineRule="exact"/>
              <w:jc w:val="center"/>
              <w:rPr>
                <w:szCs w:val="21"/>
              </w:rPr>
            </w:pPr>
            <w:r>
              <w:rPr>
                <w:szCs w:val="21"/>
              </w:rPr>
              <w:t>电子邮箱</w:t>
            </w:r>
          </w:p>
        </w:tc>
        <w:tc>
          <w:tcPr>
            <w:tcW w:w="1436" w:type="pct"/>
            <w:tcBorders>
              <w:top w:val="single" w:sz="2" w:space="0" w:color="auto"/>
              <w:left w:val="single" w:sz="2" w:space="0" w:color="auto"/>
              <w:bottom w:val="single" w:sz="2" w:space="0" w:color="auto"/>
              <w:right w:val="single" w:sz="2" w:space="0" w:color="auto"/>
            </w:tcBorders>
            <w:vAlign w:val="center"/>
          </w:tcPr>
          <w:p w:rsidR="003274F7" w:rsidRDefault="003274F7">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3274F7" w:rsidRDefault="00C7430F">
            <w:pPr>
              <w:adjustRightInd w:val="0"/>
              <w:snapToGrid w:val="0"/>
              <w:spacing w:line="300" w:lineRule="exact"/>
              <w:jc w:val="center"/>
              <w:rPr>
                <w:szCs w:val="21"/>
              </w:rPr>
            </w:pPr>
            <w:r>
              <w:rPr>
                <w:szCs w:val="21"/>
              </w:rPr>
              <w:t>电子邮箱</w:t>
            </w:r>
          </w:p>
        </w:tc>
        <w:tc>
          <w:tcPr>
            <w:tcW w:w="1259" w:type="pct"/>
            <w:tcBorders>
              <w:top w:val="single" w:sz="2" w:space="0" w:color="auto"/>
              <w:left w:val="single" w:sz="2" w:space="0" w:color="auto"/>
              <w:bottom w:val="single" w:sz="2" w:space="0" w:color="auto"/>
              <w:right w:val="single" w:sz="4" w:space="0" w:color="auto"/>
            </w:tcBorders>
            <w:vAlign w:val="center"/>
          </w:tcPr>
          <w:p w:rsidR="003274F7" w:rsidRDefault="003274F7">
            <w:pPr>
              <w:adjustRightInd w:val="0"/>
              <w:snapToGrid w:val="0"/>
              <w:spacing w:line="300" w:lineRule="exact"/>
              <w:jc w:val="center"/>
              <w:rPr>
                <w:spacing w:val="20"/>
                <w:szCs w:val="21"/>
              </w:rPr>
            </w:pPr>
          </w:p>
        </w:tc>
      </w:tr>
      <w:tr w:rsidR="003274F7">
        <w:trPr>
          <w:trHeight w:val="483"/>
          <w:jc w:val="center"/>
        </w:trPr>
        <w:tc>
          <w:tcPr>
            <w:tcW w:w="1126" w:type="pct"/>
            <w:tcBorders>
              <w:top w:val="single" w:sz="2" w:space="0" w:color="auto"/>
              <w:left w:val="single" w:sz="4" w:space="0" w:color="auto"/>
              <w:bottom w:val="single" w:sz="2" w:space="0" w:color="auto"/>
              <w:right w:val="single" w:sz="2" w:space="0" w:color="auto"/>
            </w:tcBorders>
            <w:vAlign w:val="center"/>
          </w:tcPr>
          <w:p w:rsidR="003274F7" w:rsidRDefault="00C7430F">
            <w:pPr>
              <w:adjustRightInd w:val="0"/>
              <w:snapToGrid w:val="0"/>
              <w:spacing w:line="300" w:lineRule="exact"/>
              <w:jc w:val="center"/>
              <w:rPr>
                <w:szCs w:val="21"/>
              </w:rPr>
            </w:pPr>
            <w:r>
              <w:rPr>
                <w:szCs w:val="21"/>
              </w:rPr>
              <w:t>统一社会信用代码</w:t>
            </w:r>
          </w:p>
        </w:tc>
        <w:tc>
          <w:tcPr>
            <w:tcW w:w="1436" w:type="pct"/>
            <w:tcBorders>
              <w:top w:val="single" w:sz="2" w:space="0" w:color="auto"/>
              <w:left w:val="single" w:sz="2" w:space="0" w:color="auto"/>
              <w:bottom w:val="single" w:sz="2" w:space="0" w:color="auto"/>
              <w:right w:val="single" w:sz="2" w:space="0" w:color="auto"/>
            </w:tcBorders>
            <w:vAlign w:val="center"/>
          </w:tcPr>
          <w:p w:rsidR="003274F7" w:rsidRDefault="003274F7">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3274F7" w:rsidRDefault="00C7430F">
            <w:pPr>
              <w:adjustRightInd w:val="0"/>
              <w:snapToGrid w:val="0"/>
              <w:spacing w:line="300" w:lineRule="exact"/>
              <w:jc w:val="center"/>
              <w:rPr>
                <w:szCs w:val="21"/>
              </w:rPr>
            </w:pPr>
            <w:r>
              <w:rPr>
                <w:szCs w:val="21"/>
              </w:rPr>
              <w:t>统一社会信用代码</w:t>
            </w:r>
          </w:p>
        </w:tc>
        <w:tc>
          <w:tcPr>
            <w:tcW w:w="1259" w:type="pct"/>
            <w:tcBorders>
              <w:top w:val="single" w:sz="2" w:space="0" w:color="auto"/>
              <w:left w:val="single" w:sz="2" w:space="0" w:color="auto"/>
              <w:bottom w:val="single" w:sz="2" w:space="0" w:color="auto"/>
              <w:right w:val="single" w:sz="4" w:space="0" w:color="auto"/>
            </w:tcBorders>
            <w:vAlign w:val="center"/>
          </w:tcPr>
          <w:p w:rsidR="003274F7" w:rsidRDefault="003274F7">
            <w:pPr>
              <w:adjustRightInd w:val="0"/>
              <w:snapToGrid w:val="0"/>
              <w:spacing w:line="300" w:lineRule="exact"/>
              <w:jc w:val="center"/>
              <w:rPr>
                <w:spacing w:val="20"/>
                <w:szCs w:val="21"/>
              </w:rPr>
            </w:pPr>
          </w:p>
        </w:tc>
      </w:tr>
      <w:tr w:rsidR="003274F7">
        <w:trPr>
          <w:trHeight w:val="483"/>
          <w:jc w:val="center"/>
        </w:trPr>
        <w:tc>
          <w:tcPr>
            <w:tcW w:w="1126" w:type="pct"/>
            <w:tcBorders>
              <w:top w:val="single" w:sz="2" w:space="0" w:color="auto"/>
              <w:left w:val="single" w:sz="4" w:space="0" w:color="auto"/>
              <w:bottom w:val="single" w:sz="2" w:space="0" w:color="auto"/>
              <w:right w:val="single" w:sz="2" w:space="0" w:color="auto"/>
            </w:tcBorders>
            <w:vAlign w:val="center"/>
          </w:tcPr>
          <w:p w:rsidR="003274F7" w:rsidRDefault="003274F7">
            <w:pPr>
              <w:adjustRightInd w:val="0"/>
              <w:snapToGrid w:val="0"/>
              <w:spacing w:line="300" w:lineRule="exact"/>
              <w:jc w:val="center"/>
              <w:rPr>
                <w:szCs w:val="21"/>
              </w:rPr>
            </w:pPr>
          </w:p>
        </w:tc>
        <w:tc>
          <w:tcPr>
            <w:tcW w:w="1436" w:type="pct"/>
            <w:tcBorders>
              <w:top w:val="single" w:sz="2" w:space="0" w:color="auto"/>
              <w:left w:val="single" w:sz="2" w:space="0" w:color="auto"/>
              <w:bottom w:val="single" w:sz="2" w:space="0" w:color="auto"/>
              <w:right w:val="single" w:sz="2" w:space="0" w:color="auto"/>
            </w:tcBorders>
            <w:vAlign w:val="center"/>
          </w:tcPr>
          <w:p w:rsidR="003274F7" w:rsidRDefault="003274F7">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3274F7" w:rsidRDefault="00C7430F">
            <w:pPr>
              <w:adjustRightInd w:val="0"/>
              <w:snapToGrid w:val="0"/>
              <w:spacing w:line="300" w:lineRule="exact"/>
              <w:jc w:val="center"/>
              <w:rPr>
                <w:szCs w:val="21"/>
              </w:rPr>
            </w:pPr>
            <w:r>
              <w:rPr>
                <w:szCs w:val="21"/>
              </w:rPr>
              <w:t>开户名称</w:t>
            </w:r>
          </w:p>
        </w:tc>
        <w:tc>
          <w:tcPr>
            <w:tcW w:w="1259" w:type="pct"/>
            <w:tcBorders>
              <w:top w:val="single" w:sz="2" w:space="0" w:color="auto"/>
              <w:left w:val="single" w:sz="2" w:space="0" w:color="auto"/>
              <w:bottom w:val="single" w:sz="2" w:space="0" w:color="auto"/>
              <w:right w:val="single" w:sz="4" w:space="0" w:color="auto"/>
            </w:tcBorders>
            <w:vAlign w:val="center"/>
          </w:tcPr>
          <w:p w:rsidR="003274F7" w:rsidRDefault="003274F7">
            <w:pPr>
              <w:adjustRightInd w:val="0"/>
              <w:snapToGrid w:val="0"/>
              <w:spacing w:line="300" w:lineRule="exact"/>
              <w:jc w:val="center"/>
              <w:rPr>
                <w:spacing w:val="20"/>
                <w:szCs w:val="21"/>
              </w:rPr>
            </w:pPr>
          </w:p>
        </w:tc>
      </w:tr>
      <w:tr w:rsidR="003274F7">
        <w:trPr>
          <w:trHeight w:val="483"/>
          <w:jc w:val="center"/>
        </w:trPr>
        <w:tc>
          <w:tcPr>
            <w:tcW w:w="1126" w:type="pct"/>
            <w:tcBorders>
              <w:top w:val="single" w:sz="2" w:space="0" w:color="auto"/>
              <w:left w:val="single" w:sz="4" w:space="0" w:color="auto"/>
              <w:bottom w:val="single" w:sz="2" w:space="0" w:color="auto"/>
              <w:right w:val="single" w:sz="2" w:space="0" w:color="auto"/>
            </w:tcBorders>
            <w:vAlign w:val="center"/>
          </w:tcPr>
          <w:p w:rsidR="003274F7" w:rsidRDefault="003274F7">
            <w:pPr>
              <w:adjustRightInd w:val="0"/>
              <w:snapToGrid w:val="0"/>
              <w:spacing w:line="300" w:lineRule="exact"/>
              <w:jc w:val="center"/>
              <w:rPr>
                <w:szCs w:val="21"/>
              </w:rPr>
            </w:pPr>
          </w:p>
        </w:tc>
        <w:tc>
          <w:tcPr>
            <w:tcW w:w="1436" w:type="pct"/>
            <w:tcBorders>
              <w:top w:val="single" w:sz="2" w:space="0" w:color="auto"/>
              <w:left w:val="single" w:sz="2" w:space="0" w:color="auto"/>
              <w:bottom w:val="single" w:sz="2" w:space="0" w:color="auto"/>
              <w:right w:val="single" w:sz="2" w:space="0" w:color="auto"/>
            </w:tcBorders>
            <w:vAlign w:val="center"/>
          </w:tcPr>
          <w:p w:rsidR="003274F7" w:rsidRDefault="003274F7">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3274F7" w:rsidRDefault="00C7430F">
            <w:pPr>
              <w:adjustRightInd w:val="0"/>
              <w:snapToGrid w:val="0"/>
              <w:spacing w:line="300" w:lineRule="exact"/>
              <w:jc w:val="center"/>
              <w:rPr>
                <w:szCs w:val="21"/>
              </w:rPr>
            </w:pPr>
            <w:r>
              <w:rPr>
                <w:szCs w:val="21"/>
              </w:rPr>
              <w:t>开户银行</w:t>
            </w:r>
          </w:p>
        </w:tc>
        <w:tc>
          <w:tcPr>
            <w:tcW w:w="1259" w:type="pct"/>
            <w:tcBorders>
              <w:top w:val="single" w:sz="2" w:space="0" w:color="auto"/>
              <w:left w:val="single" w:sz="2" w:space="0" w:color="auto"/>
              <w:bottom w:val="single" w:sz="2" w:space="0" w:color="auto"/>
              <w:right w:val="single" w:sz="4" w:space="0" w:color="auto"/>
            </w:tcBorders>
            <w:vAlign w:val="center"/>
          </w:tcPr>
          <w:p w:rsidR="003274F7" w:rsidRDefault="003274F7">
            <w:pPr>
              <w:adjustRightInd w:val="0"/>
              <w:snapToGrid w:val="0"/>
              <w:spacing w:line="300" w:lineRule="exact"/>
              <w:jc w:val="center"/>
              <w:rPr>
                <w:spacing w:val="20"/>
                <w:szCs w:val="21"/>
              </w:rPr>
            </w:pPr>
          </w:p>
        </w:tc>
      </w:tr>
      <w:tr w:rsidR="003274F7">
        <w:trPr>
          <w:trHeight w:val="483"/>
          <w:jc w:val="center"/>
        </w:trPr>
        <w:tc>
          <w:tcPr>
            <w:tcW w:w="1126" w:type="pct"/>
            <w:tcBorders>
              <w:top w:val="single" w:sz="2" w:space="0" w:color="auto"/>
              <w:left w:val="single" w:sz="4" w:space="0" w:color="auto"/>
              <w:bottom w:val="single" w:sz="2" w:space="0" w:color="auto"/>
              <w:right w:val="single" w:sz="2" w:space="0" w:color="auto"/>
            </w:tcBorders>
            <w:vAlign w:val="center"/>
          </w:tcPr>
          <w:p w:rsidR="003274F7" w:rsidRDefault="003274F7">
            <w:pPr>
              <w:adjustRightInd w:val="0"/>
              <w:snapToGrid w:val="0"/>
              <w:spacing w:line="300" w:lineRule="exact"/>
              <w:jc w:val="center"/>
              <w:rPr>
                <w:szCs w:val="21"/>
              </w:rPr>
            </w:pPr>
          </w:p>
        </w:tc>
        <w:tc>
          <w:tcPr>
            <w:tcW w:w="1436" w:type="pct"/>
            <w:tcBorders>
              <w:top w:val="single" w:sz="2" w:space="0" w:color="auto"/>
              <w:left w:val="single" w:sz="2" w:space="0" w:color="auto"/>
              <w:bottom w:val="single" w:sz="2" w:space="0" w:color="auto"/>
              <w:right w:val="single" w:sz="2" w:space="0" w:color="auto"/>
            </w:tcBorders>
            <w:vAlign w:val="center"/>
          </w:tcPr>
          <w:p w:rsidR="003274F7" w:rsidRDefault="003274F7">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3274F7" w:rsidRDefault="00C7430F">
            <w:pPr>
              <w:adjustRightInd w:val="0"/>
              <w:snapToGrid w:val="0"/>
              <w:spacing w:line="300" w:lineRule="exact"/>
              <w:jc w:val="center"/>
              <w:rPr>
                <w:szCs w:val="21"/>
              </w:rPr>
            </w:pPr>
            <w:r>
              <w:rPr>
                <w:szCs w:val="21"/>
              </w:rPr>
              <w:t>银行账号</w:t>
            </w:r>
          </w:p>
        </w:tc>
        <w:tc>
          <w:tcPr>
            <w:tcW w:w="1259" w:type="pct"/>
            <w:tcBorders>
              <w:top w:val="single" w:sz="2" w:space="0" w:color="auto"/>
              <w:left w:val="single" w:sz="2" w:space="0" w:color="auto"/>
              <w:bottom w:val="single" w:sz="2" w:space="0" w:color="auto"/>
              <w:right w:val="single" w:sz="4" w:space="0" w:color="auto"/>
            </w:tcBorders>
            <w:vAlign w:val="center"/>
          </w:tcPr>
          <w:p w:rsidR="003274F7" w:rsidRDefault="003274F7">
            <w:pPr>
              <w:adjustRightInd w:val="0"/>
              <w:snapToGrid w:val="0"/>
              <w:spacing w:line="300" w:lineRule="exact"/>
              <w:jc w:val="center"/>
              <w:rPr>
                <w:spacing w:val="20"/>
                <w:szCs w:val="21"/>
              </w:rPr>
            </w:pPr>
          </w:p>
        </w:tc>
      </w:tr>
      <w:tr w:rsidR="003274F7">
        <w:trPr>
          <w:trHeight w:val="586"/>
          <w:jc w:val="center"/>
        </w:trPr>
        <w:tc>
          <w:tcPr>
            <w:tcW w:w="5000" w:type="pct"/>
            <w:gridSpan w:val="4"/>
            <w:tcBorders>
              <w:top w:val="single" w:sz="2" w:space="0" w:color="auto"/>
              <w:left w:val="single" w:sz="4" w:space="0" w:color="auto"/>
              <w:bottom w:val="single" w:sz="4" w:space="0" w:color="auto"/>
              <w:right w:val="single" w:sz="4" w:space="0" w:color="auto"/>
            </w:tcBorders>
            <w:vAlign w:val="center"/>
          </w:tcPr>
          <w:p w:rsidR="003274F7" w:rsidRDefault="00C7430F">
            <w:pPr>
              <w:pStyle w:val="a5"/>
              <w:adjustRightInd w:val="0"/>
              <w:snapToGrid w:val="0"/>
              <w:spacing w:beforeLines="50" w:before="142" w:line="360" w:lineRule="auto"/>
              <w:rPr>
                <w:spacing w:val="20"/>
                <w:szCs w:val="21"/>
              </w:rPr>
            </w:pPr>
            <w:r>
              <w:rPr>
                <w:szCs w:val="21"/>
              </w:rPr>
              <w:t>注：涉及联合体或其他合同主体的信息应按上表格式加列。</w:t>
            </w:r>
          </w:p>
        </w:tc>
      </w:tr>
    </w:tbl>
    <w:p w:rsidR="003274F7" w:rsidRDefault="00C7430F">
      <w:pPr>
        <w:pStyle w:val="2"/>
        <w:adjustRightInd w:val="0"/>
        <w:snapToGrid w:val="0"/>
        <w:spacing w:beforeLines="50" w:before="142"/>
        <w:jc w:val="center"/>
        <w:rPr>
          <w:rFonts w:ascii="Times New Roman" w:eastAsia="黑体" w:hAnsi="Times New Roman" w:cs="Times New Roman"/>
          <w:sz w:val="28"/>
          <w:szCs w:val="28"/>
        </w:rPr>
      </w:pPr>
      <w:r>
        <w:rPr>
          <w:rFonts w:ascii="Times New Roman" w:hAnsi="Times New Roman" w:cs="Times New Roman"/>
          <w:b w:val="0"/>
          <w:bCs w:val="0"/>
          <w:szCs w:val="21"/>
          <w:u w:val="single"/>
        </w:rPr>
        <w:br w:type="page"/>
      </w:r>
      <w:bookmarkStart w:id="8" w:name="_Toc27624"/>
      <w:r>
        <w:rPr>
          <w:rFonts w:ascii="Times New Roman" w:eastAsia="黑体" w:hAnsi="Times New Roman" w:cs="Times New Roman"/>
          <w:b w:val="0"/>
          <w:bCs w:val="0"/>
          <w:sz w:val="28"/>
          <w:szCs w:val="28"/>
        </w:rPr>
        <w:lastRenderedPageBreak/>
        <w:t>第二节</w:t>
      </w:r>
      <w:r>
        <w:rPr>
          <w:rFonts w:ascii="Times New Roman" w:eastAsia="黑体" w:hAnsi="Times New Roman" w:cs="Times New Roman"/>
          <w:b w:val="0"/>
          <w:bCs w:val="0"/>
          <w:sz w:val="28"/>
          <w:szCs w:val="28"/>
        </w:rPr>
        <w:t xml:space="preserve"> </w:t>
      </w:r>
      <w:r>
        <w:rPr>
          <w:rFonts w:ascii="Times New Roman" w:eastAsia="黑体" w:hAnsi="Times New Roman" w:cs="Times New Roman"/>
          <w:b w:val="0"/>
          <w:bCs w:val="0"/>
          <w:sz w:val="28"/>
          <w:szCs w:val="28"/>
        </w:rPr>
        <w:t>政府采购合同通用条款</w:t>
      </w:r>
      <w:bookmarkEnd w:id="8"/>
    </w:p>
    <w:p w:rsidR="003274F7" w:rsidRDefault="00C7430F">
      <w:pPr>
        <w:tabs>
          <w:tab w:val="left" w:pos="8820"/>
          <w:tab w:val="left" w:pos="9345"/>
          <w:tab w:val="left" w:pos="9765"/>
        </w:tabs>
        <w:adjustRightInd w:val="0"/>
        <w:snapToGrid w:val="0"/>
        <w:spacing w:line="360" w:lineRule="auto"/>
        <w:ind w:firstLineChars="200" w:firstLine="448"/>
        <w:jc w:val="left"/>
        <w:rPr>
          <w:b/>
          <w:bCs/>
          <w:sz w:val="24"/>
          <w:szCs w:val="24"/>
        </w:rPr>
      </w:pPr>
      <w:r>
        <w:rPr>
          <w:b/>
          <w:sz w:val="24"/>
          <w:szCs w:val="24"/>
        </w:rPr>
        <w:t xml:space="preserve">1. </w:t>
      </w:r>
      <w:r>
        <w:rPr>
          <w:b/>
          <w:bCs/>
          <w:sz w:val="24"/>
          <w:szCs w:val="24"/>
        </w:rPr>
        <w:t>定义</w:t>
      </w:r>
    </w:p>
    <w:p w:rsidR="003274F7" w:rsidRDefault="00C7430F" w:rsidP="00C7430F">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1.1</w:t>
      </w:r>
      <w:r>
        <w:rPr>
          <w:color w:val="000000" w:themeColor="text1"/>
          <w:sz w:val="24"/>
          <w:szCs w:val="24"/>
        </w:rPr>
        <w:t>合同当事人</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1</w:t>
      </w:r>
      <w:r>
        <w:rPr>
          <w:sz w:val="24"/>
          <w:szCs w:val="24"/>
        </w:rPr>
        <w:t>）采购人（以下称甲方）是指使用财政性资金，通过政府采购方式向供应商购买货物及其相关服务的国家机关、事业单位、团体组织。</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2</w:t>
      </w:r>
      <w:r>
        <w:rPr>
          <w:sz w:val="24"/>
          <w:szCs w:val="24"/>
        </w:rPr>
        <w:t>）供应商（以下称乙方）是指参加政府采购活动并且中标（成交），向采购人提供合同约定的货物及其相关服务的法人、非法人组织或者自然人。</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3</w:t>
      </w:r>
      <w:r>
        <w:rPr>
          <w:sz w:val="24"/>
          <w:szCs w:val="24"/>
        </w:rPr>
        <w:t>）其他合同主体是指除采购人和供应商以外，</w:t>
      </w:r>
      <w:r>
        <w:rPr>
          <w:bCs/>
          <w:color w:val="000000" w:themeColor="text1"/>
          <w:sz w:val="24"/>
          <w:szCs w:val="24"/>
        </w:rPr>
        <w:t>依法参与合同缔结或履行，享有权利、承担义务的合同当事人</w:t>
      </w:r>
      <w:r>
        <w:rPr>
          <w:sz w:val="24"/>
          <w:szCs w:val="24"/>
        </w:rPr>
        <w:t>。</w:t>
      </w:r>
    </w:p>
    <w:p w:rsidR="003274F7" w:rsidRDefault="00C7430F" w:rsidP="00C7430F">
      <w:pPr>
        <w:tabs>
          <w:tab w:val="left" w:pos="570"/>
          <w:tab w:val="left" w:pos="9240"/>
          <w:tab w:val="left" w:pos="9555"/>
        </w:tabs>
        <w:adjustRightInd w:val="0"/>
        <w:snapToGrid w:val="0"/>
        <w:spacing w:line="360" w:lineRule="auto"/>
        <w:ind w:firstLineChars="200" w:firstLine="446"/>
        <w:jc w:val="left"/>
        <w:rPr>
          <w:sz w:val="24"/>
          <w:szCs w:val="24"/>
        </w:rPr>
      </w:pPr>
      <w:r>
        <w:rPr>
          <w:sz w:val="24"/>
          <w:szCs w:val="24"/>
        </w:rPr>
        <w:t>1.2</w:t>
      </w:r>
      <w:r>
        <w:rPr>
          <w:sz w:val="24"/>
          <w:szCs w:val="24"/>
        </w:rPr>
        <w:t>本合同下列术语应解释为：</w:t>
      </w:r>
    </w:p>
    <w:p w:rsidR="003274F7" w:rsidRDefault="00C7430F" w:rsidP="00C7430F">
      <w:pPr>
        <w:adjustRightInd w:val="0"/>
        <w:snapToGrid w:val="0"/>
        <w:spacing w:line="360" w:lineRule="auto"/>
        <w:ind w:firstLineChars="200" w:firstLine="446"/>
        <w:jc w:val="left"/>
        <w:rPr>
          <w:sz w:val="24"/>
          <w:szCs w:val="24"/>
        </w:rPr>
      </w:pPr>
      <w:r>
        <w:rPr>
          <w:sz w:val="24"/>
          <w:szCs w:val="24"/>
        </w:rPr>
        <w:t>（</w:t>
      </w:r>
      <w:r>
        <w:rPr>
          <w:sz w:val="24"/>
          <w:szCs w:val="24"/>
        </w:rPr>
        <w:t>1</w:t>
      </w:r>
      <w:r>
        <w:rPr>
          <w:sz w:val="24"/>
          <w:szCs w:val="24"/>
        </w:rPr>
        <w:t>）</w:t>
      </w:r>
      <w:r>
        <w:rPr>
          <w:sz w:val="24"/>
          <w:szCs w:val="24"/>
        </w:rPr>
        <w:t>“</w:t>
      </w:r>
      <w:r>
        <w:rPr>
          <w:sz w:val="24"/>
          <w:szCs w:val="24"/>
        </w:rPr>
        <w:t>合同</w:t>
      </w:r>
      <w:r>
        <w:rPr>
          <w:sz w:val="24"/>
          <w:szCs w:val="24"/>
        </w:rPr>
        <w:t>”</w:t>
      </w:r>
      <w:r>
        <w:rPr>
          <w:sz w:val="24"/>
          <w:szCs w:val="24"/>
        </w:rPr>
        <w:t>系指</w:t>
      </w:r>
      <w:r>
        <w:rPr>
          <w:bCs/>
          <w:color w:val="000000" w:themeColor="text1"/>
          <w:sz w:val="24"/>
          <w:szCs w:val="24"/>
        </w:rPr>
        <w:t>合同当事人意思表示达成一致的任何协议，包括签署的</w:t>
      </w:r>
      <w:r>
        <w:rPr>
          <w:sz w:val="24"/>
          <w:szCs w:val="24"/>
        </w:rPr>
        <w:t>政府采购合同协议书及其变更、补充协议，政府采购合同专用条款，政府采购合同通用条款，中标（成交）通知书，投标（响应）文件，采购文件，有关技术文件和图纸，以及</w:t>
      </w:r>
      <w:r>
        <w:rPr>
          <w:color w:val="000000" w:themeColor="text1"/>
          <w:sz w:val="24"/>
          <w:szCs w:val="24"/>
        </w:rPr>
        <w:t>国家法律、行政法规和规章制度规定或合同约定的作为合同组成部分的其他文件</w:t>
      </w:r>
      <w:r>
        <w:rPr>
          <w:sz w:val="24"/>
          <w:szCs w:val="24"/>
        </w:rPr>
        <w:t>。</w:t>
      </w:r>
    </w:p>
    <w:p w:rsidR="003274F7" w:rsidRDefault="00C7430F" w:rsidP="00C7430F">
      <w:pPr>
        <w:tabs>
          <w:tab w:val="left" w:pos="570"/>
          <w:tab w:val="left" w:pos="9240"/>
          <w:tab w:val="left" w:pos="9555"/>
        </w:tabs>
        <w:adjustRightInd w:val="0"/>
        <w:snapToGrid w:val="0"/>
        <w:spacing w:line="360" w:lineRule="auto"/>
        <w:ind w:firstLineChars="200" w:firstLine="446"/>
        <w:jc w:val="left"/>
        <w:rPr>
          <w:sz w:val="24"/>
          <w:szCs w:val="24"/>
        </w:rPr>
      </w:pPr>
      <w:r>
        <w:rPr>
          <w:sz w:val="24"/>
          <w:szCs w:val="24"/>
        </w:rPr>
        <w:t>（</w:t>
      </w:r>
      <w:r>
        <w:rPr>
          <w:sz w:val="24"/>
          <w:szCs w:val="24"/>
        </w:rPr>
        <w:t>2</w:t>
      </w:r>
      <w:r>
        <w:rPr>
          <w:sz w:val="24"/>
          <w:szCs w:val="24"/>
        </w:rPr>
        <w:t>）</w:t>
      </w:r>
      <w:r>
        <w:rPr>
          <w:sz w:val="24"/>
          <w:szCs w:val="24"/>
        </w:rPr>
        <w:t>“</w:t>
      </w:r>
      <w:r>
        <w:rPr>
          <w:sz w:val="24"/>
          <w:szCs w:val="24"/>
        </w:rPr>
        <w:t>合同价款</w:t>
      </w:r>
      <w:r>
        <w:rPr>
          <w:sz w:val="24"/>
          <w:szCs w:val="24"/>
        </w:rPr>
        <w:t>”</w:t>
      </w:r>
      <w:r>
        <w:rPr>
          <w:sz w:val="24"/>
          <w:szCs w:val="24"/>
        </w:rPr>
        <w:t>系指根据本合同规定乙方在全面履行合同义务后甲方应支付给乙方的价款。</w:t>
      </w:r>
    </w:p>
    <w:p w:rsidR="003274F7" w:rsidRDefault="00C7430F" w:rsidP="00C7430F">
      <w:pPr>
        <w:tabs>
          <w:tab w:val="left" w:pos="570"/>
          <w:tab w:val="left" w:pos="9240"/>
          <w:tab w:val="left" w:pos="9555"/>
        </w:tabs>
        <w:adjustRightInd w:val="0"/>
        <w:snapToGrid w:val="0"/>
        <w:spacing w:line="360" w:lineRule="auto"/>
        <w:ind w:firstLineChars="200" w:firstLine="446"/>
        <w:jc w:val="left"/>
        <w:rPr>
          <w:color w:val="000000" w:themeColor="text1"/>
          <w:sz w:val="24"/>
          <w:szCs w:val="24"/>
        </w:rPr>
      </w:pPr>
      <w:r>
        <w:rPr>
          <w:sz w:val="24"/>
          <w:szCs w:val="24"/>
        </w:rPr>
        <w:t>（</w:t>
      </w:r>
      <w:r>
        <w:rPr>
          <w:sz w:val="24"/>
          <w:szCs w:val="24"/>
        </w:rPr>
        <w:t>3</w:t>
      </w:r>
      <w:r>
        <w:rPr>
          <w:sz w:val="24"/>
          <w:szCs w:val="24"/>
        </w:rPr>
        <w:t>）</w:t>
      </w:r>
      <w:r>
        <w:rPr>
          <w:sz w:val="24"/>
          <w:szCs w:val="24"/>
        </w:rPr>
        <w:t>“</w:t>
      </w:r>
      <w:r>
        <w:rPr>
          <w:sz w:val="24"/>
          <w:szCs w:val="24"/>
        </w:rPr>
        <w:t>货物</w:t>
      </w:r>
      <w:r>
        <w:rPr>
          <w:sz w:val="24"/>
          <w:szCs w:val="24"/>
        </w:rPr>
        <w:t>”</w:t>
      </w:r>
      <w:r>
        <w:rPr>
          <w:sz w:val="24"/>
          <w:szCs w:val="24"/>
        </w:rPr>
        <w:t>系指乙方根据本合同规定须向甲方提供的各种形态和种类的物品，包括原材料、设备、产品（</w:t>
      </w:r>
      <w:r>
        <w:rPr>
          <w:color w:val="000000" w:themeColor="text1"/>
          <w:sz w:val="24"/>
          <w:szCs w:val="24"/>
        </w:rPr>
        <w:t>包括软件）及相关的其备品备件、工具、手册及</w:t>
      </w:r>
      <w:r>
        <w:rPr>
          <w:color w:val="000000" w:themeColor="text1"/>
          <w:sz w:val="24"/>
          <w:szCs w:val="24"/>
          <w:lang w:val="en"/>
        </w:rPr>
        <w:t>其他</w:t>
      </w:r>
      <w:r>
        <w:rPr>
          <w:color w:val="000000" w:themeColor="text1"/>
          <w:sz w:val="24"/>
          <w:szCs w:val="24"/>
        </w:rPr>
        <w:t>技术资料和材料等。</w:t>
      </w:r>
    </w:p>
    <w:p w:rsidR="003274F7" w:rsidRDefault="00C7430F" w:rsidP="00C7430F">
      <w:pPr>
        <w:adjustRightInd w:val="0"/>
        <w:snapToGrid w:val="0"/>
        <w:spacing w:line="360" w:lineRule="auto"/>
        <w:ind w:firstLineChars="200" w:firstLine="446"/>
        <w:jc w:val="left"/>
        <w:rPr>
          <w:color w:val="000000" w:themeColor="text1"/>
          <w:sz w:val="24"/>
          <w:szCs w:val="24"/>
          <w:highlight w:val="yellow"/>
        </w:rPr>
      </w:pPr>
      <w:r>
        <w:rPr>
          <w:color w:val="000000" w:themeColor="text1"/>
          <w:sz w:val="24"/>
          <w:szCs w:val="24"/>
        </w:rPr>
        <w:t>（</w:t>
      </w:r>
      <w:r>
        <w:rPr>
          <w:color w:val="000000" w:themeColor="text1"/>
          <w:sz w:val="24"/>
          <w:szCs w:val="24"/>
        </w:rPr>
        <w:t>4</w:t>
      </w:r>
      <w:r>
        <w:rPr>
          <w:color w:val="000000" w:themeColor="text1"/>
          <w:sz w:val="24"/>
          <w:szCs w:val="24"/>
        </w:rPr>
        <w:t>）</w:t>
      </w:r>
      <w:r>
        <w:rPr>
          <w:color w:val="000000" w:themeColor="text1"/>
          <w:sz w:val="24"/>
          <w:szCs w:val="24"/>
        </w:rPr>
        <w:t>“</w:t>
      </w:r>
      <w:r>
        <w:rPr>
          <w:sz w:val="24"/>
          <w:szCs w:val="24"/>
        </w:rPr>
        <w:t>相关</w:t>
      </w:r>
      <w:r>
        <w:rPr>
          <w:color w:val="000000" w:themeColor="text1"/>
          <w:sz w:val="24"/>
          <w:szCs w:val="24"/>
        </w:rPr>
        <w:t>服务</w:t>
      </w:r>
      <w:r>
        <w:rPr>
          <w:color w:val="000000" w:themeColor="text1"/>
          <w:sz w:val="24"/>
          <w:szCs w:val="24"/>
        </w:rPr>
        <w:t>”</w:t>
      </w:r>
      <w:r>
        <w:rPr>
          <w:color w:val="000000" w:themeColor="text1"/>
          <w:sz w:val="24"/>
          <w:szCs w:val="24"/>
        </w:rPr>
        <w:t>系指根据合同规定，乙方应提供的与货物有关的技术、管理和</w:t>
      </w:r>
      <w:r>
        <w:rPr>
          <w:color w:val="000000" w:themeColor="text1"/>
          <w:sz w:val="24"/>
          <w:szCs w:val="24"/>
          <w:lang w:val="en"/>
        </w:rPr>
        <w:t>其他</w:t>
      </w:r>
      <w:r>
        <w:rPr>
          <w:color w:val="000000" w:themeColor="text1"/>
          <w:sz w:val="24"/>
          <w:szCs w:val="24"/>
        </w:rPr>
        <w:t>服务，包括但不限于：管理和质量保证、运输、保险、检验、现场准备、安装、集成、调试、培训、维修、废弃处置、技术支持等以及合同中规定乙方应承担的</w:t>
      </w:r>
      <w:r>
        <w:rPr>
          <w:color w:val="000000" w:themeColor="text1"/>
          <w:sz w:val="24"/>
          <w:szCs w:val="24"/>
          <w:lang w:val="en"/>
        </w:rPr>
        <w:t>其他</w:t>
      </w:r>
      <w:r>
        <w:rPr>
          <w:color w:val="000000" w:themeColor="text1"/>
          <w:sz w:val="24"/>
          <w:szCs w:val="24"/>
        </w:rPr>
        <w:t>义务。</w:t>
      </w:r>
    </w:p>
    <w:p w:rsidR="003274F7" w:rsidRDefault="00C7430F" w:rsidP="00C7430F">
      <w:pPr>
        <w:adjustRightInd w:val="0"/>
        <w:snapToGrid w:val="0"/>
        <w:spacing w:line="360" w:lineRule="auto"/>
        <w:ind w:firstLineChars="200" w:firstLine="446"/>
        <w:jc w:val="left"/>
        <w:rPr>
          <w:color w:val="000000" w:themeColor="text1"/>
          <w:sz w:val="24"/>
          <w:szCs w:val="24"/>
          <w:highlight w:val="yellow"/>
        </w:rPr>
      </w:pPr>
      <w:r>
        <w:rPr>
          <w:color w:val="000000" w:themeColor="text1"/>
          <w:sz w:val="24"/>
          <w:szCs w:val="24"/>
        </w:rPr>
        <w:t>（</w:t>
      </w:r>
      <w:r>
        <w:rPr>
          <w:color w:val="000000" w:themeColor="text1"/>
          <w:sz w:val="24"/>
          <w:szCs w:val="24"/>
        </w:rPr>
        <w:t>5</w:t>
      </w:r>
      <w:r>
        <w:rPr>
          <w:color w:val="000000" w:themeColor="text1"/>
          <w:sz w:val="24"/>
          <w:szCs w:val="24"/>
        </w:rPr>
        <w:t>）</w:t>
      </w:r>
      <w:r>
        <w:rPr>
          <w:color w:val="000000" w:themeColor="text1"/>
          <w:sz w:val="24"/>
          <w:szCs w:val="24"/>
        </w:rPr>
        <w:t>“</w:t>
      </w:r>
      <w:r>
        <w:rPr>
          <w:color w:val="000000" w:themeColor="text1"/>
          <w:sz w:val="24"/>
          <w:szCs w:val="24"/>
        </w:rPr>
        <w:t>分包</w:t>
      </w:r>
      <w:r>
        <w:rPr>
          <w:color w:val="000000" w:themeColor="text1"/>
          <w:sz w:val="24"/>
          <w:szCs w:val="24"/>
        </w:rPr>
        <w:t>”</w:t>
      </w:r>
      <w:r>
        <w:rPr>
          <w:color w:val="000000" w:themeColor="text1"/>
          <w:sz w:val="24"/>
          <w:szCs w:val="24"/>
        </w:rPr>
        <w:t>系指中标（成交）供应商按采购文件、投标（响应）文件的规定，根据分包意向协议，将中标（成交）项目中的部分履约内容，分给具有相应资质条件的供应商履行合同的行为。</w:t>
      </w:r>
    </w:p>
    <w:p w:rsidR="003274F7" w:rsidRDefault="00C7430F" w:rsidP="00C7430F">
      <w:pPr>
        <w:tabs>
          <w:tab w:val="left" w:pos="570"/>
          <w:tab w:val="left" w:pos="9240"/>
          <w:tab w:val="left" w:pos="9555"/>
        </w:tabs>
        <w:adjustRightInd w:val="0"/>
        <w:snapToGrid w:val="0"/>
        <w:spacing w:line="360" w:lineRule="auto"/>
        <w:ind w:firstLineChars="200" w:firstLine="446"/>
        <w:jc w:val="left"/>
        <w:rPr>
          <w:color w:val="000000" w:themeColor="text1"/>
          <w:sz w:val="24"/>
          <w:szCs w:val="24"/>
        </w:rPr>
      </w:pPr>
      <w:r>
        <w:rPr>
          <w:color w:val="000000" w:themeColor="text1"/>
          <w:sz w:val="24"/>
          <w:szCs w:val="24"/>
        </w:rPr>
        <w:t>（</w:t>
      </w:r>
      <w:r>
        <w:rPr>
          <w:color w:val="000000" w:themeColor="text1"/>
          <w:sz w:val="24"/>
          <w:szCs w:val="24"/>
        </w:rPr>
        <w:t>6</w:t>
      </w:r>
      <w:r>
        <w:rPr>
          <w:color w:val="000000" w:themeColor="text1"/>
          <w:sz w:val="24"/>
          <w:szCs w:val="24"/>
        </w:rPr>
        <w:t>）</w:t>
      </w:r>
      <w:r>
        <w:rPr>
          <w:sz w:val="24"/>
          <w:szCs w:val="24"/>
        </w:rPr>
        <w:t>“</w:t>
      </w:r>
      <w:r>
        <w:rPr>
          <w:sz w:val="24"/>
          <w:szCs w:val="24"/>
        </w:rPr>
        <w:t>联合体</w:t>
      </w:r>
      <w:r>
        <w:rPr>
          <w:sz w:val="24"/>
          <w:szCs w:val="24"/>
        </w:rPr>
        <w:t>”</w:t>
      </w:r>
      <w:r>
        <w:rPr>
          <w:sz w:val="24"/>
          <w:szCs w:val="24"/>
        </w:rPr>
        <w:t>系指由两个以上的自然人、法人或者非法人组织组成，以一个供应商的身份共同参加政府采购的主体</w:t>
      </w:r>
      <w:r>
        <w:rPr>
          <w:color w:val="000000" w:themeColor="text1"/>
          <w:sz w:val="24"/>
          <w:szCs w:val="24"/>
        </w:rPr>
        <w:t>。联合体各方应在签订合同协议书前向甲方提交联合协议，且明确牵头人及各成员单位的工作分工、权利、义务、责任，联合体各方应</w:t>
      </w:r>
      <w:r>
        <w:rPr>
          <w:color w:val="000000" w:themeColor="text1"/>
          <w:sz w:val="24"/>
          <w:szCs w:val="24"/>
        </w:rPr>
        <w:lastRenderedPageBreak/>
        <w:t>共同与甲方签订合同，就合同约定的事项对甲方承担连带责任。联合体具体要求见【</w:t>
      </w:r>
      <w:r>
        <w:rPr>
          <w:b/>
          <w:bCs/>
          <w:color w:val="000000" w:themeColor="text1"/>
          <w:sz w:val="24"/>
          <w:szCs w:val="24"/>
        </w:rPr>
        <w:t>政府采购合同专用条款</w:t>
      </w:r>
      <w:r>
        <w:rPr>
          <w:color w:val="000000" w:themeColor="text1"/>
          <w:sz w:val="24"/>
          <w:szCs w:val="24"/>
        </w:rPr>
        <w:t>】。</w:t>
      </w:r>
    </w:p>
    <w:p w:rsidR="003274F7" w:rsidRDefault="00C7430F" w:rsidP="00C7430F">
      <w:pPr>
        <w:tabs>
          <w:tab w:val="left" w:pos="570"/>
          <w:tab w:val="left" w:pos="9240"/>
          <w:tab w:val="left" w:pos="9555"/>
        </w:tabs>
        <w:adjustRightInd w:val="0"/>
        <w:snapToGrid w:val="0"/>
        <w:spacing w:line="360" w:lineRule="auto"/>
        <w:ind w:firstLineChars="200" w:firstLine="446"/>
        <w:jc w:val="left"/>
        <w:rPr>
          <w:color w:val="000000" w:themeColor="text1"/>
          <w:sz w:val="24"/>
          <w:szCs w:val="24"/>
        </w:rPr>
      </w:pPr>
      <w:r>
        <w:rPr>
          <w:color w:val="000000" w:themeColor="text1"/>
          <w:sz w:val="24"/>
          <w:szCs w:val="24"/>
        </w:rPr>
        <w:t>（</w:t>
      </w:r>
      <w:r>
        <w:rPr>
          <w:color w:val="000000" w:themeColor="text1"/>
          <w:sz w:val="24"/>
          <w:szCs w:val="24"/>
        </w:rPr>
        <w:t>7</w:t>
      </w:r>
      <w:r>
        <w:rPr>
          <w:color w:val="000000" w:themeColor="text1"/>
          <w:sz w:val="24"/>
          <w:szCs w:val="24"/>
        </w:rPr>
        <w:t>）其他术语解释，见【</w:t>
      </w:r>
      <w:r>
        <w:rPr>
          <w:b/>
          <w:bCs/>
          <w:color w:val="000000" w:themeColor="text1"/>
          <w:sz w:val="24"/>
          <w:szCs w:val="24"/>
        </w:rPr>
        <w:t>政府采购合同专用条款</w:t>
      </w:r>
      <w:r>
        <w:rPr>
          <w:color w:val="000000" w:themeColor="text1"/>
          <w:sz w:val="24"/>
          <w:szCs w:val="24"/>
        </w:rPr>
        <w:t>】。</w:t>
      </w:r>
    </w:p>
    <w:p w:rsidR="003274F7" w:rsidRDefault="00C7430F">
      <w:pPr>
        <w:numPr>
          <w:ilvl w:val="0"/>
          <w:numId w:val="4"/>
        </w:numPr>
        <w:autoSpaceDE w:val="0"/>
        <w:autoSpaceDN w:val="0"/>
        <w:adjustRightInd w:val="0"/>
        <w:snapToGrid w:val="0"/>
        <w:spacing w:line="360" w:lineRule="auto"/>
        <w:ind w:firstLineChars="200" w:firstLine="448"/>
        <w:jc w:val="left"/>
        <w:rPr>
          <w:b/>
          <w:bCs/>
          <w:color w:val="000000" w:themeColor="text1"/>
          <w:sz w:val="24"/>
          <w:szCs w:val="24"/>
        </w:rPr>
      </w:pPr>
      <w:r>
        <w:rPr>
          <w:b/>
          <w:color w:val="000000" w:themeColor="text1"/>
          <w:sz w:val="24"/>
          <w:szCs w:val="24"/>
        </w:rPr>
        <w:t>合同标的及金额</w:t>
      </w:r>
    </w:p>
    <w:p w:rsidR="003274F7" w:rsidRDefault="00C7430F" w:rsidP="00C7430F">
      <w:pPr>
        <w:autoSpaceDE w:val="0"/>
        <w:autoSpaceDN w:val="0"/>
        <w:adjustRightInd w:val="0"/>
        <w:snapToGrid w:val="0"/>
        <w:spacing w:line="360" w:lineRule="auto"/>
        <w:ind w:firstLineChars="200" w:firstLine="446"/>
        <w:jc w:val="left"/>
        <w:rPr>
          <w:b/>
          <w:bCs/>
          <w:i/>
          <w:iCs/>
          <w:color w:val="000000" w:themeColor="text1"/>
          <w:sz w:val="24"/>
          <w:szCs w:val="24"/>
        </w:rPr>
      </w:pPr>
      <w:r>
        <w:rPr>
          <w:color w:val="000000" w:themeColor="text1"/>
          <w:sz w:val="24"/>
          <w:szCs w:val="24"/>
        </w:rPr>
        <w:t xml:space="preserve">2.1 </w:t>
      </w:r>
      <w:r>
        <w:rPr>
          <w:color w:val="000000" w:themeColor="text1"/>
          <w:sz w:val="24"/>
          <w:szCs w:val="24"/>
        </w:rPr>
        <w:t>合同标的及金额应与中标（成交）结果一致。乙方为履行本合同而发生的所有费用均应包含在合同价款中，甲方不再另行支付</w:t>
      </w:r>
      <w:r>
        <w:rPr>
          <w:color w:val="000000" w:themeColor="text1"/>
          <w:sz w:val="24"/>
          <w:szCs w:val="24"/>
          <w:lang w:val="en"/>
        </w:rPr>
        <w:t>其他</w:t>
      </w:r>
      <w:r>
        <w:rPr>
          <w:color w:val="000000" w:themeColor="text1"/>
          <w:sz w:val="24"/>
          <w:szCs w:val="24"/>
        </w:rPr>
        <w:t>任何费用。</w:t>
      </w:r>
    </w:p>
    <w:p w:rsidR="003274F7" w:rsidRDefault="00C7430F">
      <w:pPr>
        <w:adjustRightInd w:val="0"/>
        <w:snapToGrid w:val="0"/>
        <w:spacing w:line="360" w:lineRule="auto"/>
        <w:ind w:firstLineChars="200" w:firstLine="448"/>
        <w:jc w:val="left"/>
        <w:rPr>
          <w:b/>
          <w:color w:val="000000" w:themeColor="text1"/>
          <w:sz w:val="24"/>
          <w:szCs w:val="24"/>
        </w:rPr>
      </w:pPr>
      <w:r>
        <w:rPr>
          <w:b/>
          <w:color w:val="000000" w:themeColor="text1"/>
          <w:sz w:val="24"/>
          <w:szCs w:val="24"/>
        </w:rPr>
        <w:t xml:space="preserve">3. </w:t>
      </w:r>
      <w:r>
        <w:rPr>
          <w:b/>
          <w:color w:val="000000" w:themeColor="text1"/>
          <w:sz w:val="24"/>
          <w:szCs w:val="24"/>
        </w:rPr>
        <w:t>履行合同的时间、地点和方式</w:t>
      </w:r>
    </w:p>
    <w:p w:rsidR="003274F7" w:rsidRDefault="00C7430F" w:rsidP="00C7430F">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3.1 </w:t>
      </w:r>
      <w:r>
        <w:rPr>
          <w:sz w:val="24"/>
          <w:szCs w:val="24"/>
        </w:rPr>
        <w:t>乙方应当在约定的时间、地点，按照约定方式履行合同。</w:t>
      </w:r>
    </w:p>
    <w:p w:rsidR="003274F7" w:rsidRDefault="00C7430F">
      <w:pPr>
        <w:autoSpaceDE w:val="0"/>
        <w:autoSpaceDN w:val="0"/>
        <w:adjustRightInd w:val="0"/>
        <w:snapToGrid w:val="0"/>
        <w:spacing w:line="360" w:lineRule="auto"/>
        <w:ind w:firstLineChars="200" w:firstLine="448"/>
        <w:jc w:val="left"/>
        <w:rPr>
          <w:b/>
          <w:bCs/>
          <w:color w:val="000000" w:themeColor="text1"/>
          <w:sz w:val="24"/>
          <w:szCs w:val="24"/>
        </w:rPr>
      </w:pPr>
      <w:r>
        <w:rPr>
          <w:b/>
          <w:bCs/>
          <w:color w:val="000000" w:themeColor="text1"/>
          <w:sz w:val="24"/>
          <w:szCs w:val="24"/>
        </w:rPr>
        <w:t xml:space="preserve">4. </w:t>
      </w:r>
      <w:r>
        <w:rPr>
          <w:b/>
          <w:bCs/>
          <w:color w:val="000000" w:themeColor="text1"/>
          <w:sz w:val="24"/>
          <w:szCs w:val="24"/>
        </w:rPr>
        <w:t>甲方的权利和义务</w:t>
      </w:r>
    </w:p>
    <w:p w:rsidR="003274F7" w:rsidRDefault="00C7430F" w:rsidP="00C7430F">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4.1 </w:t>
      </w:r>
      <w:r>
        <w:rPr>
          <w:color w:val="000000" w:themeColor="text1"/>
          <w:sz w:val="24"/>
          <w:szCs w:val="24"/>
        </w:rPr>
        <w:t>签署合同后，甲方应确定项目负责人（或项目联系人），负责与本合同有关的事务。甲方有权对乙方的履约行为进行检查，并及时确认乙方提交的事项。甲方应当配合乙方完成相关项目实施工作。</w:t>
      </w:r>
    </w:p>
    <w:p w:rsidR="003274F7" w:rsidRDefault="00C7430F" w:rsidP="00C7430F">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4.2 </w:t>
      </w:r>
      <w:r>
        <w:rPr>
          <w:color w:val="000000" w:themeColor="text1"/>
          <w:sz w:val="24"/>
          <w:szCs w:val="24"/>
        </w:rPr>
        <w:t>甲方有权要求乙方按时提交各阶段有关安排计划，并有权定期核对乙方提供货物数量、规格、质量等内容。甲方有权督促乙方工作并要求乙方更换不符合要求的货物。</w:t>
      </w:r>
    </w:p>
    <w:p w:rsidR="003274F7" w:rsidRDefault="00C7430F" w:rsidP="00C7430F">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4.3 </w:t>
      </w:r>
      <w:r>
        <w:rPr>
          <w:color w:val="000000" w:themeColor="text1"/>
          <w:sz w:val="24"/>
          <w:szCs w:val="24"/>
        </w:rPr>
        <w:t>甲方有权要求乙方对缺陷部分予以修复，并按合同约定享有货物保修及其他合同约定的权利。</w:t>
      </w:r>
    </w:p>
    <w:p w:rsidR="003274F7" w:rsidRDefault="00C7430F" w:rsidP="00C7430F">
      <w:pPr>
        <w:adjustRightInd w:val="0"/>
        <w:snapToGrid w:val="0"/>
        <w:spacing w:line="360" w:lineRule="auto"/>
        <w:ind w:firstLineChars="200" w:firstLine="446"/>
        <w:rPr>
          <w:rFonts w:eastAsia="华文楷体"/>
          <w:sz w:val="24"/>
          <w:szCs w:val="24"/>
        </w:rPr>
      </w:pPr>
      <w:r>
        <w:rPr>
          <w:color w:val="000000" w:themeColor="text1"/>
          <w:sz w:val="24"/>
          <w:szCs w:val="24"/>
        </w:rPr>
        <w:t xml:space="preserve">4.4 </w:t>
      </w:r>
      <w:r>
        <w:rPr>
          <w:color w:val="000000" w:themeColor="text1"/>
          <w:sz w:val="24"/>
          <w:szCs w:val="24"/>
        </w:rPr>
        <w:t>甲方应当按照合同约定及时对交付的货物进行验收，</w:t>
      </w:r>
      <w:r>
        <w:rPr>
          <w:sz w:val="24"/>
          <w:szCs w:val="24"/>
        </w:rPr>
        <w:t>未</w:t>
      </w:r>
      <w:r>
        <w:rPr>
          <w:color w:val="000000" w:themeColor="text1"/>
          <w:sz w:val="24"/>
          <w:szCs w:val="24"/>
        </w:rPr>
        <w:t>在</w:t>
      </w:r>
      <w:r>
        <w:rPr>
          <w:b/>
          <w:bCs/>
          <w:sz w:val="24"/>
          <w:szCs w:val="24"/>
        </w:rPr>
        <w:t>【政府采购合同专用条款】</w:t>
      </w:r>
      <w:r>
        <w:rPr>
          <w:sz w:val="24"/>
          <w:szCs w:val="24"/>
        </w:rPr>
        <w:t>约定的期限内对乙方履约提出任何异议或者向乙方作出任何说明的，</w:t>
      </w:r>
      <w:r>
        <w:rPr>
          <w:color w:val="000000" w:themeColor="text1"/>
          <w:sz w:val="24"/>
          <w:szCs w:val="24"/>
        </w:rPr>
        <w:t>视为验收通过。</w:t>
      </w:r>
    </w:p>
    <w:p w:rsidR="003274F7" w:rsidRDefault="00C7430F" w:rsidP="00C7430F">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4.5 </w:t>
      </w:r>
      <w:r>
        <w:rPr>
          <w:color w:val="000000" w:themeColor="text1"/>
          <w:sz w:val="24"/>
          <w:szCs w:val="24"/>
        </w:rPr>
        <w:t>甲方应当根据合同约定及时向乙方支付合同价款，不得以内部人员变更、履行内部付款流程等为由，拒绝或迟延支付。</w:t>
      </w:r>
    </w:p>
    <w:p w:rsidR="003274F7" w:rsidRDefault="00C7430F" w:rsidP="00C7430F">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4.6 </w:t>
      </w:r>
      <w:r>
        <w:rPr>
          <w:color w:val="000000" w:themeColor="text1"/>
          <w:sz w:val="24"/>
          <w:szCs w:val="24"/>
        </w:rPr>
        <w:t>国家法律法规规定及</w:t>
      </w:r>
      <w:r>
        <w:rPr>
          <w:b/>
          <w:bCs/>
          <w:sz w:val="24"/>
          <w:szCs w:val="24"/>
        </w:rPr>
        <w:t>【政府采购合同专用条款】</w:t>
      </w:r>
      <w:r>
        <w:rPr>
          <w:color w:val="000000" w:themeColor="text1"/>
          <w:sz w:val="24"/>
          <w:szCs w:val="24"/>
        </w:rPr>
        <w:t>约定应由甲方承担的其他义务和责任。</w:t>
      </w:r>
    </w:p>
    <w:p w:rsidR="003274F7" w:rsidRDefault="00C7430F">
      <w:pPr>
        <w:autoSpaceDE w:val="0"/>
        <w:autoSpaceDN w:val="0"/>
        <w:adjustRightInd w:val="0"/>
        <w:snapToGrid w:val="0"/>
        <w:spacing w:line="360" w:lineRule="auto"/>
        <w:ind w:firstLineChars="200" w:firstLine="448"/>
        <w:jc w:val="left"/>
        <w:rPr>
          <w:b/>
          <w:bCs/>
          <w:color w:val="000000" w:themeColor="text1"/>
          <w:sz w:val="24"/>
          <w:szCs w:val="24"/>
        </w:rPr>
      </w:pPr>
      <w:r>
        <w:rPr>
          <w:b/>
          <w:bCs/>
          <w:color w:val="000000" w:themeColor="text1"/>
          <w:sz w:val="24"/>
          <w:szCs w:val="24"/>
        </w:rPr>
        <w:t xml:space="preserve">5. </w:t>
      </w:r>
      <w:r>
        <w:rPr>
          <w:b/>
          <w:bCs/>
          <w:color w:val="000000" w:themeColor="text1"/>
          <w:sz w:val="24"/>
          <w:szCs w:val="24"/>
        </w:rPr>
        <w:t>乙方的权利和义务</w:t>
      </w:r>
    </w:p>
    <w:p w:rsidR="003274F7" w:rsidRDefault="00C7430F" w:rsidP="00C7430F">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5.1 </w:t>
      </w:r>
      <w:r>
        <w:rPr>
          <w:color w:val="000000" w:themeColor="text1"/>
          <w:sz w:val="24"/>
          <w:szCs w:val="24"/>
        </w:rPr>
        <w:t>签署合同后，乙方应确定项目负责人（或项目联系人），负责与本合同有关的事务。</w:t>
      </w:r>
    </w:p>
    <w:p w:rsidR="003274F7" w:rsidRDefault="00C7430F" w:rsidP="00C7430F">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5.2 </w:t>
      </w:r>
      <w:r>
        <w:rPr>
          <w:color w:val="000000" w:themeColor="text1"/>
          <w:sz w:val="24"/>
          <w:szCs w:val="24"/>
        </w:rPr>
        <w:t>乙方应按照合同要求履约，充分合理安排，确保提供的货物及相关服务符合合同有关要求。接受项目行业管理部门及政府有关部门的指导，配合甲方的履约检查及验收，并负责项目实施过程中的所有协调工作。</w:t>
      </w:r>
    </w:p>
    <w:p w:rsidR="003274F7" w:rsidRDefault="00C7430F" w:rsidP="00C7430F">
      <w:pPr>
        <w:pStyle w:val="a4"/>
        <w:adjustRightInd w:val="0"/>
        <w:snapToGrid w:val="0"/>
        <w:spacing w:after="0" w:line="360" w:lineRule="auto"/>
        <w:ind w:firstLineChars="200" w:firstLine="446"/>
        <w:rPr>
          <w:color w:val="000000" w:themeColor="text1"/>
          <w:sz w:val="24"/>
          <w:szCs w:val="24"/>
        </w:rPr>
      </w:pPr>
      <w:r>
        <w:rPr>
          <w:color w:val="000000" w:themeColor="text1"/>
          <w:sz w:val="24"/>
          <w:szCs w:val="24"/>
        </w:rPr>
        <w:lastRenderedPageBreak/>
        <w:t>5.3</w:t>
      </w:r>
      <w:r>
        <w:rPr>
          <w:color w:val="000000" w:themeColor="text1"/>
          <w:sz w:val="24"/>
          <w:szCs w:val="24"/>
        </w:rPr>
        <w:t>乙方有权根据合同约定向甲方收取合同价款。</w:t>
      </w:r>
    </w:p>
    <w:p w:rsidR="003274F7" w:rsidRDefault="00C7430F" w:rsidP="00C7430F">
      <w:pPr>
        <w:pStyle w:val="a4"/>
        <w:adjustRightInd w:val="0"/>
        <w:snapToGrid w:val="0"/>
        <w:spacing w:after="0" w:line="360" w:lineRule="auto"/>
        <w:ind w:firstLineChars="200" w:firstLine="446"/>
        <w:rPr>
          <w:color w:val="000000" w:themeColor="text1"/>
          <w:sz w:val="24"/>
          <w:szCs w:val="24"/>
        </w:rPr>
      </w:pPr>
      <w:r>
        <w:rPr>
          <w:color w:val="000000" w:themeColor="text1"/>
          <w:sz w:val="24"/>
          <w:szCs w:val="24"/>
        </w:rPr>
        <w:t>5.4</w:t>
      </w:r>
      <w:r>
        <w:rPr>
          <w:color w:val="000000" w:themeColor="text1"/>
          <w:sz w:val="24"/>
          <w:szCs w:val="24"/>
        </w:rPr>
        <w:t>国家法律法规规定及</w:t>
      </w:r>
      <w:r>
        <w:rPr>
          <w:b/>
          <w:bCs/>
          <w:sz w:val="24"/>
          <w:szCs w:val="24"/>
        </w:rPr>
        <w:t>【政府采购合同专用条款】</w:t>
      </w:r>
      <w:r>
        <w:rPr>
          <w:sz w:val="24"/>
          <w:szCs w:val="24"/>
        </w:rPr>
        <w:t>约定应</w:t>
      </w:r>
      <w:r>
        <w:rPr>
          <w:color w:val="000000" w:themeColor="text1"/>
          <w:sz w:val="24"/>
          <w:szCs w:val="24"/>
        </w:rPr>
        <w:t>由乙方承担的其他义务和责任。</w:t>
      </w:r>
    </w:p>
    <w:p w:rsidR="003274F7" w:rsidRDefault="00C7430F">
      <w:pPr>
        <w:numPr>
          <w:ilvl w:val="0"/>
          <w:numId w:val="5"/>
        </w:numPr>
        <w:autoSpaceDE w:val="0"/>
        <w:autoSpaceDN w:val="0"/>
        <w:adjustRightInd w:val="0"/>
        <w:snapToGrid w:val="0"/>
        <w:spacing w:line="360" w:lineRule="auto"/>
        <w:ind w:firstLineChars="200" w:firstLine="448"/>
        <w:jc w:val="left"/>
        <w:rPr>
          <w:b/>
          <w:bCs/>
          <w:color w:val="000000" w:themeColor="text1"/>
          <w:sz w:val="24"/>
          <w:szCs w:val="24"/>
        </w:rPr>
      </w:pPr>
      <w:r>
        <w:rPr>
          <w:b/>
          <w:bCs/>
          <w:color w:val="000000" w:themeColor="text1"/>
          <w:sz w:val="24"/>
          <w:szCs w:val="24"/>
        </w:rPr>
        <w:t>合同履行</w:t>
      </w:r>
    </w:p>
    <w:p w:rsidR="003274F7" w:rsidRDefault="00C7430F" w:rsidP="00C7430F">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6.1 </w:t>
      </w:r>
      <w:r>
        <w:rPr>
          <w:color w:val="000000" w:themeColor="text1"/>
          <w:sz w:val="24"/>
          <w:szCs w:val="24"/>
        </w:rPr>
        <w:t>甲乙双方应当按照</w:t>
      </w:r>
      <w:r>
        <w:rPr>
          <w:b/>
          <w:bCs/>
          <w:sz w:val="24"/>
          <w:szCs w:val="24"/>
        </w:rPr>
        <w:t>【政府采购合同专用条款】</w:t>
      </w:r>
      <w:r>
        <w:rPr>
          <w:color w:val="000000" w:themeColor="text1"/>
          <w:sz w:val="24"/>
          <w:szCs w:val="24"/>
        </w:rPr>
        <w:t>约定顺序履行合同义务；如果没有先后顺序的，应当同时履行。</w:t>
      </w:r>
    </w:p>
    <w:p w:rsidR="003274F7" w:rsidRDefault="00C7430F" w:rsidP="00C7430F">
      <w:pPr>
        <w:autoSpaceDE w:val="0"/>
        <w:autoSpaceDN w:val="0"/>
        <w:adjustRightInd w:val="0"/>
        <w:snapToGrid w:val="0"/>
        <w:spacing w:line="360" w:lineRule="auto"/>
        <w:ind w:firstLineChars="200" w:firstLine="446"/>
        <w:jc w:val="left"/>
        <w:rPr>
          <w:sz w:val="24"/>
          <w:szCs w:val="24"/>
        </w:rPr>
      </w:pPr>
      <w:r>
        <w:rPr>
          <w:color w:val="000000" w:themeColor="text1"/>
          <w:sz w:val="24"/>
          <w:szCs w:val="24"/>
        </w:rPr>
        <w:t xml:space="preserve">6.2 </w:t>
      </w:r>
      <w:r>
        <w:rPr>
          <w:color w:val="000000" w:themeColor="text1"/>
          <w:sz w:val="24"/>
          <w:szCs w:val="24"/>
        </w:rPr>
        <w:t>甲乙双方按照合同约定顺序履行合同义务时，应当先履行一方未履行的，后履行一方有权拒绝其履行请求。先履行一方履行不符合约定的，后履行一方有权拒绝其相应的履行请求。</w:t>
      </w:r>
    </w:p>
    <w:p w:rsidR="003274F7" w:rsidRDefault="00C7430F">
      <w:pPr>
        <w:adjustRightInd w:val="0"/>
        <w:snapToGrid w:val="0"/>
        <w:spacing w:line="360" w:lineRule="auto"/>
        <w:ind w:firstLineChars="200" w:firstLine="448"/>
        <w:jc w:val="left"/>
        <w:rPr>
          <w:b/>
          <w:bCs/>
          <w:color w:val="000000" w:themeColor="text1"/>
          <w:sz w:val="24"/>
          <w:szCs w:val="24"/>
        </w:rPr>
      </w:pPr>
      <w:r>
        <w:rPr>
          <w:b/>
          <w:bCs/>
          <w:color w:val="000000" w:themeColor="text1"/>
          <w:sz w:val="24"/>
          <w:szCs w:val="24"/>
        </w:rPr>
        <w:t xml:space="preserve">7. </w:t>
      </w:r>
      <w:r>
        <w:rPr>
          <w:b/>
          <w:bCs/>
          <w:color w:val="000000" w:themeColor="text1"/>
          <w:sz w:val="24"/>
          <w:szCs w:val="24"/>
        </w:rPr>
        <w:t>货物包装、运输、保险和交付要求</w:t>
      </w:r>
    </w:p>
    <w:p w:rsidR="003274F7" w:rsidRDefault="00C7430F" w:rsidP="00C7430F">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7.1 </w:t>
      </w:r>
      <w:r>
        <w:rPr>
          <w:color w:val="000000" w:themeColor="text1"/>
          <w:sz w:val="24"/>
          <w:szCs w:val="24"/>
        </w:rPr>
        <w:t>本合同</w:t>
      </w:r>
      <w:r>
        <w:rPr>
          <w:bCs/>
          <w:color w:val="000000" w:themeColor="text1"/>
          <w:sz w:val="24"/>
          <w:szCs w:val="24"/>
        </w:rPr>
        <w:t>涉及商品包装、快递包装的，</w:t>
      </w:r>
      <w:r>
        <w:rPr>
          <w:color w:val="000000" w:themeColor="text1"/>
          <w:sz w:val="24"/>
          <w:szCs w:val="24"/>
        </w:rPr>
        <w:t>除</w:t>
      </w:r>
      <w:r>
        <w:rPr>
          <w:b/>
          <w:color w:val="000000" w:themeColor="text1"/>
          <w:sz w:val="24"/>
          <w:szCs w:val="24"/>
        </w:rPr>
        <w:t>【政府采购合同专用条款】</w:t>
      </w:r>
      <w:r>
        <w:rPr>
          <w:bCs/>
          <w:color w:val="000000" w:themeColor="text1"/>
          <w:sz w:val="24"/>
          <w:szCs w:val="24"/>
        </w:rPr>
        <w:t>另有约定外，</w:t>
      </w:r>
      <w:r>
        <w:rPr>
          <w:color w:val="000000" w:themeColor="text1"/>
          <w:sz w:val="24"/>
          <w:szCs w:val="24"/>
        </w:rPr>
        <w:t>包装应适应远距离运输、防潮、防震、防锈和防野蛮装卸等要求，确保货物安全无损地运抵</w:t>
      </w:r>
      <w:r>
        <w:rPr>
          <w:b/>
          <w:color w:val="000000" w:themeColor="text1"/>
          <w:sz w:val="24"/>
          <w:szCs w:val="24"/>
        </w:rPr>
        <w:t>【政府采购合同专用条款】</w:t>
      </w:r>
      <w:r>
        <w:rPr>
          <w:bCs/>
          <w:color w:val="000000" w:themeColor="text1"/>
          <w:sz w:val="24"/>
          <w:szCs w:val="24"/>
        </w:rPr>
        <w:t>约定的</w:t>
      </w:r>
      <w:r>
        <w:rPr>
          <w:color w:val="000000" w:themeColor="text1"/>
          <w:sz w:val="24"/>
          <w:szCs w:val="24"/>
        </w:rPr>
        <w:t>指定现场。</w:t>
      </w:r>
    </w:p>
    <w:p w:rsidR="003274F7" w:rsidRDefault="00C7430F" w:rsidP="00C7430F">
      <w:pPr>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7.2 </w:t>
      </w:r>
      <w:r>
        <w:rPr>
          <w:color w:val="000000" w:themeColor="text1"/>
          <w:sz w:val="24"/>
          <w:szCs w:val="24"/>
        </w:rPr>
        <w:t>除</w:t>
      </w:r>
      <w:r>
        <w:rPr>
          <w:b/>
          <w:color w:val="000000" w:themeColor="text1"/>
          <w:sz w:val="24"/>
          <w:szCs w:val="24"/>
        </w:rPr>
        <w:t>【政府采购合同专用条款】</w:t>
      </w:r>
      <w:r>
        <w:rPr>
          <w:bCs/>
          <w:color w:val="000000" w:themeColor="text1"/>
          <w:sz w:val="24"/>
          <w:szCs w:val="24"/>
        </w:rPr>
        <w:t>另有约定外，</w:t>
      </w:r>
      <w:r>
        <w:rPr>
          <w:color w:val="000000" w:themeColor="text1"/>
          <w:sz w:val="24"/>
          <w:szCs w:val="24"/>
        </w:rPr>
        <w:t>乙方负责办理将货物运抵本合同规定的交货地点，并装卸、交付至甲方的一切运输事项，相关费用应包含在合同价款中。</w:t>
      </w:r>
    </w:p>
    <w:p w:rsidR="003274F7" w:rsidRDefault="00C7430F" w:rsidP="00C7430F">
      <w:pPr>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7.3 </w:t>
      </w:r>
      <w:r>
        <w:rPr>
          <w:color w:val="000000" w:themeColor="text1"/>
          <w:sz w:val="24"/>
          <w:szCs w:val="24"/>
        </w:rPr>
        <w:t>货物保险要求按</w:t>
      </w:r>
      <w:r>
        <w:rPr>
          <w:b/>
          <w:color w:val="000000" w:themeColor="text1"/>
          <w:sz w:val="24"/>
          <w:szCs w:val="24"/>
        </w:rPr>
        <w:t>【政府采购合同专用条款】</w:t>
      </w:r>
      <w:r>
        <w:rPr>
          <w:bCs/>
          <w:color w:val="000000" w:themeColor="text1"/>
          <w:sz w:val="24"/>
          <w:szCs w:val="24"/>
        </w:rPr>
        <w:t>规定执行</w:t>
      </w:r>
      <w:r>
        <w:rPr>
          <w:color w:val="000000" w:themeColor="text1"/>
          <w:sz w:val="24"/>
          <w:szCs w:val="24"/>
        </w:rPr>
        <w:t>。</w:t>
      </w:r>
    </w:p>
    <w:p w:rsidR="003274F7" w:rsidRDefault="00C7430F" w:rsidP="00C7430F">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7.4 </w:t>
      </w:r>
      <w:r>
        <w:rPr>
          <w:color w:val="000000" w:themeColor="text1"/>
          <w:sz w:val="24"/>
          <w:szCs w:val="24"/>
        </w:rPr>
        <w:t>除采购活动对商品包装、快递包装达成具体约定外，乙方提供产品及相关快递服务涉及到具体包装要求的，应不低于《商品包装政府采购需求标准（试行）》《快递包装政府采购需求标准（试行）》标准，并作为履约验收的内容，必要时甲方可以要求乙方在履约验收环节出具检测报告。</w:t>
      </w:r>
    </w:p>
    <w:p w:rsidR="003274F7" w:rsidRDefault="00C7430F" w:rsidP="00C7430F">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7.5 </w:t>
      </w:r>
      <w:r>
        <w:rPr>
          <w:color w:val="000000"/>
          <w:sz w:val="24"/>
          <w:szCs w:val="24"/>
        </w:rPr>
        <w:t>乙方在运输到达之前应提前通知甲方，并提示货物运输装卸的注意事项，甲方配合乙方做好货物的接收工作。</w:t>
      </w:r>
    </w:p>
    <w:p w:rsidR="003274F7" w:rsidRDefault="00C7430F">
      <w:pPr>
        <w:pStyle w:val="AONormal"/>
        <w:snapToGrid w:val="0"/>
        <w:spacing w:line="360" w:lineRule="auto"/>
        <w:ind w:firstLine="446"/>
        <w:rPr>
          <w:rFonts w:ascii="Times New Roman" w:hAnsi="Times New Roman" w:cs="Times New Roman"/>
          <w:sz w:val="24"/>
          <w:szCs w:val="24"/>
        </w:rPr>
      </w:pPr>
      <w:r>
        <w:rPr>
          <w:rFonts w:ascii="Times New Roman" w:eastAsia="宋体" w:hAnsi="Times New Roman" w:cs="Times New Roman"/>
          <w:color w:val="000000" w:themeColor="text1"/>
          <w:kern w:val="2"/>
          <w:sz w:val="24"/>
          <w:szCs w:val="24"/>
        </w:rPr>
        <w:t xml:space="preserve">7.6 </w:t>
      </w:r>
      <w:r>
        <w:rPr>
          <w:rFonts w:ascii="Times New Roman" w:eastAsia="宋体" w:hAnsi="Times New Roman" w:cs="Times New Roman"/>
          <w:color w:val="000000"/>
          <w:kern w:val="2"/>
          <w:sz w:val="24"/>
          <w:szCs w:val="24"/>
        </w:rPr>
        <w:t>如因包装、运输问题导致货物</w:t>
      </w:r>
      <w:r>
        <w:rPr>
          <w:rFonts w:ascii="Times New Roman" w:eastAsia="宋体" w:hAnsi="Times New Roman" w:cs="Times New Roman"/>
          <w:color w:val="000000" w:themeColor="text1"/>
          <w:kern w:val="2"/>
          <w:sz w:val="24"/>
          <w:szCs w:val="24"/>
        </w:rPr>
        <w:t>损毁、丢失</w:t>
      </w:r>
      <w:r>
        <w:rPr>
          <w:rFonts w:ascii="Times New Roman" w:eastAsia="宋体" w:hAnsi="Times New Roman" w:cs="Times New Roman"/>
          <w:color w:val="000000"/>
          <w:kern w:val="2"/>
          <w:sz w:val="24"/>
          <w:szCs w:val="24"/>
        </w:rPr>
        <w:t>或者品质下降，甲方有权要求降价、换货、拒收部分或整批货物，由此产生的费用和损失，均由乙方承担。</w:t>
      </w:r>
    </w:p>
    <w:p w:rsidR="003274F7" w:rsidRDefault="00C7430F">
      <w:pPr>
        <w:adjustRightInd w:val="0"/>
        <w:snapToGrid w:val="0"/>
        <w:spacing w:line="360" w:lineRule="auto"/>
        <w:ind w:firstLineChars="200" w:firstLine="448"/>
        <w:jc w:val="left"/>
        <w:rPr>
          <w:b/>
          <w:sz w:val="24"/>
          <w:szCs w:val="24"/>
        </w:rPr>
      </w:pPr>
      <w:r>
        <w:rPr>
          <w:b/>
          <w:color w:val="000000" w:themeColor="text1"/>
          <w:sz w:val="24"/>
          <w:szCs w:val="24"/>
        </w:rPr>
        <w:t xml:space="preserve">8. </w:t>
      </w:r>
      <w:r>
        <w:rPr>
          <w:b/>
          <w:sz w:val="24"/>
          <w:szCs w:val="24"/>
        </w:rPr>
        <w:t>质量标准和保证</w:t>
      </w:r>
    </w:p>
    <w:p w:rsidR="003274F7" w:rsidRDefault="00C7430F" w:rsidP="00C7430F">
      <w:pPr>
        <w:pStyle w:val="a6"/>
        <w:adjustRightInd w:val="0"/>
        <w:snapToGrid w:val="0"/>
        <w:spacing w:line="360" w:lineRule="auto"/>
        <w:ind w:firstLineChars="200" w:firstLine="446"/>
        <w:jc w:val="left"/>
        <w:rPr>
          <w:rFonts w:ascii="Times New Roman" w:hAnsi="Times New Roman"/>
          <w:b/>
          <w:sz w:val="24"/>
          <w:szCs w:val="24"/>
        </w:rPr>
      </w:pPr>
      <w:r>
        <w:rPr>
          <w:rFonts w:ascii="Times New Roman" w:hAnsi="Times New Roman"/>
          <w:sz w:val="24"/>
          <w:szCs w:val="24"/>
        </w:rPr>
        <w:t xml:space="preserve">8.1 </w:t>
      </w:r>
      <w:r>
        <w:rPr>
          <w:rFonts w:ascii="Times New Roman" w:hAnsi="Times New Roman"/>
          <w:sz w:val="24"/>
          <w:szCs w:val="24"/>
        </w:rPr>
        <w:t>质量标准</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1</w:t>
      </w:r>
      <w:r>
        <w:rPr>
          <w:sz w:val="24"/>
          <w:szCs w:val="24"/>
        </w:rPr>
        <w:t>）本合同下提供的货物应符合合同</w:t>
      </w:r>
      <w:r>
        <w:rPr>
          <w:color w:val="000000"/>
          <w:sz w:val="24"/>
          <w:szCs w:val="24"/>
        </w:rPr>
        <w:t>约定的</w:t>
      </w:r>
      <w:r>
        <w:rPr>
          <w:sz w:val="24"/>
          <w:szCs w:val="24"/>
        </w:rPr>
        <w:t>品牌、规格型号、技术性能、配置、质量、数量等要求。质量要求不明确的，按照强制性国家标准履行；没有强制性国家标准的，按照推荐性国家标准履行；没有推荐性国家标准的，按照行业标准履行；没</w:t>
      </w:r>
      <w:r>
        <w:rPr>
          <w:sz w:val="24"/>
          <w:szCs w:val="24"/>
        </w:rPr>
        <w:lastRenderedPageBreak/>
        <w:t>有国家标准、行业标准的，按照通常标准或者符合合同目的的特定标准履行。</w:t>
      </w:r>
    </w:p>
    <w:p w:rsidR="003274F7" w:rsidRDefault="00C7430F" w:rsidP="00C7430F">
      <w:pPr>
        <w:pStyle w:val="a6"/>
        <w:adjustRightInd w:val="0"/>
        <w:snapToGrid w:val="0"/>
        <w:spacing w:line="360" w:lineRule="auto"/>
        <w:ind w:firstLineChars="200" w:firstLine="446"/>
        <w:jc w:val="left"/>
        <w:rPr>
          <w:rFonts w:ascii="Times New Roman" w:hAnsi="Times New Roman"/>
          <w:sz w:val="24"/>
          <w:szCs w:val="24"/>
        </w:rPr>
      </w:pPr>
      <w:r>
        <w:rPr>
          <w:rFonts w:ascii="Times New Roman" w:hAnsi="Times New Roman"/>
          <w:sz w:val="24"/>
          <w:szCs w:val="24"/>
        </w:rPr>
        <w:t>（</w:t>
      </w:r>
      <w:r>
        <w:rPr>
          <w:rFonts w:ascii="Times New Roman" w:hAnsi="Times New Roman"/>
          <w:sz w:val="24"/>
          <w:szCs w:val="24"/>
        </w:rPr>
        <w:t>2</w:t>
      </w:r>
      <w:r>
        <w:rPr>
          <w:rFonts w:ascii="Times New Roman" w:hAnsi="Times New Roman"/>
          <w:sz w:val="24"/>
          <w:szCs w:val="24"/>
        </w:rPr>
        <w:t>）采用中华人民共和国法定计量单位。</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3</w:t>
      </w:r>
      <w:r>
        <w:rPr>
          <w:sz w:val="24"/>
          <w:szCs w:val="24"/>
        </w:rPr>
        <w:t>）乙方所提供的货物应符合国家有关安全、环保、卫生的规定。</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4</w:t>
      </w:r>
      <w:r>
        <w:rPr>
          <w:sz w:val="24"/>
          <w:szCs w:val="24"/>
        </w:rPr>
        <w:t>）乙方应向甲方提交所提供货物的技术文件，包括相应的中文技术文件，如：产品目录、图纸、操作手册、使用说明、维护手册或服务指南等。上述文件应包装好随货物一同发运。</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 xml:space="preserve">8.2 </w:t>
      </w:r>
      <w:r>
        <w:rPr>
          <w:sz w:val="24"/>
          <w:szCs w:val="24"/>
        </w:rPr>
        <w:t>保证</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1</w:t>
      </w:r>
      <w:r>
        <w:rPr>
          <w:sz w:val="24"/>
          <w:szCs w:val="24"/>
        </w:rPr>
        <w:t>）乙方应保证提供的货物完全符合合同规定的质量、规格和性能要求。乙方应保证货物在正确安装、正常使用和保养条件下，在其使用寿命期内具备合同约定的性能。存在质量保证期的，货物最终交付验收合格后在</w:t>
      </w:r>
      <w:r>
        <w:rPr>
          <w:b/>
          <w:sz w:val="24"/>
          <w:szCs w:val="24"/>
        </w:rPr>
        <w:t>【政府采购合同专用条款】</w:t>
      </w:r>
      <w:r>
        <w:rPr>
          <w:sz w:val="24"/>
          <w:szCs w:val="24"/>
        </w:rPr>
        <w:t>规定或乙方书面承诺（两者以较长的为准）的质量保证期内，本保证保持有效。</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2</w:t>
      </w:r>
      <w:r>
        <w:rPr>
          <w:sz w:val="24"/>
          <w:szCs w:val="24"/>
        </w:rPr>
        <w:t>）在质量保证期内所发现的缺陷，甲方应尽快以书面形式通知乙方。</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3</w:t>
      </w:r>
      <w:r>
        <w:rPr>
          <w:sz w:val="24"/>
          <w:szCs w:val="24"/>
        </w:rPr>
        <w:t>）乙方收到通知后，应在</w:t>
      </w:r>
      <w:r>
        <w:rPr>
          <w:b/>
          <w:sz w:val="24"/>
          <w:szCs w:val="24"/>
        </w:rPr>
        <w:t>【政府采购合同专用条款】</w:t>
      </w:r>
      <w:r>
        <w:rPr>
          <w:sz w:val="24"/>
          <w:szCs w:val="24"/>
        </w:rPr>
        <w:t>规定的响应时间内以合理的速度免费维修或更换有缺陷的货物或部件。</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4</w:t>
      </w:r>
      <w:r>
        <w:rPr>
          <w:sz w:val="24"/>
          <w:szCs w:val="24"/>
        </w:rPr>
        <w:t>）在质量保证期内，如果货物的质量或规格与合同不符，或证实货物是有缺陷的，包括潜在的缺陷或使用不符合要求的材料等，甲方可以根据本合同第</w:t>
      </w:r>
      <w:r>
        <w:rPr>
          <w:sz w:val="24"/>
          <w:szCs w:val="24"/>
        </w:rPr>
        <w:t>1</w:t>
      </w:r>
      <w:r>
        <w:rPr>
          <w:color w:val="000000" w:themeColor="text1"/>
          <w:sz w:val="24"/>
          <w:szCs w:val="24"/>
        </w:rPr>
        <w:t>5</w:t>
      </w:r>
      <w:r>
        <w:rPr>
          <w:sz w:val="24"/>
          <w:szCs w:val="24"/>
        </w:rPr>
        <w:t>.1</w:t>
      </w:r>
      <w:r>
        <w:rPr>
          <w:sz w:val="24"/>
          <w:szCs w:val="24"/>
        </w:rPr>
        <w:t>条规定以书面形式</w:t>
      </w:r>
      <w:r>
        <w:rPr>
          <w:color w:val="000000" w:themeColor="text1"/>
          <w:sz w:val="24"/>
          <w:szCs w:val="24"/>
        </w:rPr>
        <w:t>追究</w:t>
      </w:r>
      <w:r>
        <w:rPr>
          <w:sz w:val="24"/>
          <w:szCs w:val="24"/>
        </w:rPr>
        <w:t>乙方</w:t>
      </w:r>
      <w:r>
        <w:rPr>
          <w:color w:val="000000" w:themeColor="text1"/>
          <w:sz w:val="24"/>
          <w:szCs w:val="24"/>
        </w:rPr>
        <w:t>的违约责任</w:t>
      </w:r>
      <w:r>
        <w:rPr>
          <w:sz w:val="24"/>
          <w:szCs w:val="24"/>
        </w:rPr>
        <w:t>。</w:t>
      </w:r>
    </w:p>
    <w:p w:rsidR="003274F7" w:rsidRDefault="00C7430F" w:rsidP="00C7430F">
      <w:pPr>
        <w:adjustRightInd w:val="0"/>
        <w:snapToGrid w:val="0"/>
        <w:spacing w:line="360" w:lineRule="auto"/>
        <w:ind w:firstLineChars="200" w:firstLine="446"/>
        <w:jc w:val="left"/>
        <w:rPr>
          <w:sz w:val="24"/>
          <w:szCs w:val="24"/>
        </w:rPr>
      </w:pPr>
      <w:r>
        <w:rPr>
          <w:sz w:val="24"/>
          <w:szCs w:val="24"/>
        </w:rPr>
        <w:t>（</w:t>
      </w:r>
      <w:r>
        <w:rPr>
          <w:sz w:val="24"/>
          <w:szCs w:val="24"/>
        </w:rPr>
        <w:t>5</w:t>
      </w:r>
      <w:r>
        <w:rPr>
          <w:sz w:val="24"/>
          <w:szCs w:val="24"/>
        </w:rPr>
        <w:t>）乙方在约定的时间内未能弥补缺陷，甲方可采取必要的补救措施，但其风险和费用将由乙方承担，甲方根据合同约定对乙方行使的其他权利不受影响。</w:t>
      </w:r>
    </w:p>
    <w:p w:rsidR="003274F7" w:rsidRDefault="00C7430F">
      <w:pPr>
        <w:adjustRightInd w:val="0"/>
        <w:snapToGrid w:val="0"/>
        <w:spacing w:line="360" w:lineRule="auto"/>
        <w:ind w:firstLineChars="200" w:firstLine="448"/>
        <w:jc w:val="left"/>
        <w:rPr>
          <w:b/>
          <w:bCs/>
          <w:sz w:val="24"/>
          <w:szCs w:val="24"/>
        </w:rPr>
      </w:pPr>
      <w:r>
        <w:rPr>
          <w:b/>
          <w:bCs/>
          <w:color w:val="000000" w:themeColor="text1"/>
          <w:sz w:val="24"/>
          <w:szCs w:val="24"/>
        </w:rPr>
        <w:t>9</w:t>
      </w:r>
      <w:r>
        <w:rPr>
          <w:b/>
          <w:bCs/>
          <w:sz w:val="24"/>
          <w:szCs w:val="24"/>
        </w:rPr>
        <w:t>.</w:t>
      </w:r>
      <w:r>
        <w:rPr>
          <w:b/>
          <w:bCs/>
          <w:color w:val="000000" w:themeColor="text1"/>
          <w:sz w:val="24"/>
          <w:szCs w:val="24"/>
        </w:rPr>
        <w:t xml:space="preserve"> </w:t>
      </w:r>
      <w:r>
        <w:rPr>
          <w:b/>
          <w:bCs/>
          <w:sz w:val="24"/>
          <w:szCs w:val="24"/>
        </w:rPr>
        <w:t>权利瑕疵担保</w:t>
      </w:r>
    </w:p>
    <w:p w:rsidR="003274F7" w:rsidRDefault="00C7430F" w:rsidP="00C7430F">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9.1 </w:t>
      </w:r>
      <w:r>
        <w:rPr>
          <w:color w:val="000000" w:themeColor="text1"/>
          <w:sz w:val="24"/>
          <w:szCs w:val="24"/>
        </w:rPr>
        <w:t>乙方保证对其出售的货物享有合法的权利。</w:t>
      </w:r>
    </w:p>
    <w:p w:rsidR="003274F7" w:rsidRDefault="00C7430F" w:rsidP="00C7430F">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9.2 </w:t>
      </w:r>
      <w:r>
        <w:rPr>
          <w:sz w:val="24"/>
          <w:szCs w:val="24"/>
        </w:rPr>
        <w:t>乙方保证在交付的货物上不存在抵押权等担保物权。</w:t>
      </w:r>
    </w:p>
    <w:p w:rsidR="003274F7" w:rsidRDefault="00C7430F" w:rsidP="00C7430F">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9.3 </w:t>
      </w:r>
      <w:r>
        <w:rPr>
          <w:color w:val="000000" w:themeColor="text1"/>
          <w:sz w:val="24"/>
          <w:szCs w:val="24"/>
        </w:rPr>
        <w:t>如甲方使用上述货物构成对第三人侵权的，则由乙方承担全部责任。</w:t>
      </w:r>
    </w:p>
    <w:p w:rsidR="003274F7" w:rsidRDefault="00C7430F">
      <w:pPr>
        <w:autoSpaceDE w:val="0"/>
        <w:autoSpaceDN w:val="0"/>
        <w:adjustRightInd w:val="0"/>
        <w:snapToGrid w:val="0"/>
        <w:spacing w:line="360" w:lineRule="auto"/>
        <w:ind w:firstLineChars="200" w:firstLine="448"/>
        <w:jc w:val="left"/>
        <w:rPr>
          <w:b/>
          <w:bCs/>
          <w:color w:val="000000" w:themeColor="text1"/>
          <w:sz w:val="24"/>
          <w:szCs w:val="24"/>
        </w:rPr>
      </w:pPr>
      <w:r>
        <w:rPr>
          <w:b/>
          <w:bCs/>
          <w:color w:val="000000" w:themeColor="text1"/>
          <w:sz w:val="24"/>
          <w:szCs w:val="24"/>
        </w:rPr>
        <w:t xml:space="preserve">10. </w:t>
      </w:r>
      <w:r>
        <w:rPr>
          <w:b/>
          <w:bCs/>
          <w:color w:val="000000" w:themeColor="text1"/>
          <w:sz w:val="24"/>
          <w:szCs w:val="24"/>
        </w:rPr>
        <w:t>知识产权保护</w:t>
      </w:r>
    </w:p>
    <w:p w:rsidR="003274F7" w:rsidRDefault="00C7430F" w:rsidP="00C7430F">
      <w:pPr>
        <w:autoSpaceDE w:val="0"/>
        <w:autoSpaceDN w:val="0"/>
        <w:adjustRightInd w:val="0"/>
        <w:snapToGrid w:val="0"/>
        <w:spacing w:line="360" w:lineRule="auto"/>
        <w:ind w:firstLineChars="200" w:firstLine="446"/>
        <w:jc w:val="left"/>
        <w:rPr>
          <w:sz w:val="24"/>
          <w:szCs w:val="24"/>
        </w:rPr>
      </w:pPr>
      <w:r>
        <w:rPr>
          <w:color w:val="000000" w:themeColor="text1"/>
          <w:sz w:val="24"/>
          <w:szCs w:val="24"/>
        </w:rPr>
        <w:t xml:space="preserve">10.1 </w:t>
      </w:r>
      <w:r>
        <w:rPr>
          <w:color w:val="000000" w:themeColor="text1"/>
          <w:sz w:val="24"/>
          <w:szCs w:val="24"/>
        </w:rPr>
        <w:t>乙方对其所销售的货物应当享有知识产权或经权利人合法授权，保证没有侵犯任</w:t>
      </w:r>
      <w:r>
        <w:rPr>
          <w:sz w:val="24"/>
          <w:szCs w:val="24"/>
        </w:rPr>
        <w:t>何第三人的知识产权等权利。</w:t>
      </w:r>
      <w:bookmarkStart w:id="9" w:name="_Hlk163047038"/>
      <w:r>
        <w:rPr>
          <w:sz w:val="24"/>
          <w:szCs w:val="24"/>
        </w:rPr>
        <w:t>因违反前述约定对第三人构成侵权的，应当由乙方向第三人承担法律责任；甲方依法向第三人赔偿后，有权向乙方追偿。甲方有其他损失的，乙方应当赔偿</w:t>
      </w:r>
      <w:bookmarkEnd w:id="9"/>
      <w:r>
        <w:rPr>
          <w:sz w:val="24"/>
          <w:szCs w:val="24"/>
        </w:rPr>
        <w:t>。</w:t>
      </w:r>
    </w:p>
    <w:p w:rsidR="003274F7" w:rsidRDefault="00C7430F">
      <w:pPr>
        <w:autoSpaceDE w:val="0"/>
        <w:autoSpaceDN w:val="0"/>
        <w:adjustRightInd w:val="0"/>
        <w:snapToGrid w:val="0"/>
        <w:spacing w:line="360" w:lineRule="auto"/>
        <w:ind w:firstLineChars="200" w:firstLine="448"/>
        <w:jc w:val="left"/>
        <w:rPr>
          <w:b/>
          <w:bCs/>
          <w:sz w:val="24"/>
          <w:szCs w:val="24"/>
        </w:rPr>
      </w:pPr>
      <w:r>
        <w:rPr>
          <w:b/>
          <w:bCs/>
          <w:sz w:val="24"/>
          <w:szCs w:val="24"/>
        </w:rPr>
        <w:t xml:space="preserve">11. </w:t>
      </w:r>
      <w:r>
        <w:rPr>
          <w:b/>
          <w:bCs/>
          <w:sz w:val="24"/>
          <w:szCs w:val="24"/>
        </w:rPr>
        <w:t>保密义务</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 xml:space="preserve">11.1 </w:t>
      </w:r>
      <w:r>
        <w:rPr>
          <w:sz w:val="24"/>
          <w:szCs w:val="24"/>
        </w:rPr>
        <w:t>甲、乙双方对采购和合同履行过程中所获悉的国家秘密、工作秘密、商业秘</w:t>
      </w:r>
      <w:r>
        <w:rPr>
          <w:sz w:val="24"/>
          <w:szCs w:val="24"/>
        </w:rPr>
        <w:lastRenderedPageBreak/>
        <w:t>密或者其他应当保密的信息，均有保密义务且不受合同有效期所限，直至该信息成为公开信息。泄露、不正当地使用国家秘密、工作秘密、商业秘密或者其他应当保密的信息，应当承担相应责任。其他应当保密的信息由双方在</w:t>
      </w:r>
      <w:r>
        <w:rPr>
          <w:b/>
          <w:bCs/>
          <w:sz w:val="24"/>
          <w:szCs w:val="24"/>
        </w:rPr>
        <w:t>【政府采购合同专用条款】</w:t>
      </w:r>
      <w:r>
        <w:rPr>
          <w:sz w:val="24"/>
          <w:szCs w:val="24"/>
        </w:rPr>
        <w:t>中约定。</w:t>
      </w:r>
    </w:p>
    <w:p w:rsidR="003274F7" w:rsidRDefault="00C7430F">
      <w:pPr>
        <w:autoSpaceDE w:val="0"/>
        <w:autoSpaceDN w:val="0"/>
        <w:adjustRightInd w:val="0"/>
        <w:snapToGrid w:val="0"/>
        <w:spacing w:line="360" w:lineRule="auto"/>
        <w:ind w:firstLineChars="200" w:firstLine="448"/>
        <w:jc w:val="left"/>
        <w:rPr>
          <w:b/>
          <w:bCs/>
          <w:sz w:val="24"/>
          <w:szCs w:val="24"/>
        </w:rPr>
      </w:pPr>
      <w:r>
        <w:rPr>
          <w:b/>
          <w:bCs/>
          <w:sz w:val="24"/>
          <w:szCs w:val="24"/>
        </w:rPr>
        <w:t xml:space="preserve">12. </w:t>
      </w:r>
      <w:r>
        <w:rPr>
          <w:b/>
          <w:bCs/>
          <w:sz w:val="24"/>
          <w:szCs w:val="24"/>
        </w:rPr>
        <w:t>合同价款支付</w:t>
      </w:r>
    </w:p>
    <w:p w:rsidR="003274F7" w:rsidRDefault="00C7430F" w:rsidP="00C7430F">
      <w:pPr>
        <w:adjustRightInd w:val="0"/>
        <w:snapToGrid w:val="0"/>
        <w:spacing w:line="360" w:lineRule="auto"/>
        <w:ind w:firstLineChars="200" w:firstLine="446"/>
        <w:jc w:val="left"/>
        <w:rPr>
          <w:sz w:val="24"/>
          <w:szCs w:val="24"/>
        </w:rPr>
      </w:pPr>
      <w:r>
        <w:rPr>
          <w:sz w:val="24"/>
          <w:szCs w:val="24"/>
        </w:rPr>
        <w:t xml:space="preserve">12.1 </w:t>
      </w:r>
      <w:r>
        <w:rPr>
          <w:sz w:val="24"/>
          <w:szCs w:val="24"/>
        </w:rPr>
        <w:t>合同价款支付按照国库集中支付制度及财政管理相关规定执行。</w:t>
      </w:r>
    </w:p>
    <w:p w:rsidR="003274F7" w:rsidRDefault="00C7430F" w:rsidP="00C7430F">
      <w:pPr>
        <w:pStyle w:val="2"/>
        <w:adjustRightInd w:val="0"/>
        <w:snapToGrid w:val="0"/>
        <w:spacing w:before="0" w:after="0" w:line="360" w:lineRule="auto"/>
        <w:ind w:firstLineChars="200" w:firstLine="446"/>
        <w:rPr>
          <w:rFonts w:ascii="Times New Roman" w:hAnsi="Times New Roman" w:cs="Times New Roman"/>
          <w:sz w:val="24"/>
          <w:szCs w:val="24"/>
        </w:rPr>
      </w:pPr>
      <w:r>
        <w:rPr>
          <w:rFonts w:ascii="Times New Roman" w:hAnsi="Times New Roman" w:cs="Times New Roman"/>
          <w:b w:val="0"/>
          <w:bCs w:val="0"/>
          <w:sz w:val="24"/>
          <w:szCs w:val="24"/>
        </w:rPr>
        <w:t xml:space="preserve">12.2 </w:t>
      </w:r>
      <w:r>
        <w:rPr>
          <w:rFonts w:ascii="Times New Roman" w:hAnsi="Times New Roman" w:cs="Times New Roman"/>
          <w:b w:val="0"/>
          <w:bCs w:val="0"/>
          <w:sz w:val="24"/>
          <w:szCs w:val="24"/>
        </w:rPr>
        <w:t>对于满足合同约定支付条件的，甲方原则上应当自收到发票后</w:t>
      </w:r>
      <w:r>
        <w:rPr>
          <w:rFonts w:ascii="Times New Roman" w:hAnsi="Times New Roman" w:cs="Times New Roman"/>
          <w:b w:val="0"/>
          <w:bCs w:val="0"/>
          <w:sz w:val="24"/>
          <w:szCs w:val="24"/>
        </w:rPr>
        <w:t>10</w:t>
      </w:r>
      <w:r>
        <w:rPr>
          <w:rFonts w:ascii="Times New Roman" w:hAnsi="Times New Roman" w:cs="Times New Roman"/>
          <w:b w:val="0"/>
          <w:bCs w:val="0"/>
          <w:sz w:val="24"/>
          <w:szCs w:val="24"/>
        </w:rPr>
        <w:t>个工作日内将资金支付到合同约定的乙方账户，不得以机构变动、人员更替、政策调整等为由迟延付款，不得将采购文件和合同中未规定的义务作为向乙方付款的条件。具体合同价款支付时间在【</w:t>
      </w:r>
      <w:r>
        <w:rPr>
          <w:rFonts w:ascii="Times New Roman" w:hAnsi="Times New Roman" w:cs="Times New Roman"/>
          <w:sz w:val="24"/>
          <w:szCs w:val="24"/>
        </w:rPr>
        <w:t>政府采购合同专用条款</w:t>
      </w:r>
      <w:r>
        <w:rPr>
          <w:rFonts w:ascii="Times New Roman" w:hAnsi="Times New Roman" w:cs="Times New Roman"/>
          <w:b w:val="0"/>
          <w:bCs w:val="0"/>
          <w:sz w:val="24"/>
          <w:szCs w:val="24"/>
        </w:rPr>
        <w:t>】中约定。</w:t>
      </w:r>
    </w:p>
    <w:p w:rsidR="003274F7" w:rsidRDefault="00C7430F">
      <w:pPr>
        <w:pStyle w:val="a4"/>
        <w:adjustRightInd w:val="0"/>
        <w:snapToGrid w:val="0"/>
        <w:spacing w:after="0" w:line="360" w:lineRule="auto"/>
        <w:ind w:firstLineChars="200" w:firstLine="448"/>
        <w:rPr>
          <w:b/>
          <w:bCs/>
          <w:sz w:val="24"/>
          <w:szCs w:val="24"/>
        </w:rPr>
      </w:pPr>
      <w:r>
        <w:rPr>
          <w:b/>
          <w:bCs/>
          <w:sz w:val="24"/>
          <w:szCs w:val="24"/>
        </w:rPr>
        <w:t xml:space="preserve">13. </w:t>
      </w:r>
      <w:r>
        <w:rPr>
          <w:b/>
          <w:bCs/>
          <w:sz w:val="24"/>
          <w:szCs w:val="24"/>
        </w:rPr>
        <w:t>履约保证金</w:t>
      </w:r>
    </w:p>
    <w:p w:rsidR="003274F7" w:rsidRDefault="00C7430F" w:rsidP="00C7430F">
      <w:pPr>
        <w:adjustRightInd w:val="0"/>
        <w:snapToGrid w:val="0"/>
        <w:spacing w:line="360" w:lineRule="auto"/>
        <w:ind w:firstLineChars="200" w:firstLine="446"/>
        <w:jc w:val="left"/>
        <w:rPr>
          <w:sz w:val="24"/>
          <w:szCs w:val="24"/>
        </w:rPr>
      </w:pPr>
      <w:r>
        <w:rPr>
          <w:sz w:val="24"/>
          <w:szCs w:val="24"/>
        </w:rPr>
        <w:t xml:space="preserve">13.1 </w:t>
      </w:r>
      <w:r>
        <w:rPr>
          <w:sz w:val="24"/>
          <w:szCs w:val="24"/>
        </w:rPr>
        <w:t>乙方应当以支票、汇票、本票或者金融机构、担保机构出具的保函等非现金形式提交。</w:t>
      </w:r>
    </w:p>
    <w:p w:rsidR="003274F7" w:rsidRDefault="00C7430F" w:rsidP="00C7430F">
      <w:pPr>
        <w:adjustRightInd w:val="0"/>
        <w:snapToGrid w:val="0"/>
        <w:spacing w:line="360" w:lineRule="auto"/>
        <w:ind w:firstLineChars="200" w:firstLine="446"/>
        <w:jc w:val="left"/>
        <w:rPr>
          <w:sz w:val="24"/>
          <w:szCs w:val="24"/>
        </w:rPr>
      </w:pPr>
      <w:r>
        <w:rPr>
          <w:sz w:val="24"/>
          <w:szCs w:val="24"/>
        </w:rPr>
        <w:t xml:space="preserve">13.2 </w:t>
      </w:r>
      <w:r>
        <w:rPr>
          <w:sz w:val="24"/>
          <w:szCs w:val="24"/>
        </w:rPr>
        <w:t>如果乙方出现</w:t>
      </w:r>
      <w:r>
        <w:rPr>
          <w:b/>
          <w:bCs/>
          <w:sz w:val="24"/>
          <w:szCs w:val="24"/>
        </w:rPr>
        <w:t>【政府采购合同专用条款】</w:t>
      </w:r>
      <w:r>
        <w:rPr>
          <w:sz w:val="24"/>
          <w:szCs w:val="24"/>
        </w:rPr>
        <w:t>约定情形的，履约保证金不予退还；如果乙方未能按合同约定全面履行义务，甲方有权从履约保证金中取得补偿或赔偿，且不影响甲方要求乙方承担合同约定的超过履约保证金的违约责任的权利。</w:t>
      </w:r>
    </w:p>
    <w:p w:rsidR="003274F7" w:rsidRDefault="00C7430F" w:rsidP="00C7430F">
      <w:pPr>
        <w:adjustRightInd w:val="0"/>
        <w:snapToGrid w:val="0"/>
        <w:spacing w:line="360" w:lineRule="auto"/>
        <w:ind w:firstLineChars="200" w:firstLine="446"/>
        <w:rPr>
          <w:sz w:val="24"/>
          <w:szCs w:val="24"/>
        </w:rPr>
      </w:pPr>
      <w:r>
        <w:rPr>
          <w:sz w:val="24"/>
          <w:szCs w:val="24"/>
        </w:rPr>
        <w:t xml:space="preserve">13.3 </w:t>
      </w:r>
      <w:r>
        <w:rPr>
          <w:sz w:val="24"/>
          <w:szCs w:val="24"/>
        </w:rPr>
        <w:t>甲方在项目通过验收后按照</w:t>
      </w:r>
      <w:r>
        <w:rPr>
          <w:b/>
          <w:sz w:val="24"/>
          <w:szCs w:val="24"/>
        </w:rPr>
        <w:t>【政府采购合同专用条款】</w:t>
      </w:r>
      <w:r>
        <w:rPr>
          <w:sz w:val="24"/>
          <w:szCs w:val="24"/>
        </w:rPr>
        <w:t>规定的时间内将履约保证金退还乙方；逾期退还的，乙方可要求甲方支付违约金，违约金按照</w:t>
      </w:r>
      <w:r>
        <w:rPr>
          <w:b/>
          <w:sz w:val="24"/>
          <w:szCs w:val="24"/>
        </w:rPr>
        <w:t>【政府采购合同专用条款】</w:t>
      </w:r>
      <w:r>
        <w:rPr>
          <w:sz w:val="24"/>
          <w:szCs w:val="24"/>
        </w:rPr>
        <w:t>规定支付。</w:t>
      </w:r>
    </w:p>
    <w:p w:rsidR="003274F7" w:rsidRDefault="00C7430F">
      <w:pPr>
        <w:autoSpaceDE w:val="0"/>
        <w:autoSpaceDN w:val="0"/>
        <w:adjustRightInd w:val="0"/>
        <w:snapToGrid w:val="0"/>
        <w:spacing w:line="360" w:lineRule="auto"/>
        <w:ind w:firstLineChars="200" w:firstLine="448"/>
        <w:jc w:val="left"/>
        <w:rPr>
          <w:b/>
          <w:sz w:val="24"/>
          <w:szCs w:val="24"/>
        </w:rPr>
      </w:pPr>
      <w:r>
        <w:rPr>
          <w:b/>
          <w:bCs/>
          <w:sz w:val="24"/>
          <w:szCs w:val="24"/>
        </w:rPr>
        <w:t xml:space="preserve">14. </w:t>
      </w:r>
      <w:r>
        <w:rPr>
          <w:b/>
          <w:sz w:val="24"/>
          <w:szCs w:val="24"/>
        </w:rPr>
        <w:t>售后服务</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 xml:space="preserve">14.1 </w:t>
      </w:r>
      <w:r>
        <w:rPr>
          <w:sz w:val="24"/>
          <w:szCs w:val="24"/>
        </w:rPr>
        <w:t>除项目不涉及或采购活动中明确约定无须承担外，乙方还应提供下列服务：</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1</w:t>
      </w:r>
      <w:r>
        <w:rPr>
          <w:sz w:val="24"/>
          <w:szCs w:val="24"/>
        </w:rPr>
        <w:t>）货物的现场移动、安装、调试、启动监督及技术支持；</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2</w:t>
      </w:r>
      <w:r>
        <w:rPr>
          <w:sz w:val="24"/>
          <w:szCs w:val="24"/>
        </w:rPr>
        <w:t>）提供货物组装和维修所需的专用工具和辅助材料；</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3</w:t>
      </w:r>
      <w:r>
        <w:rPr>
          <w:sz w:val="24"/>
          <w:szCs w:val="24"/>
        </w:rPr>
        <w:t>）在</w:t>
      </w:r>
      <w:r>
        <w:rPr>
          <w:b/>
          <w:bCs/>
          <w:sz w:val="24"/>
          <w:szCs w:val="24"/>
        </w:rPr>
        <w:t>【政府采购合同专用条款】</w:t>
      </w:r>
      <w:r>
        <w:rPr>
          <w:sz w:val="24"/>
          <w:szCs w:val="24"/>
        </w:rPr>
        <w:t>约定的期限内对所有的货物实施运行监督、维修，但前提条件是该服务并不能免除乙方在质量保证期内所承担的义务；</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4</w:t>
      </w:r>
      <w:r>
        <w:rPr>
          <w:sz w:val="24"/>
          <w:szCs w:val="24"/>
        </w:rPr>
        <w:t>）在制造商所在地或指定现场就货物的安装、启动、运营、维护、废弃处置等对甲方操作人员进行培训；</w:t>
      </w:r>
    </w:p>
    <w:p w:rsidR="003274F7" w:rsidRDefault="00C7430F">
      <w:pPr>
        <w:pStyle w:val="AONormal"/>
        <w:snapToGrid w:val="0"/>
        <w:spacing w:line="360" w:lineRule="auto"/>
        <w:ind w:firstLine="446"/>
        <w:rPr>
          <w:rFonts w:ascii="Times New Roman" w:eastAsia="宋体" w:hAnsi="Times New Roman" w:cs="Times New Roman"/>
          <w:sz w:val="24"/>
          <w:szCs w:val="24"/>
        </w:rPr>
      </w:pPr>
      <w:r>
        <w:rPr>
          <w:rFonts w:ascii="Times New Roman" w:eastAsia="宋体" w:hAnsi="Times New Roman" w:cs="Times New Roman"/>
          <w:sz w:val="24"/>
          <w:szCs w:val="24"/>
        </w:rPr>
        <w:t>（</w:t>
      </w:r>
      <w:r>
        <w:rPr>
          <w:rFonts w:ascii="Times New Roman" w:eastAsia="宋体" w:hAnsi="Times New Roman" w:cs="Times New Roman"/>
          <w:sz w:val="24"/>
          <w:szCs w:val="24"/>
        </w:rPr>
        <w:t>5</w:t>
      </w:r>
      <w:r>
        <w:rPr>
          <w:rFonts w:ascii="Times New Roman" w:eastAsia="宋体" w:hAnsi="Times New Roman" w:cs="Times New Roman"/>
          <w:sz w:val="24"/>
          <w:szCs w:val="24"/>
        </w:rPr>
        <w:t>）依照法律、行政法规的规定或者按照</w:t>
      </w:r>
      <w:r>
        <w:rPr>
          <w:rFonts w:ascii="Times New Roman" w:eastAsia="宋体" w:hAnsi="Times New Roman" w:cs="Times New Roman"/>
          <w:b/>
          <w:bCs/>
          <w:sz w:val="24"/>
          <w:szCs w:val="24"/>
        </w:rPr>
        <w:t>【政府采购合同专用条款】</w:t>
      </w:r>
      <w:r>
        <w:rPr>
          <w:rFonts w:ascii="Times New Roman" w:eastAsia="宋体" w:hAnsi="Times New Roman" w:cs="Times New Roman"/>
          <w:sz w:val="24"/>
          <w:szCs w:val="24"/>
        </w:rPr>
        <w:t>约定，货物在有效使用年限届满后应予回收的，乙方负有自行或者委托第三人对货物予以回收的义务；</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lastRenderedPageBreak/>
        <w:t>（</w:t>
      </w:r>
      <w:r>
        <w:rPr>
          <w:sz w:val="24"/>
          <w:szCs w:val="24"/>
        </w:rPr>
        <w:t>6</w:t>
      </w:r>
      <w:r>
        <w:rPr>
          <w:sz w:val="24"/>
          <w:szCs w:val="24"/>
        </w:rPr>
        <w:t>）</w:t>
      </w:r>
      <w:r>
        <w:rPr>
          <w:b/>
          <w:sz w:val="24"/>
          <w:szCs w:val="24"/>
        </w:rPr>
        <w:t>【政府采购合同专用条款】</w:t>
      </w:r>
      <w:r>
        <w:rPr>
          <w:sz w:val="24"/>
          <w:szCs w:val="24"/>
        </w:rPr>
        <w:t>规定由乙方提供的其他服务。</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 xml:space="preserve">14.2 </w:t>
      </w:r>
      <w:r>
        <w:rPr>
          <w:sz w:val="24"/>
          <w:szCs w:val="24"/>
        </w:rPr>
        <w:t>乙方提供的售后服务的费用已包含在合同价款中，甲方不再另行支付。</w:t>
      </w:r>
    </w:p>
    <w:p w:rsidR="003274F7" w:rsidRDefault="00C7430F">
      <w:pPr>
        <w:adjustRightInd w:val="0"/>
        <w:snapToGrid w:val="0"/>
        <w:spacing w:line="360" w:lineRule="auto"/>
        <w:ind w:firstLineChars="200" w:firstLine="448"/>
        <w:jc w:val="left"/>
        <w:rPr>
          <w:b/>
          <w:bCs/>
          <w:sz w:val="24"/>
          <w:szCs w:val="24"/>
        </w:rPr>
      </w:pPr>
      <w:r>
        <w:rPr>
          <w:b/>
          <w:bCs/>
          <w:sz w:val="24"/>
          <w:szCs w:val="24"/>
        </w:rPr>
        <w:t xml:space="preserve">15. </w:t>
      </w:r>
      <w:r>
        <w:rPr>
          <w:b/>
          <w:bCs/>
          <w:sz w:val="24"/>
          <w:szCs w:val="24"/>
        </w:rPr>
        <w:t>违约责任</w:t>
      </w:r>
    </w:p>
    <w:p w:rsidR="003274F7" w:rsidRDefault="00C7430F" w:rsidP="00C7430F">
      <w:pPr>
        <w:adjustRightInd w:val="0"/>
        <w:snapToGrid w:val="0"/>
        <w:spacing w:line="360" w:lineRule="auto"/>
        <w:ind w:firstLineChars="200" w:firstLine="446"/>
        <w:jc w:val="left"/>
        <w:rPr>
          <w:bCs/>
          <w:sz w:val="24"/>
          <w:szCs w:val="24"/>
        </w:rPr>
      </w:pPr>
      <w:r>
        <w:rPr>
          <w:bCs/>
          <w:sz w:val="24"/>
          <w:szCs w:val="24"/>
        </w:rPr>
        <w:t>15.1</w:t>
      </w:r>
      <w:r>
        <w:rPr>
          <w:bCs/>
          <w:sz w:val="24"/>
          <w:szCs w:val="24"/>
        </w:rPr>
        <w:t>质量瑕疵的违约责任</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乙方提供的产品不符合合同约定的质量标准或存在产品质量缺陷，甲方有权要求乙方根据</w:t>
      </w:r>
      <w:r>
        <w:rPr>
          <w:b/>
          <w:sz w:val="24"/>
          <w:szCs w:val="24"/>
        </w:rPr>
        <w:t>【政府采购合同专用条款】</w:t>
      </w:r>
      <w:r>
        <w:rPr>
          <w:bCs/>
          <w:sz w:val="24"/>
          <w:szCs w:val="24"/>
        </w:rPr>
        <w:t>要求</w:t>
      </w:r>
      <w:r>
        <w:rPr>
          <w:sz w:val="24"/>
          <w:szCs w:val="24"/>
        </w:rPr>
        <w:t>及时修理、重作、更换，并承担由此给甲方造成的损失。</w:t>
      </w:r>
    </w:p>
    <w:p w:rsidR="003274F7" w:rsidRDefault="00C7430F" w:rsidP="00C7430F">
      <w:pPr>
        <w:autoSpaceDE w:val="0"/>
        <w:autoSpaceDN w:val="0"/>
        <w:adjustRightInd w:val="0"/>
        <w:snapToGrid w:val="0"/>
        <w:spacing w:line="360" w:lineRule="auto"/>
        <w:ind w:firstLineChars="200" w:firstLine="446"/>
        <w:jc w:val="left"/>
        <w:rPr>
          <w:bCs/>
          <w:sz w:val="24"/>
          <w:szCs w:val="24"/>
        </w:rPr>
      </w:pPr>
      <w:r>
        <w:rPr>
          <w:bCs/>
          <w:sz w:val="24"/>
          <w:szCs w:val="24"/>
        </w:rPr>
        <w:t xml:space="preserve">15.2 </w:t>
      </w:r>
      <w:r>
        <w:rPr>
          <w:bCs/>
          <w:sz w:val="24"/>
          <w:szCs w:val="24"/>
        </w:rPr>
        <w:t>迟延交货的违约责任</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1</w:t>
      </w:r>
      <w:r>
        <w:rPr>
          <w:sz w:val="24"/>
          <w:szCs w:val="24"/>
        </w:rPr>
        <w:t>）乙方应按照本合同规定的时间、地点交货和提供相关服务。在履行合同过程中，如果乙方遇到可能影响按时交货和提供服务的情形时，应及时以书面形式将迟延的事实、可能迟延的期限和理由通知甲方。甲方在收到乙方通知后，应尽快对情况进行评价，并确定是否同意延长交货时间或延期提供服务。</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2</w:t>
      </w:r>
      <w:r>
        <w:rPr>
          <w:sz w:val="24"/>
          <w:szCs w:val="24"/>
        </w:rPr>
        <w:t>）如果乙方没有按照合同规定的时间交货和提供相关服务，甲方有权从货款中扣除误期赔偿费而不影响合同项下的其他补救方法，赔偿费按</w:t>
      </w:r>
      <w:r>
        <w:rPr>
          <w:b/>
          <w:sz w:val="24"/>
          <w:szCs w:val="24"/>
        </w:rPr>
        <w:t>【政府采购合同专用条款】</w:t>
      </w:r>
      <w:r>
        <w:rPr>
          <w:sz w:val="24"/>
          <w:szCs w:val="24"/>
        </w:rPr>
        <w:t>规定执行。如果涉及公共利益，且赔偿金额无法弥补公共利益损失，甲方可要求继续履行或者采取其他补救措施。</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 xml:space="preserve">15.3 </w:t>
      </w:r>
      <w:r>
        <w:rPr>
          <w:sz w:val="24"/>
          <w:szCs w:val="24"/>
        </w:rPr>
        <w:t>迟延支付的违约责任</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甲方存在迟延支付乙方合同款项的，应当承担</w:t>
      </w:r>
      <w:r>
        <w:rPr>
          <w:b/>
          <w:bCs/>
          <w:sz w:val="24"/>
          <w:szCs w:val="24"/>
        </w:rPr>
        <w:t>【政府采购合同专用条款】</w:t>
      </w:r>
      <w:r>
        <w:rPr>
          <w:sz w:val="24"/>
          <w:szCs w:val="24"/>
        </w:rPr>
        <w:t>规定的逾期付款利息。</w:t>
      </w:r>
    </w:p>
    <w:p w:rsidR="003274F7" w:rsidRDefault="00C7430F" w:rsidP="00C7430F">
      <w:pPr>
        <w:adjustRightInd w:val="0"/>
        <w:snapToGrid w:val="0"/>
        <w:spacing w:line="360" w:lineRule="auto"/>
        <w:ind w:firstLineChars="200" w:firstLine="446"/>
        <w:jc w:val="left"/>
        <w:rPr>
          <w:sz w:val="24"/>
          <w:szCs w:val="24"/>
        </w:rPr>
      </w:pPr>
      <w:r>
        <w:rPr>
          <w:bCs/>
          <w:sz w:val="24"/>
          <w:szCs w:val="24"/>
        </w:rPr>
        <w:t>15.4</w:t>
      </w:r>
      <w:r>
        <w:rPr>
          <w:bCs/>
          <w:sz w:val="24"/>
          <w:szCs w:val="24"/>
        </w:rPr>
        <w:t>其他违约责任根据项目实际需要按</w:t>
      </w:r>
      <w:r>
        <w:rPr>
          <w:b/>
          <w:bCs/>
          <w:sz w:val="24"/>
          <w:szCs w:val="24"/>
        </w:rPr>
        <w:t>【政府采购合同专用条款】</w:t>
      </w:r>
      <w:r>
        <w:rPr>
          <w:sz w:val="24"/>
          <w:szCs w:val="24"/>
        </w:rPr>
        <w:t>规定执行。</w:t>
      </w:r>
    </w:p>
    <w:p w:rsidR="003274F7" w:rsidRDefault="00C7430F">
      <w:pPr>
        <w:numPr>
          <w:ilvl w:val="0"/>
          <w:numId w:val="6"/>
        </w:numPr>
        <w:autoSpaceDE w:val="0"/>
        <w:autoSpaceDN w:val="0"/>
        <w:adjustRightInd w:val="0"/>
        <w:snapToGrid w:val="0"/>
        <w:spacing w:line="360" w:lineRule="auto"/>
        <w:ind w:firstLineChars="200" w:firstLine="448"/>
        <w:jc w:val="left"/>
        <w:rPr>
          <w:b/>
          <w:sz w:val="24"/>
          <w:szCs w:val="24"/>
        </w:rPr>
      </w:pPr>
      <w:r>
        <w:rPr>
          <w:b/>
          <w:sz w:val="24"/>
          <w:szCs w:val="24"/>
        </w:rPr>
        <w:t>合同变更、中止与终止</w:t>
      </w:r>
    </w:p>
    <w:p w:rsidR="003274F7" w:rsidRDefault="00C7430F" w:rsidP="00C7430F">
      <w:pPr>
        <w:adjustRightInd w:val="0"/>
        <w:snapToGrid w:val="0"/>
        <w:spacing w:line="360" w:lineRule="auto"/>
        <w:ind w:firstLineChars="200" w:firstLine="446"/>
        <w:jc w:val="left"/>
        <w:rPr>
          <w:sz w:val="24"/>
          <w:szCs w:val="24"/>
        </w:rPr>
      </w:pPr>
      <w:r>
        <w:rPr>
          <w:sz w:val="24"/>
          <w:szCs w:val="24"/>
        </w:rPr>
        <w:t xml:space="preserve">    16.1</w:t>
      </w:r>
      <w:r>
        <w:rPr>
          <w:sz w:val="24"/>
          <w:szCs w:val="24"/>
        </w:rPr>
        <w:t>合同的变更</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政府采购合同履行中，在不改变合同其他条款的前提下，甲方可以在合同价款</w:t>
      </w:r>
      <w:r>
        <w:rPr>
          <w:sz w:val="24"/>
          <w:szCs w:val="24"/>
        </w:rPr>
        <w:t>10%</w:t>
      </w:r>
      <w:r>
        <w:rPr>
          <w:sz w:val="24"/>
          <w:szCs w:val="24"/>
        </w:rPr>
        <w:t>的范围内追加与合同标的相同的货物，并就此与乙方协商一致后签订补充协议。</w:t>
      </w:r>
    </w:p>
    <w:p w:rsidR="003274F7" w:rsidRDefault="00C7430F" w:rsidP="00C7430F">
      <w:pPr>
        <w:adjustRightInd w:val="0"/>
        <w:snapToGrid w:val="0"/>
        <w:spacing w:line="360" w:lineRule="auto"/>
        <w:ind w:firstLineChars="200" w:firstLine="446"/>
        <w:jc w:val="left"/>
        <w:rPr>
          <w:sz w:val="24"/>
          <w:szCs w:val="24"/>
        </w:rPr>
      </w:pPr>
      <w:r>
        <w:rPr>
          <w:sz w:val="24"/>
          <w:szCs w:val="24"/>
        </w:rPr>
        <w:t>16.2</w:t>
      </w:r>
      <w:r>
        <w:rPr>
          <w:sz w:val="24"/>
          <w:szCs w:val="24"/>
        </w:rPr>
        <w:t>合同的中止</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1</w:t>
      </w:r>
      <w:r>
        <w:rPr>
          <w:sz w:val="24"/>
          <w:szCs w:val="24"/>
        </w:rPr>
        <w:t>）合同履行过程中因供应商就采购文件、采购过程或结果提起投诉的，甲方认为有必要的，可以中止合同的履行。</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2</w:t>
      </w:r>
      <w:r>
        <w:rPr>
          <w:sz w:val="24"/>
          <w:szCs w:val="24"/>
        </w:rPr>
        <w:t>）合同履行过程中，如果乙方出现以下情形之一的：</w:t>
      </w:r>
      <w:r>
        <w:rPr>
          <w:sz w:val="24"/>
          <w:szCs w:val="24"/>
        </w:rPr>
        <w:t>1</w:t>
      </w:r>
      <w:r>
        <w:rPr>
          <w:sz w:val="24"/>
          <w:szCs w:val="24"/>
        </w:rPr>
        <w:t>．经营状况严重恶化；</w:t>
      </w:r>
      <w:r>
        <w:rPr>
          <w:sz w:val="24"/>
          <w:szCs w:val="24"/>
        </w:rPr>
        <w:t>2</w:t>
      </w:r>
      <w:r>
        <w:rPr>
          <w:sz w:val="24"/>
          <w:szCs w:val="24"/>
        </w:rPr>
        <w:t>．转移财产、抽逃资金，以逃避债务；</w:t>
      </w:r>
      <w:r>
        <w:rPr>
          <w:sz w:val="24"/>
          <w:szCs w:val="24"/>
        </w:rPr>
        <w:t>3</w:t>
      </w:r>
      <w:r>
        <w:rPr>
          <w:sz w:val="24"/>
          <w:szCs w:val="24"/>
        </w:rPr>
        <w:t>．丧失商业信誉；</w:t>
      </w:r>
      <w:r>
        <w:rPr>
          <w:sz w:val="24"/>
          <w:szCs w:val="24"/>
        </w:rPr>
        <w:t>4</w:t>
      </w:r>
      <w:r>
        <w:rPr>
          <w:sz w:val="24"/>
          <w:szCs w:val="24"/>
        </w:rPr>
        <w:t>．有丧失或者可能丧失履约能力的其他情形，乙方有义务及时告知甲方。甲方有权以书面形式通知乙方中止合同并</w:t>
      </w:r>
      <w:r>
        <w:rPr>
          <w:sz w:val="24"/>
          <w:szCs w:val="24"/>
        </w:rPr>
        <w:lastRenderedPageBreak/>
        <w:t>要求乙方在合理期限内消除相关情形或者提供适当担保。乙方提供适当担保的，合同继续履行；乙方在合理期限内未恢复履约能力且未提供适当担保的，视为拒绝继续履约，甲方有权解除合同并要求乙方承担由此给甲方造成的损失。</w:t>
      </w:r>
    </w:p>
    <w:p w:rsidR="003274F7" w:rsidRDefault="00C7430F">
      <w:pPr>
        <w:pStyle w:val="AONormal"/>
        <w:snapToGrid w:val="0"/>
        <w:spacing w:line="360" w:lineRule="auto"/>
        <w:ind w:firstLine="446"/>
        <w:jc w:val="both"/>
        <w:rPr>
          <w:rFonts w:ascii="Times New Roman" w:hAnsi="Times New Roman" w:cs="Times New Roman"/>
          <w:sz w:val="24"/>
          <w:szCs w:val="24"/>
        </w:rPr>
      </w:pPr>
      <w:r>
        <w:rPr>
          <w:rFonts w:ascii="Times New Roman" w:eastAsia="宋体" w:hAnsi="Times New Roman" w:cs="Times New Roman"/>
          <w:sz w:val="24"/>
          <w:szCs w:val="24"/>
        </w:rPr>
        <w:t>（</w:t>
      </w:r>
      <w:r>
        <w:rPr>
          <w:rFonts w:ascii="Times New Roman" w:eastAsia="宋体" w:hAnsi="Times New Roman" w:cs="Times New Roman"/>
          <w:sz w:val="24"/>
          <w:szCs w:val="24"/>
        </w:rPr>
        <w:t>3</w:t>
      </w:r>
      <w:r>
        <w:rPr>
          <w:rFonts w:ascii="Times New Roman" w:eastAsia="宋体" w:hAnsi="Times New Roman" w:cs="Times New Roman"/>
          <w:sz w:val="24"/>
          <w:szCs w:val="24"/>
        </w:rPr>
        <w:t>）乙方分立、合并或者变更住所的，应当及时以书面形式告知甲方。乙方没有及时告知甲方，致使合同履行发生困难的，甲方可以中止合同履行并要求乙方承担由此给甲方造成的损失。</w:t>
      </w:r>
    </w:p>
    <w:p w:rsidR="003274F7" w:rsidRDefault="00C7430F" w:rsidP="00C7430F">
      <w:pPr>
        <w:adjustRightInd w:val="0"/>
        <w:snapToGrid w:val="0"/>
        <w:spacing w:line="360" w:lineRule="auto"/>
        <w:ind w:firstLineChars="200" w:firstLine="446"/>
        <w:jc w:val="left"/>
        <w:rPr>
          <w:sz w:val="24"/>
          <w:szCs w:val="24"/>
        </w:rPr>
      </w:pPr>
      <w:r>
        <w:rPr>
          <w:sz w:val="24"/>
          <w:szCs w:val="24"/>
        </w:rPr>
        <w:t>（</w:t>
      </w:r>
      <w:r>
        <w:rPr>
          <w:sz w:val="24"/>
          <w:szCs w:val="24"/>
        </w:rPr>
        <w:t>4</w:t>
      </w:r>
      <w:r>
        <w:rPr>
          <w:sz w:val="24"/>
          <w:szCs w:val="24"/>
        </w:rPr>
        <w:t>）甲方不得以行政区划调整、政府换届、机构或者职能调整以及相关责任人更替为由中止合同。</w:t>
      </w:r>
    </w:p>
    <w:p w:rsidR="003274F7" w:rsidRDefault="00C7430F" w:rsidP="00C7430F">
      <w:pPr>
        <w:adjustRightInd w:val="0"/>
        <w:snapToGrid w:val="0"/>
        <w:spacing w:line="360" w:lineRule="auto"/>
        <w:ind w:firstLineChars="200" w:firstLine="446"/>
        <w:jc w:val="left"/>
        <w:rPr>
          <w:sz w:val="24"/>
          <w:szCs w:val="24"/>
        </w:rPr>
      </w:pPr>
      <w:r>
        <w:rPr>
          <w:sz w:val="24"/>
          <w:szCs w:val="24"/>
        </w:rPr>
        <w:t>16.3</w:t>
      </w:r>
      <w:r>
        <w:rPr>
          <w:sz w:val="24"/>
          <w:szCs w:val="24"/>
        </w:rPr>
        <w:t>合同的终止</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1</w:t>
      </w:r>
      <w:r>
        <w:rPr>
          <w:sz w:val="24"/>
          <w:szCs w:val="24"/>
        </w:rPr>
        <w:t>）合同因有效期限届满而终止；</w:t>
      </w:r>
    </w:p>
    <w:p w:rsidR="003274F7" w:rsidRDefault="00C7430F" w:rsidP="00C7430F">
      <w:pPr>
        <w:adjustRightInd w:val="0"/>
        <w:snapToGrid w:val="0"/>
        <w:spacing w:line="360" w:lineRule="auto"/>
        <w:ind w:firstLineChars="200" w:firstLine="446"/>
        <w:rPr>
          <w:sz w:val="24"/>
          <w:szCs w:val="24"/>
        </w:rPr>
      </w:pPr>
      <w:r>
        <w:rPr>
          <w:sz w:val="24"/>
          <w:szCs w:val="24"/>
        </w:rPr>
        <w:t>（</w:t>
      </w:r>
      <w:r>
        <w:rPr>
          <w:sz w:val="24"/>
          <w:szCs w:val="24"/>
        </w:rPr>
        <w:t>2</w:t>
      </w:r>
      <w:r>
        <w:rPr>
          <w:sz w:val="24"/>
          <w:szCs w:val="24"/>
        </w:rPr>
        <w:t>）乙方未按合同约定履行，构成根本性违约的，甲方有权终止合同，并追究乙方的违约责任。</w:t>
      </w:r>
    </w:p>
    <w:p w:rsidR="003274F7" w:rsidRDefault="00C7430F">
      <w:pPr>
        <w:pStyle w:val="AONormal"/>
        <w:snapToGrid w:val="0"/>
        <w:spacing w:line="360" w:lineRule="auto"/>
        <w:ind w:firstLine="446"/>
        <w:rPr>
          <w:rFonts w:ascii="Times New Roman" w:hAnsi="Times New Roman" w:cs="Times New Roman"/>
          <w:sz w:val="24"/>
          <w:szCs w:val="24"/>
        </w:rPr>
      </w:pPr>
      <w:r>
        <w:rPr>
          <w:rFonts w:ascii="Times New Roman" w:hAnsi="Times New Roman" w:cs="Times New Roman"/>
          <w:sz w:val="24"/>
          <w:szCs w:val="24"/>
        </w:rPr>
        <w:t xml:space="preserve">16.4 </w:t>
      </w:r>
      <w:r>
        <w:rPr>
          <w:rFonts w:ascii="Times New Roman" w:eastAsia="宋体" w:hAnsi="Times New Roman" w:cs="Times New Roman"/>
          <w:kern w:val="2"/>
          <w:sz w:val="24"/>
          <w:szCs w:val="24"/>
        </w:rPr>
        <w:t>涉及国家利益、社会公共利益的情形</w:t>
      </w:r>
    </w:p>
    <w:p w:rsidR="003274F7" w:rsidRDefault="00C7430F">
      <w:pPr>
        <w:pStyle w:val="AONormal"/>
        <w:snapToGrid w:val="0"/>
        <w:spacing w:line="360" w:lineRule="auto"/>
        <w:ind w:firstLine="446"/>
        <w:jc w:val="both"/>
        <w:rPr>
          <w:rFonts w:ascii="Times New Roman" w:hAnsi="Times New Roman" w:cs="Times New Roman"/>
          <w:sz w:val="24"/>
          <w:szCs w:val="24"/>
        </w:rPr>
      </w:pPr>
      <w:r>
        <w:rPr>
          <w:rFonts w:ascii="Times New Roman" w:eastAsia="宋体" w:hAnsi="Times New Roman" w:cs="Times New Roman"/>
          <w:sz w:val="24"/>
          <w:szCs w:val="24"/>
        </w:rPr>
        <w:t>政府采购合同继续履行将损害国家利益和社会公共利益的，双方当事人应当变更、中止或者终止合同。有过错的一方应当承担赔偿责任，双方都有过错的，各自承担相应的责任。</w:t>
      </w:r>
    </w:p>
    <w:p w:rsidR="003274F7" w:rsidRDefault="00C7430F">
      <w:pPr>
        <w:autoSpaceDE w:val="0"/>
        <w:autoSpaceDN w:val="0"/>
        <w:adjustRightInd w:val="0"/>
        <w:snapToGrid w:val="0"/>
        <w:spacing w:line="360" w:lineRule="auto"/>
        <w:ind w:firstLineChars="200" w:firstLine="448"/>
        <w:jc w:val="left"/>
        <w:rPr>
          <w:b/>
          <w:bCs/>
          <w:sz w:val="24"/>
          <w:szCs w:val="24"/>
        </w:rPr>
      </w:pPr>
      <w:r>
        <w:rPr>
          <w:b/>
          <w:bCs/>
          <w:sz w:val="24"/>
          <w:szCs w:val="24"/>
        </w:rPr>
        <w:t xml:space="preserve">17. </w:t>
      </w:r>
      <w:r>
        <w:rPr>
          <w:b/>
          <w:bCs/>
          <w:sz w:val="24"/>
          <w:szCs w:val="24"/>
        </w:rPr>
        <w:t>合同分包</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 xml:space="preserve">17.1 </w:t>
      </w:r>
      <w:r>
        <w:rPr>
          <w:sz w:val="24"/>
          <w:szCs w:val="24"/>
        </w:rPr>
        <w:t>乙方不得将合同转包给其他供应商。涉及合同分包的，乙方应根据采购文件和投标（响应）文件规定进行合同分包。</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 xml:space="preserve">17.2 </w:t>
      </w:r>
      <w:r>
        <w:rPr>
          <w:sz w:val="24"/>
          <w:szCs w:val="24"/>
        </w:rPr>
        <w:t>乙方执行政府采购政策向中小企业依法分包的，乙方应当按采购文件和投标（响应）文件签订分包意向协议，分包意向协议属于本合同组成部分。</w:t>
      </w:r>
    </w:p>
    <w:p w:rsidR="003274F7" w:rsidRDefault="00C7430F">
      <w:pPr>
        <w:autoSpaceDE w:val="0"/>
        <w:autoSpaceDN w:val="0"/>
        <w:adjustRightInd w:val="0"/>
        <w:snapToGrid w:val="0"/>
        <w:spacing w:line="360" w:lineRule="auto"/>
        <w:ind w:firstLineChars="200" w:firstLine="448"/>
        <w:jc w:val="left"/>
        <w:rPr>
          <w:b/>
          <w:bCs/>
          <w:sz w:val="24"/>
          <w:szCs w:val="24"/>
        </w:rPr>
      </w:pPr>
      <w:r>
        <w:rPr>
          <w:b/>
          <w:bCs/>
          <w:sz w:val="24"/>
          <w:szCs w:val="24"/>
        </w:rPr>
        <w:t xml:space="preserve">18. </w:t>
      </w:r>
      <w:r>
        <w:rPr>
          <w:b/>
          <w:bCs/>
          <w:sz w:val="24"/>
          <w:szCs w:val="24"/>
        </w:rPr>
        <w:t>不可抗力</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 xml:space="preserve">18.1 </w:t>
      </w:r>
      <w:r>
        <w:rPr>
          <w:sz w:val="24"/>
          <w:szCs w:val="24"/>
        </w:rPr>
        <w:t>不可抗力是指合同双方不能预见、不能避免且不能克服的客观情况。</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 xml:space="preserve">18.2 </w:t>
      </w:r>
      <w:r>
        <w:rPr>
          <w:sz w:val="24"/>
          <w:szCs w:val="24"/>
        </w:rPr>
        <w:t>任何一方对由于不可抗力造成的部分或全部不能履行合同不承担违约责任。但迟延履行后发生不可抗力的，不能免除责任。</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 xml:space="preserve">18.3 </w:t>
      </w:r>
      <w:r>
        <w:rPr>
          <w:sz w:val="24"/>
          <w:szCs w:val="24"/>
        </w:rPr>
        <w:t>遇有不可抗力的一方，应及时将事件情况以书面形式告知另一方，并在事件发生后及时向另一方提交合同不能履行或部分不能履行或需要延期履行的详细报告，以及证明不可抗力发生及其持续时间的证据。</w:t>
      </w:r>
    </w:p>
    <w:p w:rsidR="003274F7" w:rsidRDefault="00C7430F">
      <w:pPr>
        <w:autoSpaceDE w:val="0"/>
        <w:autoSpaceDN w:val="0"/>
        <w:adjustRightInd w:val="0"/>
        <w:snapToGrid w:val="0"/>
        <w:spacing w:line="360" w:lineRule="auto"/>
        <w:ind w:firstLineChars="200" w:firstLine="448"/>
        <w:jc w:val="left"/>
        <w:rPr>
          <w:b/>
          <w:bCs/>
          <w:sz w:val="24"/>
          <w:szCs w:val="24"/>
        </w:rPr>
      </w:pPr>
      <w:r>
        <w:rPr>
          <w:b/>
          <w:bCs/>
          <w:sz w:val="24"/>
          <w:szCs w:val="24"/>
        </w:rPr>
        <w:t xml:space="preserve">19. </w:t>
      </w:r>
      <w:r>
        <w:rPr>
          <w:b/>
          <w:bCs/>
          <w:sz w:val="24"/>
          <w:szCs w:val="24"/>
        </w:rPr>
        <w:t>解决争议的方法</w:t>
      </w:r>
    </w:p>
    <w:p w:rsidR="003274F7" w:rsidRDefault="00C7430F">
      <w:pPr>
        <w:pStyle w:val="AONormal"/>
        <w:snapToGrid w:val="0"/>
        <w:spacing w:line="360" w:lineRule="auto"/>
        <w:ind w:firstLine="446"/>
        <w:jc w:val="both"/>
        <w:rPr>
          <w:rFonts w:ascii="Times New Roman" w:eastAsia="宋体" w:hAnsi="Times New Roman" w:cs="Times New Roman"/>
          <w:sz w:val="24"/>
          <w:szCs w:val="24"/>
        </w:rPr>
      </w:pPr>
      <w:r>
        <w:rPr>
          <w:rFonts w:ascii="Times New Roman" w:eastAsia="宋体" w:hAnsi="Times New Roman" w:cs="Times New Roman"/>
          <w:sz w:val="24"/>
          <w:szCs w:val="24"/>
        </w:rPr>
        <w:lastRenderedPageBreak/>
        <w:t xml:space="preserve">19.1 </w:t>
      </w:r>
      <w:r>
        <w:rPr>
          <w:rFonts w:ascii="Times New Roman" w:eastAsia="宋体" w:hAnsi="Times New Roman" w:cs="Times New Roman"/>
          <w:sz w:val="24"/>
          <w:szCs w:val="24"/>
        </w:rPr>
        <w:t>因本合同及合同有关事项发生的争议，由甲乙双方友好协商解决。协商不成时，可以向有关组织申请调解。合同一方或双方不愿调解或调解不成的，可以通过仲裁或诉讼的方式解决争议。</w:t>
      </w:r>
    </w:p>
    <w:p w:rsidR="003274F7" w:rsidRDefault="00C7430F">
      <w:pPr>
        <w:pStyle w:val="AONormal"/>
        <w:snapToGrid w:val="0"/>
        <w:spacing w:line="360" w:lineRule="auto"/>
        <w:ind w:firstLine="446"/>
        <w:jc w:val="both"/>
        <w:rPr>
          <w:rFonts w:ascii="Times New Roman" w:eastAsia="宋体" w:hAnsi="Times New Roman" w:cs="Times New Roman"/>
          <w:sz w:val="24"/>
          <w:szCs w:val="24"/>
        </w:rPr>
      </w:pPr>
      <w:r>
        <w:rPr>
          <w:rFonts w:ascii="Times New Roman" w:eastAsia="宋体" w:hAnsi="Times New Roman" w:cs="Times New Roman"/>
          <w:sz w:val="24"/>
          <w:szCs w:val="24"/>
        </w:rPr>
        <w:t xml:space="preserve">19.2 </w:t>
      </w:r>
      <w:r>
        <w:rPr>
          <w:rFonts w:ascii="Times New Roman" w:eastAsia="宋体" w:hAnsi="Times New Roman" w:cs="Times New Roman"/>
          <w:sz w:val="24"/>
          <w:szCs w:val="24"/>
        </w:rPr>
        <w:t>选择仲裁的，应在</w:t>
      </w:r>
      <w:r>
        <w:rPr>
          <w:rFonts w:ascii="Times New Roman" w:eastAsia="宋体" w:hAnsi="Times New Roman" w:cs="Times New Roman"/>
          <w:b/>
          <w:bCs/>
          <w:sz w:val="24"/>
          <w:szCs w:val="24"/>
        </w:rPr>
        <w:t>【政府采购合同专用条款】</w:t>
      </w:r>
      <w:r>
        <w:rPr>
          <w:rFonts w:ascii="Times New Roman" w:eastAsia="宋体" w:hAnsi="Times New Roman" w:cs="Times New Roman"/>
          <w:sz w:val="24"/>
          <w:szCs w:val="24"/>
        </w:rPr>
        <w:t>中明确仲裁机构及仲裁地；通过诉讼方式解决的，可以在</w:t>
      </w:r>
      <w:r>
        <w:rPr>
          <w:rFonts w:ascii="Times New Roman" w:eastAsia="宋体" w:hAnsi="Times New Roman" w:cs="Times New Roman"/>
          <w:b/>
          <w:bCs/>
          <w:sz w:val="24"/>
          <w:szCs w:val="24"/>
        </w:rPr>
        <w:t>【政府采购合同专用条款】</w:t>
      </w:r>
      <w:r>
        <w:rPr>
          <w:rFonts w:ascii="Times New Roman" w:eastAsia="宋体" w:hAnsi="Times New Roman" w:cs="Times New Roman"/>
          <w:sz w:val="24"/>
          <w:szCs w:val="24"/>
        </w:rPr>
        <w:t>中进一步约定选择与争议有实际联系的地点的人民法院管辖，但管辖法院的约定不得违反级别管辖和专属管辖的规定。</w:t>
      </w:r>
    </w:p>
    <w:p w:rsidR="003274F7" w:rsidRDefault="00C7430F">
      <w:pPr>
        <w:pStyle w:val="AONormal"/>
        <w:snapToGrid w:val="0"/>
        <w:spacing w:line="360" w:lineRule="auto"/>
        <w:ind w:firstLine="446"/>
        <w:jc w:val="both"/>
        <w:rPr>
          <w:rFonts w:ascii="Times New Roman" w:eastAsia="宋体" w:hAnsi="Times New Roman" w:cs="Times New Roman"/>
          <w:sz w:val="24"/>
          <w:szCs w:val="24"/>
        </w:rPr>
      </w:pPr>
      <w:r>
        <w:rPr>
          <w:rFonts w:ascii="Times New Roman" w:eastAsia="宋体" w:hAnsi="Times New Roman" w:cs="Times New Roman"/>
          <w:sz w:val="24"/>
          <w:szCs w:val="24"/>
        </w:rPr>
        <w:t xml:space="preserve">19.3 </w:t>
      </w:r>
      <w:r>
        <w:rPr>
          <w:rFonts w:ascii="Times New Roman" w:eastAsia="宋体" w:hAnsi="Times New Roman" w:cs="Times New Roman"/>
          <w:sz w:val="24"/>
          <w:szCs w:val="24"/>
        </w:rPr>
        <w:t>如甲乙双方有争议的事项不影响合同其他部分的履行，在争议解决期间，合同其他部分应当继续履行。</w:t>
      </w:r>
    </w:p>
    <w:p w:rsidR="003274F7" w:rsidRDefault="00C7430F">
      <w:pPr>
        <w:autoSpaceDE w:val="0"/>
        <w:autoSpaceDN w:val="0"/>
        <w:adjustRightInd w:val="0"/>
        <w:snapToGrid w:val="0"/>
        <w:spacing w:line="360" w:lineRule="auto"/>
        <w:ind w:firstLineChars="200" w:firstLine="448"/>
        <w:jc w:val="left"/>
        <w:rPr>
          <w:sz w:val="24"/>
          <w:szCs w:val="24"/>
        </w:rPr>
      </w:pPr>
      <w:r>
        <w:rPr>
          <w:b/>
          <w:sz w:val="24"/>
          <w:szCs w:val="24"/>
        </w:rPr>
        <w:t xml:space="preserve">20. </w:t>
      </w:r>
      <w:r>
        <w:rPr>
          <w:b/>
          <w:sz w:val="24"/>
          <w:szCs w:val="24"/>
        </w:rPr>
        <w:t>政府采购政策</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 xml:space="preserve">20.1 </w:t>
      </w:r>
      <w:r>
        <w:rPr>
          <w:sz w:val="24"/>
          <w:szCs w:val="24"/>
          <w:lang w:val="en-GB"/>
        </w:rPr>
        <w:t>本合同应当按照规定执行政府采购政策。</w:t>
      </w:r>
    </w:p>
    <w:p w:rsidR="003274F7" w:rsidRDefault="00C7430F" w:rsidP="00C7430F">
      <w:pPr>
        <w:autoSpaceDE w:val="0"/>
        <w:autoSpaceDN w:val="0"/>
        <w:adjustRightInd w:val="0"/>
        <w:snapToGrid w:val="0"/>
        <w:spacing w:line="360" w:lineRule="auto"/>
        <w:ind w:firstLineChars="200" w:firstLine="446"/>
        <w:jc w:val="left"/>
        <w:rPr>
          <w:sz w:val="24"/>
          <w:szCs w:val="24"/>
        </w:rPr>
      </w:pPr>
      <w:r>
        <w:rPr>
          <w:sz w:val="24"/>
          <w:szCs w:val="24"/>
        </w:rPr>
        <w:t xml:space="preserve">20.2 </w:t>
      </w:r>
      <w:r>
        <w:rPr>
          <w:sz w:val="24"/>
          <w:szCs w:val="24"/>
        </w:rPr>
        <w:t>本合同依法执行政府采购政策的方式和内容，属于合同履约验收的范围。甲乙双方</w:t>
      </w:r>
      <w:r>
        <w:rPr>
          <w:sz w:val="24"/>
          <w:szCs w:val="24"/>
          <w:lang w:val="en-GB"/>
        </w:rPr>
        <w:t>未按规定要求执行政府采购政策造成损失的</w:t>
      </w:r>
      <w:r>
        <w:rPr>
          <w:sz w:val="24"/>
          <w:szCs w:val="24"/>
        </w:rPr>
        <w:t>，有过错的一方应当承担赔偿责任，双方都有过错的，各自承担相应的责任。</w:t>
      </w:r>
    </w:p>
    <w:p w:rsidR="003274F7" w:rsidRDefault="00C7430F" w:rsidP="00C7430F">
      <w:pPr>
        <w:pStyle w:val="a4"/>
        <w:adjustRightInd w:val="0"/>
        <w:snapToGrid w:val="0"/>
        <w:spacing w:after="0" w:line="360" w:lineRule="auto"/>
        <w:ind w:firstLineChars="200" w:firstLine="446"/>
        <w:rPr>
          <w:sz w:val="24"/>
          <w:szCs w:val="24"/>
        </w:rPr>
      </w:pPr>
      <w:r>
        <w:rPr>
          <w:sz w:val="24"/>
          <w:szCs w:val="24"/>
        </w:rPr>
        <w:t xml:space="preserve">20.3 </w:t>
      </w:r>
      <w:r>
        <w:rPr>
          <w:sz w:val="24"/>
          <w:szCs w:val="24"/>
        </w:rPr>
        <w:t>对于为落实中小企业支持政策，通过采购项目整体预留、设置采购包专门预留、要求以联合体形式参加或者合同分包等措施签订的采购合同，应当明确标注本合同为中小企业预留合同。其中，要求以联合体形式参加采购活动或者合同分包的，须将联合协议或者分包意向协议作为采购合同的组成部分。</w:t>
      </w:r>
    </w:p>
    <w:p w:rsidR="003274F7" w:rsidRDefault="00C7430F">
      <w:pPr>
        <w:autoSpaceDE w:val="0"/>
        <w:autoSpaceDN w:val="0"/>
        <w:adjustRightInd w:val="0"/>
        <w:snapToGrid w:val="0"/>
        <w:spacing w:line="360" w:lineRule="auto"/>
        <w:ind w:firstLineChars="200" w:firstLine="448"/>
        <w:jc w:val="left"/>
        <w:rPr>
          <w:b/>
          <w:sz w:val="24"/>
          <w:szCs w:val="24"/>
        </w:rPr>
      </w:pPr>
      <w:r>
        <w:rPr>
          <w:b/>
          <w:sz w:val="24"/>
          <w:szCs w:val="24"/>
        </w:rPr>
        <w:t xml:space="preserve">21. </w:t>
      </w:r>
      <w:r>
        <w:rPr>
          <w:b/>
          <w:sz w:val="24"/>
          <w:szCs w:val="24"/>
        </w:rPr>
        <w:t>法律适用</w:t>
      </w:r>
    </w:p>
    <w:p w:rsidR="003274F7" w:rsidRDefault="00C7430F">
      <w:pPr>
        <w:pStyle w:val="AONormal"/>
        <w:snapToGrid w:val="0"/>
        <w:spacing w:line="360" w:lineRule="auto"/>
        <w:ind w:firstLine="446"/>
        <w:jc w:val="both"/>
        <w:rPr>
          <w:rFonts w:ascii="Times New Roman" w:eastAsia="宋体" w:hAnsi="Times New Roman" w:cs="Times New Roman"/>
          <w:sz w:val="24"/>
          <w:szCs w:val="24"/>
        </w:rPr>
      </w:pPr>
      <w:r>
        <w:rPr>
          <w:rFonts w:ascii="Times New Roman" w:eastAsia="宋体" w:hAnsi="Times New Roman" w:cs="Times New Roman"/>
          <w:sz w:val="24"/>
          <w:szCs w:val="24"/>
        </w:rPr>
        <w:t xml:space="preserve">21.1 </w:t>
      </w:r>
      <w:r>
        <w:rPr>
          <w:rFonts w:ascii="Times New Roman" w:eastAsia="宋体" w:hAnsi="Times New Roman" w:cs="Times New Roman"/>
          <w:sz w:val="24"/>
          <w:szCs w:val="24"/>
        </w:rPr>
        <w:t>本合同的订立、生效、解释、履行及与本合同有关的争议解决，均适用法律、行政法规。</w:t>
      </w:r>
    </w:p>
    <w:p w:rsidR="003274F7" w:rsidRDefault="00C7430F">
      <w:pPr>
        <w:pStyle w:val="AONormal"/>
        <w:snapToGrid w:val="0"/>
        <w:spacing w:line="360" w:lineRule="auto"/>
        <w:ind w:firstLine="446"/>
        <w:jc w:val="both"/>
        <w:rPr>
          <w:rFonts w:ascii="Times New Roman" w:eastAsia="宋体" w:hAnsi="Times New Roman" w:cs="Times New Roman"/>
          <w:sz w:val="24"/>
          <w:szCs w:val="24"/>
        </w:rPr>
      </w:pPr>
      <w:r>
        <w:rPr>
          <w:rFonts w:ascii="Times New Roman" w:eastAsia="宋体" w:hAnsi="Times New Roman" w:cs="Times New Roman"/>
          <w:sz w:val="24"/>
          <w:szCs w:val="24"/>
        </w:rPr>
        <w:t xml:space="preserve">21.2 </w:t>
      </w:r>
      <w:r>
        <w:rPr>
          <w:rFonts w:ascii="Times New Roman" w:eastAsia="宋体" w:hAnsi="Times New Roman" w:cs="Times New Roman"/>
          <w:sz w:val="24"/>
          <w:szCs w:val="24"/>
        </w:rPr>
        <w:t>本合同条款与法律、行政法规的强制性规定不一致的，双方当事人应按照法律、行政法规的强制性规定修改本合同的相关条款。</w:t>
      </w:r>
    </w:p>
    <w:p w:rsidR="003274F7" w:rsidRDefault="00C7430F">
      <w:pPr>
        <w:autoSpaceDE w:val="0"/>
        <w:autoSpaceDN w:val="0"/>
        <w:adjustRightInd w:val="0"/>
        <w:snapToGrid w:val="0"/>
        <w:spacing w:line="360" w:lineRule="auto"/>
        <w:ind w:firstLineChars="200" w:firstLine="448"/>
        <w:jc w:val="left"/>
        <w:rPr>
          <w:b/>
          <w:sz w:val="24"/>
          <w:szCs w:val="24"/>
        </w:rPr>
      </w:pPr>
      <w:r>
        <w:rPr>
          <w:b/>
          <w:sz w:val="24"/>
          <w:szCs w:val="24"/>
        </w:rPr>
        <w:t xml:space="preserve">22. </w:t>
      </w:r>
      <w:r>
        <w:rPr>
          <w:b/>
          <w:sz w:val="24"/>
          <w:szCs w:val="24"/>
        </w:rPr>
        <w:t>通知</w:t>
      </w:r>
    </w:p>
    <w:p w:rsidR="003274F7" w:rsidRDefault="00C7430F">
      <w:pPr>
        <w:pStyle w:val="AONormal"/>
        <w:snapToGrid w:val="0"/>
        <w:spacing w:line="360" w:lineRule="auto"/>
        <w:ind w:firstLine="446"/>
        <w:jc w:val="both"/>
        <w:rPr>
          <w:rFonts w:ascii="Times New Roman" w:eastAsia="宋体" w:hAnsi="Times New Roman" w:cs="Times New Roman"/>
          <w:sz w:val="24"/>
          <w:szCs w:val="24"/>
        </w:rPr>
      </w:pPr>
      <w:r>
        <w:rPr>
          <w:rFonts w:ascii="Times New Roman" w:eastAsia="宋体" w:hAnsi="Times New Roman" w:cs="Times New Roman"/>
          <w:sz w:val="24"/>
          <w:szCs w:val="24"/>
        </w:rPr>
        <w:t xml:space="preserve">22.1 </w:t>
      </w:r>
      <w:r>
        <w:rPr>
          <w:rFonts w:ascii="Times New Roman" w:eastAsia="宋体" w:hAnsi="Times New Roman" w:cs="Times New Roman"/>
          <w:sz w:val="24"/>
          <w:szCs w:val="24"/>
        </w:rPr>
        <w:t>本合同任何一方向对方发出的通知、信件、数据电文等，应当发送至本合同第一部分《政府采购合同协议书》所约定的通讯地址、联系人、联系电话或电子邮箱。</w:t>
      </w:r>
    </w:p>
    <w:p w:rsidR="003274F7" w:rsidRDefault="00C7430F">
      <w:pPr>
        <w:pStyle w:val="AONormal"/>
        <w:snapToGrid w:val="0"/>
        <w:spacing w:line="360" w:lineRule="auto"/>
        <w:ind w:firstLine="446"/>
        <w:jc w:val="both"/>
        <w:rPr>
          <w:rFonts w:ascii="Times New Roman" w:hAnsi="Times New Roman" w:cs="Times New Roman"/>
          <w:sz w:val="24"/>
          <w:szCs w:val="24"/>
        </w:rPr>
      </w:pPr>
      <w:r>
        <w:rPr>
          <w:rFonts w:ascii="Times New Roman" w:eastAsia="宋体" w:hAnsi="Times New Roman" w:cs="Times New Roman"/>
          <w:sz w:val="24"/>
          <w:szCs w:val="24"/>
        </w:rPr>
        <w:t xml:space="preserve">    22.2 </w:t>
      </w:r>
      <w:r>
        <w:rPr>
          <w:rFonts w:ascii="Times New Roman" w:eastAsia="宋体" w:hAnsi="Times New Roman" w:cs="Times New Roman"/>
          <w:sz w:val="24"/>
          <w:szCs w:val="24"/>
        </w:rPr>
        <w:t>一方当事人变更名称、住所、联系人、联系电话或电子邮箱等信息的，应当在变更后</w:t>
      </w:r>
      <w:r>
        <w:rPr>
          <w:rFonts w:ascii="Times New Roman" w:eastAsia="宋体" w:hAnsi="Times New Roman" w:cs="Times New Roman"/>
          <w:sz w:val="24"/>
          <w:szCs w:val="24"/>
        </w:rPr>
        <w:t>3</w:t>
      </w:r>
      <w:r>
        <w:rPr>
          <w:rFonts w:ascii="Times New Roman" w:eastAsia="宋体" w:hAnsi="Times New Roman" w:cs="Times New Roman"/>
          <w:sz w:val="24"/>
          <w:szCs w:val="24"/>
        </w:rPr>
        <w:t>日内及时书面通知对方，对方实际收到变更通知前的送达仍为有效送达。</w:t>
      </w:r>
    </w:p>
    <w:p w:rsidR="003274F7" w:rsidRDefault="00C7430F" w:rsidP="00C7430F">
      <w:pPr>
        <w:adjustRightInd w:val="0"/>
        <w:snapToGrid w:val="0"/>
        <w:spacing w:line="360" w:lineRule="auto"/>
        <w:ind w:firstLineChars="200" w:firstLine="446"/>
        <w:jc w:val="left"/>
        <w:rPr>
          <w:sz w:val="24"/>
          <w:szCs w:val="24"/>
        </w:rPr>
      </w:pPr>
      <w:r>
        <w:rPr>
          <w:sz w:val="24"/>
          <w:szCs w:val="24"/>
        </w:rPr>
        <w:t>22.3</w:t>
      </w:r>
      <w:r>
        <w:rPr>
          <w:sz w:val="24"/>
          <w:szCs w:val="24"/>
        </w:rPr>
        <w:t>本合同一方给另一方的通知均应采用书面形式，传真或快递送到本合同中规定的对方的地址和办理签收手续。</w:t>
      </w:r>
    </w:p>
    <w:p w:rsidR="003274F7" w:rsidRDefault="00C7430F" w:rsidP="00C7430F">
      <w:pPr>
        <w:adjustRightInd w:val="0"/>
        <w:snapToGrid w:val="0"/>
        <w:spacing w:line="360" w:lineRule="auto"/>
        <w:ind w:firstLineChars="200" w:firstLine="446"/>
        <w:jc w:val="left"/>
        <w:rPr>
          <w:sz w:val="24"/>
          <w:szCs w:val="24"/>
        </w:rPr>
      </w:pPr>
      <w:r>
        <w:rPr>
          <w:sz w:val="24"/>
          <w:szCs w:val="24"/>
        </w:rPr>
        <w:lastRenderedPageBreak/>
        <w:t>22.4</w:t>
      </w:r>
      <w:r>
        <w:rPr>
          <w:sz w:val="24"/>
          <w:szCs w:val="24"/>
        </w:rPr>
        <w:t>通知以送达之日或通知书中规定的生效之日起生效，两者中以较迟之日为准。</w:t>
      </w:r>
    </w:p>
    <w:p w:rsidR="003274F7" w:rsidRDefault="00C7430F">
      <w:pPr>
        <w:numPr>
          <w:ilvl w:val="0"/>
          <w:numId w:val="7"/>
        </w:numPr>
        <w:adjustRightInd w:val="0"/>
        <w:snapToGrid w:val="0"/>
        <w:spacing w:line="360" w:lineRule="auto"/>
        <w:ind w:firstLineChars="200" w:firstLine="448"/>
        <w:jc w:val="left"/>
        <w:rPr>
          <w:b/>
          <w:bCs/>
          <w:sz w:val="24"/>
          <w:szCs w:val="24"/>
        </w:rPr>
      </w:pPr>
      <w:r>
        <w:rPr>
          <w:b/>
          <w:bCs/>
          <w:sz w:val="24"/>
          <w:szCs w:val="24"/>
        </w:rPr>
        <w:t>合同未尽事项</w:t>
      </w:r>
    </w:p>
    <w:p w:rsidR="003274F7" w:rsidRDefault="00C7430F" w:rsidP="00C7430F">
      <w:pPr>
        <w:adjustRightInd w:val="0"/>
        <w:snapToGrid w:val="0"/>
        <w:spacing w:line="360" w:lineRule="auto"/>
        <w:ind w:firstLineChars="200" w:firstLine="446"/>
        <w:jc w:val="left"/>
        <w:rPr>
          <w:bCs/>
          <w:sz w:val="24"/>
          <w:szCs w:val="24"/>
        </w:rPr>
      </w:pPr>
      <w:r>
        <w:rPr>
          <w:bCs/>
          <w:sz w:val="24"/>
          <w:szCs w:val="24"/>
        </w:rPr>
        <w:t>23.1</w:t>
      </w:r>
      <w:r>
        <w:rPr>
          <w:bCs/>
          <w:sz w:val="24"/>
          <w:szCs w:val="24"/>
        </w:rPr>
        <w:t>合同未尽事项见</w:t>
      </w:r>
      <w:r>
        <w:rPr>
          <w:b/>
          <w:sz w:val="24"/>
          <w:szCs w:val="24"/>
        </w:rPr>
        <w:t>【政府采购合同专用条款】</w:t>
      </w:r>
      <w:r>
        <w:rPr>
          <w:bCs/>
          <w:sz w:val="24"/>
          <w:szCs w:val="24"/>
        </w:rPr>
        <w:t>。</w:t>
      </w:r>
    </w:p>
    <w:p w:rsidR="003274F7" w:rsidRDefault="00C7430F" w:rsidP="00C7430F">
      <w:pPr>
        <w:adjustRightInd w:val="0"/>
        <w:snapToGrid w:val="0"/>
        <w:spacing w:line="360" w:lineRule="auto"/>
        <w:ind w:firstLineChars="200" w:firstLine="446"/>
        <w:jc w:val="left"/>
        <w:rPr>
          <w:rFonts w:eastAsia="黑体"/>
          <w:sz w:val="24"/>
          <w:szCs w:val="24"/>
        </w:rPr>
      </w:pPr>
      <w:r>
        <w:rPr>
          <w:bCs/>
          <w:sz w:val="24"/>
          <w:szCs w:val="24"/>
        </w:rPr>
        <w:t xml:space="preserve">    23.2 </w:t>
      </w:r>
      <w:r>
        <w:rPr>
          <w:bCs/>
          <w:sz w:val="24"/>
          <w:szCs w:val="24"/>
        </w:rPr>
        <w:t>合同附件与合同正文具有同等的法律效力。</w:t>
      </w:r>
      <w:bookmarkStart w:id="10" w:name="_Toc20313"/>
    </w:p>
    <w:p w:rsidR="003274F7" w:rsidRDefault="003274F7">
      <w:pPr>
        <w:adjustRightInd w:val="0"/>
        <w:snapToGrid w:val="0"/>
        <w:jc w:val="center"/>
        <w:rPr>
          <w:rFonts w:eastAsia="黑体"/>
          <w:sz w:val="28"/>
          <w:szCs w:val="28"/>
        </w:rPr>
      </w:pPr>
    </w:p>
    <w:p w:rsidR="003274F7" w:rsidRDefault="003274F7">
      <w:pPr>
        <w:adjustRightInd w:val="0"/>
        <w:snapToGrid w:val="0"/>
        <w:jc w:val="center"/>
        <w:rPr>
          <w:rFonts w:eastAsia="黑体"/>
          <w:sz w:val="28"/>
          <w:szCs w:val="28"/>
        </w:rPr>
      </w:pPr>
    </w:p>
    <w:p w:rsidR="003274F7" w:rsidRDefault="00C7430F">
      <w:pPr>
        <w:adjustRightInd w:val="0"/>
        <w:snapToGrid w:val="0"/>
        <w:jc w:val="center"/>
        <w:rPr>
          <w:rFonts w:eastAsia="黑体"/>
          <w:sz w:val="28"/>
          <w:szCs w:val="28"/>
        </w:rPr>
      </w:pPr>
      <w:r>
        <w:rPr>
          <w:rFonts w:eastAsia="黑体"/>
          <w:sz w:val="28"/>
          <w:szCs w:val="28"/>
        </w:rPr>
        <w:br w:type="page"/>
      </w:r>
    </w:p>
    <w:p w:rsidR="003274F7" w:rsidRDefault="00C7430F">
      <w:pPr>
        <w:pStyle w:val="2"/>
        <w:adjustRightInd w:val="0"/>
        <w:snapToGrid w:val="0"/>
        <w:jc w:val="center"/>
        <w:rPr>
          <w:rFonts w:ascii="Times New Roman" w:eastAsia="黑体" w:hAnsi="Times New Roman" w:cs="Times New Roman"/>
          <w:b w:val="0"/>
          <w:bCs w:val="0"/>
          <w:sz w:val="28"/>
          <w:szCs w:val="28"/>
        </w:rPr>
      </w:pPr>
      <w:r>
        <w:rPr>
          <w:rFonts w:ascii="Times New Roman" w:eastAsia="黑体" w:hAnsi="Times New Roman" w:cs="Times New Roman"/>
          <w:b w:val="0"/>
          <w:bCs w:val="0"/>
          <w:sz w:val="28"/>
          <w:szCs w:val="28"/>
        </w:rPr>
        <w:lastRenderedPageBreak/>
        <w:t>第三节</w:t>
      </w:r>
      <w:r>
        <w:rPr>
          <w:rFonts w:ascii="Times New Roman" w:eastAsia="黑体" w:hAnsi="Times New Roman" w:cs="Times New Roman"/>
          <w:b w:val="0"/>
          <w:bCs w:val="0"/>
          <w:sz w:val="28"/>
          <w:szCs w:val="28"/>
        </w:rPr>
        <w:t xml:space="preserve"> </w:t>
      </w:r>
      <w:r>
        <w:rPr>
          <w:rFonts w:ascii="Times New Roman" w:eastAsia="黑体" w:hAnsi="Times New Roman" w:cs="Times New Roman"/>
          <w:b w:val="0"/>
          <w:bCs w:val="0"/>
          <w:sz w:val="28"/>
          <w:szCs w:val="28"/>
        </w:rPr>
        <w:t>政府采购合同专用条款</w:t>
      </w:r>
      <w:bookmarkEnd w:id="10"/>
    </w:p>
    <w:tbl>
      <w:tblPr>
        <w:tblW w:w="8520" w:type="dxa"/>
        <w:tblInd w:w="108"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4A0" w:firstRow="1" w:lastRow="0" w:firstColumn="1" w:lastColumn="0" w:noHBand="0" w:noVBand="1"/>
      </w:tblPr>
      <w:tblGrid>
        <w:gridCol w:w="1607"/>
        <w:gridCol w:w="1742"/>
        <w:gridCol w:w="5171"/>
      </w:tblGrid>
      <w:tr w:rsidR="003274F7">
        <w:trPr>
          <w:trHeight w:val="736"/>
        </w:trPr>
        <w:tc>
          <w:tcPr>
            <w:tcW w:w="1607" w:type="dxa"/>
            <w:tcBorders>
              <w:top w:val="double" w:sz="4" w:space="0" w:color="auto"/>
              <w:left w:val="double" w:sz="4" w:space="0" w:color="auto"/>
              <w:bottom w:val="single" w:sz="6" w:space="0" w:color="auto"/>
              <w:right w:val="single" w:sz="6" w:space="0" w:color="auto"/>
            </w:tcBorders>
            <w:vAlign w:val="center"/>
          </w:tcPr>
          <w:p w:rsidR="003274F7" w:rsidRDefault="00C7430F">
            <w:pPr>
              <w:adjustRightInd w:val="0"/>
              <w:snapToGrid w:val="0"/>
              <w:jc w:val="center"/>
              <w:rPr>
                <w:szCs w:val="21"/>
              </w:rPr>
            </w:pPr>
            <w:r>
              <w:rPr>
                <w:szCs w:val="21"/>
              </w:rPr>
              <w:t>第二节</w:t>
            </w:r>
          </w:p>
          <w:p w:rsidR="003274F7" w:rsidRDefault="00C7430F">
            <w:pPr>
              <w:adjustRightInd w:val="0"/>
              <w:snapToGrid w:val="0"/>
              <w:jc w:val="center"/>
              <w:rPr>
                <w:szCs w:val="21"/>
              </w:rPr>
            </w:pPr>
            <w:r>
              <w:rPr>
                <w:szCs w:val="21"/>
              </w:rPr>
              <w:t>第</w:t>
            </w:r>
            <w:r>
              <w:rPr>
                <w:szCs w:val="21"/>
              </w:rPr>
              <w:t>1.2</w:t>
            </w:r>
            <w:r>
              <w:rPr>
                <w:szCs w:val="21"/>
              </w:rPr>
              <w:t>（</w:t>
            </w:r>
            <w:r>
              <w:rPr>
                <w:szCs w:val="21"/>
              </w:rPr>
              <w:t>6</w:t>
            </w:r>
            <w:r>
              <w:rPr>
                <w:szCs w:val="21"/>
              </w:rPr>
              <w:t>）项</w:t>
            </w:r>
          </w:p>
        </w:tc>
        <w:tc>
          <w:tcPr>
            <w:tcW w:w="1742" w:type="dxa"/>
            <w:tcBorders>
              <w:top w:val="double" w:sz="4" w:space="0" w:color="auto"/>
              <w:left w:val="single" w:sz="6" w:space="0" w:color="auto"/>
              <w:bottom w:val="single" w:sz="6" w:space="0" w:color="auto"/>
              <w:right w:val="single" w:sz="6" w:space="0" w:color="auto"/>
            </w:tcBorders>
            <w:vAlign w:val="center"/>
          </w:tcPr>
          <w:p w:rsidR="003274F7" w:rsidRDefault="00C7430F">
            <w:pPr>
              <w:adjustRightInd w:val="0"/>
              <w:snapToGrid w:val="0"/>
              <w:jc w:val="left"/>
              <w:rPr>
                <w:szCs w:val="21"/>
              </w:rPr>
            </w:pPr>
            <w:r>
              <w:rPr>
                <w:szCs w:val="21"/>
              </w:rPr>
              <w:t>联合体具体要求</w:t>
            </w:r>
          </w:p>
        </w:tc>
        <w:tc>
          <w:tcPr>
            <w:tcW w:w="5170" w:type="dxa"/>
            <w:tcBorders>
              <w:top w:val="double" w:sz="4" w:space="0" w:color="auto"/>
              <w:left w:val="single" w:sz="6" w:space="0" w:color="auto"/>
              <w:bottom w:val="single" w:sz="6" w:space="0" w:color="auto"/>
              <w:right w:val="double" w:sz="4" w:space="0" w:color="auto"/>
            </w:tcBorders>
            <w:vAlign w:val="center"/>
          </w:tcPr>
          <w:p w:rsidR="003274F7" w:rsidRDefault="003274F7">
            <w:pPr>
              <w:adjustRightInd w:val="0"/>
              <w:snapToGrid w:val="0"/>
              <w:jc w:val="left"/>
              <w:rPr>
                <w:szCs w:val="21"/>
              </w:rPr>
            </w:pPr>
          </w:p>
        </w:tc>
      </w:tr>
      <w:tr w:rsidR="003274F7">
        <w:trPr>
          <w:trHeight w:val="604"/>
        </w:trPr>
        <w:tc>
          <w:tcPr>
            <w:tcW w:w="1607" w:type="dxa"/>
            <w:tcBorders>
              <w:top w:val="single" w:sz="6" w:space="0" w:color="auto"/>
              <w:left w:val="double" w:sz="4" w:space="0" w:color="auto"/>
              <w:bottom w:val="single" w:sz="6" w:space="0" w:color="auto"/>
              <w:right w:val="single" w:sz="6" w:space="0" w:color="auto"/>
            </w:tcBorders>
            <w:vAlign w:val="center"/>
          </w:tcPr>
          <w:p w:rsidR="003274F7" w:rsidRDefault="00C7430F">
            <w:pPr>
              <w:adjustRightInd w:val="0"/>
              <w:snapToGrid w:val="0"/>
              <w:jc w:val="center"/>
              <w:rPr>
                <w:szCs w:val="21"/>
              </w:rPr>
            </w:pPr>
            <w:r>
              <w:rPr>
                <w:szCs w:val="21"/>
              </w:rPr>
              <w:t>第二节</w:t>
            </w:r>
          </w:p>
          <w:p w:rsidR="003274F7" w:rsidRDefault="00C7430F">
            <w:pPr>
              <w:adjustRightInd w:val="0"/>
              <w:snapToGrid w:val="0"/>
              <w:jc w:val="center"/>
              <w:rPr>
                <w:szCs w:val="21"/>
              </w:rPr>
            </w:pPr>
            <w:r>
              <w:rPr>
                <w:szCs w:val="21"/>
              </w:rPr>
              <w:t>第</w:t>
            </w:r>
            <w:r>
              <w:rPr>
                <w:szCs w:val="21"/>
              </w:rPr>
              <w:t>1.2</w:t>
            </w:r>
            <w:r>
              <w:rPr>
                <w:szCs w:val="21"/>
              </w:rPr>
              <w:t>（</w:t>
            </w:r>
            <w:r>
              <w:rPr>
                <w:szCs w:val="21"/>
              </w:rPr>
              <w:t>7</w:t>
            </w:r>
            <w:r>
              <w:rPr>
                <w:szCs w:val="21"/>
              </w:rPr>
              <w:t>）项</w:t>
            </w:r>
          </w:p>
        </w:tc>
        <w:tc>
          <w:tcPr>
            <w:tcW w:w="1742" w:type="dxa"/>
            <w:tcBorders>
              <w:top w:val="single" w:sz="6" w:space="0" w:color="auto"/>
              <w:left w:val="single" w:sz="6" w:space="0" w:color="auto"/>
              <w:bottom w:val="single" w:sz="6" w:space="0" w:color="auto"/>
              <w:right w:val="single" w:sz="6" w:space="0" w:color="auto"/>
            </w:tcBorders>
            <w:vAlign w:val="center"/>
          </w:tcPr>
          <w:p w:rsidR="003274F7" w:rsidRDefault="00C7430F">
            <w:pPr>
              <w:adjustRightInd w:val="0"/>
              <w:snapToGrid w:val="0"/>
              <w:jc w:val="left"/>
              <w:rPr>
                <w:szCs w:val="21"/>
              </w:rPr>
            </w:pPr>
            <w:r>
              <w:rPr>
                <w:szCs w:val="21"/>
              </w:rPr>
              <w:t>其他术语解释</w:t>
            </w:r>
          </w:p>
        </w:tc>
        <w:tc>
          <w:tcPr>
            <w:tcW w:w="5170" w:type="dxa"/>
            <w:tcBorders>
              <w:top w:val="single" w:sz="6" w:space="0" w:color="auto"/>
              <w:left w:val="single" w:sz="6" w:space="0" w:color="auto"/>
              <w:bottom w:val="single" w:sz="6" w:space="0" w:color="auto"/>
              <w:right w:val="double" w:sz="4" w:space="0" w:color="auto"/>
            </w:tcBorders>
            <w:vAlign w:val="center"/>
          </w:tcPr>
          <w:p w:rsidR="003274F7" w:rsidRDefault="003274F7">
            <w:pPr>
              <w:adjustRightInd w:val="0"/>
              <w:snapToGrid w:val="0"/>
              <w:jc w:val="left"/>
              <w:rPr>
                <w:szCs w:val="21"/>
              </w:rPr>
            </w:pPr>
          </w:p>
        </w:tc>
      </w:tr>
      <w:tr w:rsidR="003274F7">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3274F7" w:rsidRDefault="00C7430F">
            <w:pPr>
              <w:adjustRightInd w:val="0"/>
              <w:snapToGrid w:val="0"/>
              <w:jc w:val="center"/>
              <w:rPr>
                <w:szCs w:val="21"/>
              </w:rPr>
            </w:pPr>
            <w:r>
              <w:rPr>
                <w:szCs w:val="21"/>
              </w:rPr>
              <w:t>第二节</w:t>
            </w:r>
          </w:p>
          <w:p w:rsidR="003274F7" w:rsidRDefault="00C7430F">
            <w:pPr>
              <w:adjustRightInd w:val="0"/>
              <w:snapToGrid w:val="0"/>
              <w:jc w:val="center"/>
              <w:rPr>
                <w:szCs w:val="21"/>
              </w:rPr>
            </w:pPr>
            <w:r>
              <w:rPr>
                <w:szCs w:val="21"/>
              </w:rPr>
              <w:t>第</w:t>
            </w:r>
            <w:r>
              <w:rPr>
                <w:szCs w:val="21"/>
              </w:rPr>
              <w:t>4.4</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3274F7" w:rsidRDefault="00C7430F">
            <w:pPr>
              <w:adjustRightInd w:val="0"/>
              <w:snapToGrid w:val="0"/>
              <w:jc w:val="left"/>
              <w:rPr>
                <w:szCs w:val="21"/>
              </w:rPr>
            </w:pPr>
            <w:r>
              <w:rPr>
                <w:szCs w:val="21"/>
              </w:rPr>
              <w:t>履约验收中甲方提出异议或作出说明的期限</w:t>
            </w:r>
          </w:p>
        </w:tc>
        <w:tc>
          <w:tcPr>
            <w:tcW w:w="5170" w:type="dxa"/>
            <w:tcBorders>
              <w:top w:val="single" w:sz="6" w:space="0" w:color="auto"/>
              <w:left w:val="single" w:sz="6" w:space="0" w:color="auto"/>
              <w:bottom w:val="single" w:sz="6" w:space="0" w:color="auto"/>
              <w:right w:val="double" w:sz="4" w:space="0" w:color="auto"/>
            </w:tcBorders>
            <w:vAlign w:val="center"/>
          </w:tcPr>
          <w:p w:rsidR="003274F7" w:rsidRDefault="003274F7">
            <w:pPr>
              <w:adjustRightInd w:val="0"/>
              <w:snapToGrid w:val="0"/>
              <w:jc w:val="left"/>
              <w:rPr>
                <w:szCs w:val="21"/>
              </w:rPr>
            </w:pPr>
          </w:p>
        </w:tc>
      </w:tr>
      <w:tr w:rsidR="003274F7">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3274F7" w:rsidRDefault="00C7430F">
            <w:pPr>
              <w:adjustRightInd w:val="0"/>
              <w:snapToGrid w:val="0"/>
              <w:jc w:val="center"/>
              <w:rPr>
                <w:szCs w:val="21"/>
              </w:rPr>
            </w:pPr>
            <w:r>
              <w:rPr>
                <w:szCs w:val="21"/>
              </w:rPr>
              <w:t>第二节</w:t>
            </w:r>
          </w:p>
          <w:p w:rsidR="003274F7" w:rsidRDefault="00C7430F">
            <w:pPr>
              <w:adjustRightInd w:val="0"/>
              <w:snapToGrid w:val="0"/>
              <w:jc w:val="center"/>
              <w:rPr>
                <w:szCs w:val="21"/>
              </w:rPr>
            </w:pPr>
            <w:r>
              <w:rPr>
                <w:szCs w:val="21"/>
              </w:rPr>
              <w:t>第</w:t>
            </w:r>
            <w:r>
              <w:rPr>
                <w:szCs w:val="21"/>
              </w:rPr>
              <w:t>4.6</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3274F7" w:rsidRDefault="00C7430F">
            <w:pPr>
              <w:adjustRightInd w:val="0"/>
              <w:snapToGrid w:val="0"/>
              <w:jc w:val="left"/>
              <w:rPr>
                <w:szCs w:val="21"/>
              </w:rPr>
            </w:pPr>
            <w:r>
              <w:rPr>
                <w:szCs w:val="21"/>
              </w:rPr>
              <w:t>约定甲方承担的其他义务和责任</w:t>
            </w:r>
          </w:p>
        </w:tc>
        <w:tc>
          <w:tcPr>
            <w:tcW w:w="5170" w:type="dxa"/>
            <w:tcBorders>
              <w:top w:val="single" w:sz="6" w:space="0" w:color="auto"/>
              <w:left w:val="single" w:sz="6" w:space="0" w:color="auto"/>
              <w:bottom w:val="single" w:sz="6" w:space="0" w:color="auto"/>
              <w:right w:val="double" w:sz="4" w:space="0" w:color="auto"/>
            </w:tcBorders>
            <w:vAlign w:val="center"/>
          </w:tcPr>
          <w:p w:rsidR="003274F7" w:rsidRDefault="003274F7">
            <w:pPr>
              <w:adjustRightInd w:val="0"/>
              <w:snapToGrid w:val="0"/>
              <w:jc w:val="left"/>
              <w:rPr>
                <w:szCs w:val="21"/>
              </w:rPr>
            </w:pPr>
          </w:p>
        </w:tc>
      </w:tr>
      <w:tr w:rsidR="003274F7">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3274F7" w:rsidRDefault="00C7430F">
            <w:pPr>
              <w:adjustRightInd w:val="0"/>
              <w:snapToGrid w:val="0"/>
              <w:jc w:val="center"/>
              <w:rPr>
                <w:szCs w:val="21"/>
              </w:rPr>
            </w:pPr>
            <w:r>
              <w:rPr>
                <w:szCs w:val="21"/>
              </w:rPr>
              <w:t>第二节</w:t>
            </w:r>
          </w:p>
          <w:p w:rsidR="003274F7" w:rsidRDefault="00C7430F">
            <w:pPr>
              <w:snapToGrid w:val="0"/>
              <w:jc w:val="center"/>
              <w:rPr>
                <w:szCs w:val="24"/>
              </w:rPr>
            </w:pPr>
            <w:r>
              <w:rPr>
                <w:szCs w:val="21"/>
              </w:rPr>
              <w:t>第</w:t>
            </w:r>
            <w:r>
              <w:rPr>
                <w:szCs w:val="21"/>
              </w:rPr>
              <w:t>5.4</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3274F7" w:rsidRDefault="00C7430F">
            <w:pPr>
              <w:adjustRightInd w:val="0"/>
              <w:snapToGrid w:val="0"/>
              <w:jc w:val="left"/>
              <w:rPr>
                <w:szCs w:val="21"/>
              </w:rPr>
            </w:pPr>
            <w:r>
              <w:rPr>
                <w:szCs w:val="21"/>
              </w:rPr>
              <w:t>约定乙方承担的其他义务和责任</w:t>
            </w:r>
          </w:p>
        </w:tc>
        <w:tc>
          <w:tcPr>
            <w:tcW w:w="5170" w:type="dxa"/>
            <w:tcBorders>
              <w:top w:val="single" w:sz="6" w:space="0" w:color="auto"/>
              <w:left w:val="single" w:sz="6" w:space="0" w:color="auto"/>
              <w:bottom w:val="single" w:sz="6" w:space="0" w:color="auto"/>
              <w:right w:val="double" w:sz="4" w:space="0" w:color="auto"/>
            </w:tcBorders>
            <w:vAlign w:val="center"/>
          </w:tcPr>
          <w:p w:rsidR="003274F7" w:rsidRDefault="003274F7">
            <w:pPr>
              <w:adjustRightInd w:val="0"/>
              <w:snapToGrid w:val="0"/>
              <w:jc w:val="left"/>
              <w:rPr>
                <w:szCs w:val="21"/>
              </w:rPr>
            </w:pPr>
          </w:p>
        </w:tc>
      </w:tr>
      <w:tr w:rsidR="003274F7">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3274F7" w:rsidRDefault="00C7430F">
            <w:pPr>
              <w:adjustRightInd w:val="0"/>
              <w:snapToGrid w:val="0"/>
              <w:jc w:val="center"/>
              <w:rPr>
                <w:szCs w:val="21"/>
              </w:rPr>
            </w:pPr>
            <w:r>
              <w:rPr>
                <w:szCs w:val="21"/>
              </w:rPr>
              <w:t>第二节</w:t>
            </w:r>
          </w:p>
          <w:p w:rsidR="003274F7" w:rsidRDefault="00C7430F">
            <w:pPr>
              <w:snapToGrid w:val="0"/>
              <w:jc w:val="center"/>
              <w:rPr>
                <w:szCs w:val="21"/>
              </w:rPr>
            </w:pPr>
            <w:r>
              <w:rPr>
                <w:szCs w:val="21"/>
              </w:rPr>
              <w:t>第</w:t>
            </w:r>
            <w:r>
              <w:rPr>
                <w:szCs w:val="21"/>
              </w:rPr>
              <w:t>6.1</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3274F7" w:rsidRDefault="00C7430F">
            <w:pPr>
              <w:adjustRightInd w:val="0"/>
              <w:snapToGrid w:val="0"/>
              <w:jc w:val="left"/>
              <w:rPr>
                <w:szCs w:val="21"/>
              </w:rPr>
            </w:pPr>
            <w:r>
              <w:rPr>
                <w:szCs w:val="21"/>
              </w:rPr>
              <w:t>履行合同义务的顺序</w:t>
            </w:r>
          </w:p>
        </w:tc>
        <w:tc>
          <w:tcPr>
            <w:tcW w:w="5170" w:type="dxa"/>
            <w:tcBorders>
              <w:top w:val="single" w:sz="6" w:space="0" w:color="auto"/>
              <w:left w:val="single" w:sz="6" w:space="0" w:color="auto"/>
              <w:bottom w:val="single" w:sz="6" w:space="0" w:color="auto"/>
              <w:right w:val="double" w:sz="4" w:space="0" w:color="auto"/>
            </w:tcBorders>
            <w:vAlign w:val="center"/>
          </w:tcPr>
          <w:p w:rsidR="003274F7" w:rsidRDefault="003274F7">
            <w:pPr>
              <w:adjustRightInd w:val="0"/>
              <w:snapToGrid w:val="0"/>
              <w:jc w:val="left"/>
              <w:rPr>
                <w:szCs w:val="21"/>
              </w:rPr>
            </w:pPr>
          </w:p>
        </w:tc>
      </w:tr>
      <w:tr w:rsidR="003274F7">
        <w:trPr>
          <w:trHeight w:val="667"/>
        </w:trPr>
        <w:tc>
          <w:tcPr>
            <w:tcW w:w="1607" w:type="dxa"/>
            <w:vMerge w:val="restart"/>
            <w:tcBorders>
              <w:top w:val="single" w:sz="6" w:space="0" w:color="auto"/>
              <w:left w:val="double" w:sz="4" w:space="0" w:color="auto"/>
              <w:bottom w:val="single" w:sz="6" w:space="0" w:color="auto"/>
              <w:right w:val="single" w:sz="6" w:space="0" w:color="auto"/>
            </w:tcBorders>
            <w:vAlign w:val="center"/>
          </w:tcPr>
          <w:p w:rsidR="003274F7" w:rsidRDefault="00C7430F">
            <w:pPr>
              <w:adjustRightInd w:val="0"/>
              <w:snapToGrid w:val="0"/>
              <w:jc w:val="center"/>
              <w:rPr>
                <w:szCs w:val="21"/>
              </w:rPr>
            </w:pPr>
            <w:r>
              <w:rPr>
                <w:szCs w:val="21"/>
              </w:rPr>
              <w:t>第二节</w:t>
            </w:r>
          </w:p>
          <w:p w:rsidR="003274F7" w:rsidRDefault="00C7430F">
            <w:pPr>
              <w:adjustRightInd w:val="0"/>
              <w:snapToGrid w:val="0"/>
              <w:jc w:val="center"/>
              <w:rPr>
                <w:szCs w:val="21"/>
              </w:rPr>
            </w:pPr>
            <w:r>
              <w:rPr>
                <w:szCs w:val="21"/>
              </w:rPr>
              <w:t>第</w:t>
            </w:r>
            <w:r>
              <w:rPr>
                <w:szCs w:val="21"/>
              </w:rPr>
              <w:t>7.1</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3274F7" w:rsidRDefault="00C7430F">
            <w:pPr>
              <w:adjustRightInd w:val="0"/>
              <w:snapToGrid w:val="0"/>
              <w:jc w:val="left"/>
              <w:rPr>
                <w:szCs w:val="21"/>
              </w:rPr>
            </w:pPr>
            <w:r>
              <w:rPr>
                <w:szCs w:val="21"/>
              </w:rPr>
              <w:t>包装特殊要求</w:t>
            </w:r>
          </w:p>
        </w:tc>
        <w:tc>
          <w:tcPr>
            <w:tcW w:w="5170" w:type="dxa"/>
            <w:tcBorders>
              <w:top w:val="single" w:sz="6" w:space="0" w:color="auto"/>
              <w:left w:val="single" w:sz="6" w:space="0" w:color="auto"/>
              <w:bottom w:val="single" w:sz="6" w:space="0" w:color="auto"/>
              <w:right w:val="double" w:sz="4" w:space="0" w:color="auto"/>
            </w:tcBorders>
            <w:vAlign w:val="center"/>
          </w:tcPr>
          <w:p w:rsidR="003274F7" w:rsidRDefault="003274F7">
            <w:pPr>
              <w:rPr>
                <w:szCs w:val="24"/>
              </w:rPr>
            </w:pPr>
          </w:p>
        </w:tc>
      </w:tr>
      <w:tr w:rsidR="003274F7">
        <w:trPr>
          <w:trHeight w:val="667"/>
        </w:trPr>
        <w:tc>
          <w:tcPr>
            <w:tcW w:w="1607" w:type="dxa"/>
            <w:vMerge/>
            <w:tcBorders>
              <w:top w:val="single" w:sz="6" w:space="0" w:color="auto"/>
              <w:left w:val="double" w:sz="4" w:space="0" w:color="auto"/>
              <w:bottom w:val="single" w:sz="6" w:space="0" w:color="auto"/>
              <w:right w:val="single" w:sz="6" w:space="0" w:color="auto"/>
            </w:tcBorders>
            <w:vAlign w:val="center"/>
          </w:tcPr>
          <w:p w:rsidR="003274F7" w:rsidRDefault="003274F7">
            <w:pPr>
              <w:widowControl/>
              <w:jc w:val="left"/>
              <w:rPr>
                <w:szCs w:val="21"/>
              </w:rPr>
            </w:pPr>
          </w:p>
        </w:tc>
        <w:tc>
          <w:tcPr>
            <w:tcW w:w="1742" w:type="dxa"/>
            <w:tcBorders>
              <w:top w:val="single" w:sz="6" w:space="0" w:color="auto"/>
              <w:left w:val="single" w:sz="6" w:space="0" w:color="auto"/>
              <w:bottom w:val="single" w:sz="6" w:space="0" w:color="auto"/>
              <w:right w:val="single" w:sz="6" w:space="0" w:color="auto"/>
            </w:tcBorders>
            <w:vAlign w:val="center"/>
          </w:tcPr>
          <w:p w:rsidR="003274F7" w:rsidRDefault="00C7430F">
            <w:pPr>
              <w:adjustRightInd w:val="0"/>
              <w:snapToGrid w:val="0"/>
              <w:jc w:val="left"/>
              <w:rPr>
                <w:szCs w:val="21"/>
              </w:rPr>
            </w:pPr>
            <w:r>
              <w:rPr>
                <w:szCs w:val="21"/>
              </w:rPr>
              <w:t>指定现场</w:t>
            </w:r>
          </w:p>
        </w:tc>
        <w:tc>
          <w:tcPr>
            <w:tcW w:w="5170" w:type="dxa"/>
            <w:tcBorders>
              <w:top w:val="single" w:sz="6" w:space="0" w:color="auto"/>
              <w:left w:val="single" w:sz="6" w:space="0" w:color="auto"/>
              <w:bottom w:val="single" w:sz="6" w:space="0" w:color="auto"/>
              <w:right w:val="double" w:sz="4" w:space="0" w:color="auto"/>
            </w:tcBorders>
            <w:vAlign w:val="center"/>
          </w:tcPr>
          <w:p w:rsidR="003274F7" w:rsidRDefault="003274F7">
            <w:pPr>
              <w:rPr>
                <w:szCs w:val="24"/>
              </w:rPr>
            </w:pPr>
          </w:p>
        </w:tc>
      </w:tr>
      <w:tr w:rsidR="003274F7">
        <w:trPr>
          <w:trHeight w:val="772"/>
        </w:trPr>
        <w:tc>
          <w:tcPr>
            <w:tcW w:w="1607" w:type="dxa"/>
            <w:tcBorders>
              <w:top w:val="single" w:sz="6" w:space="0" w:color="auto"/>
              <w:left w:val="double" w:sz="4" w:space="0" w:color="auto"/>
              <w:bottom w:val="single" w:sz="6" w:space="0" w:color="auto"/>
              <w:right w:val="single" w:sz="6" w:space="0" w:color="auto"/>
            </w:tcBorders>
            <w:vAlign w:val="center"/>
          </w:tcPr>
          <w:p w:rsidR="003274F7" w:rsidRDefault="00C7430F">
            <w:pPr>
              <w:adjustRightInd w:val="0"/>
              <w:snapToGrid w:val="0"/>
              <w:jc w:val="center"/>
              <w:rPr>
                <w:szCs w:val="21"/>
              </w:rPr>
            </w:pPr>
            <w:r>
              <w:rPr>
                <w:szCs w:val="21"/>
              </w:rPr>
              <w:t>第二节</w:t>
            </w:r>
          </w:p>
          <w:p w:rsidR="003274F7" w:rsidRDefault="00C7430F">
            <w:pPr>
              <w:adjustRightInd w:val="0"/>
              <w:snapToGrid w:val="0"/>
              <w:jc w:val="center"/>
              <w:rPr>
                <w:szCs w:val="21"/>
              </w:rPr>
            </w:pPr>
            <w:r>
              <w:rPr>
                <w:szCs w:val="21"/>
              </w:rPr>
              <w:t>第</w:t>
            </w:r>
            <w:r>
              <w:rPr>
                <w:szCs w:val="21"/>
              </w:rPr>
              <w:t>7.2</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3274F7" w:rsidRDefault="00C7430F">
            <w:pPr>
              <w:adjustRightInd w:val="0"/>
              <w:snapToGrid w:val="0"/>
              <w:jc w:val="left"/>
              <w:rPr>
                <w:szCs w:val="21"/>
              </w:rPr>
            </w:pPr>
            <w:r>
              <w:rPr>
                <w:szCs w:val="21"/>
              </w:rPr>
              <w:t>运输特殊要求</w:t>
            </w:r>
          </w:p>
        </w:tc>
        <w:tc>
          <w:tcPr>
            <w:tcW w:w="5170" w:type="dxa"/>
            <w:tcBorders>
              <w:top w:val="single" w:sz="6" w:space="0" w:color="auto"/>
              <w:left w:val="single" w:sz="6" w:space="0" w:color="auto"/>
              <w:bottom w:val="single" w:sz="6" w:space="0" w:color="auto"/>
              <w:right w:val="double" w:sz="4" w:space="0" w:color="auto"/>
            </w:tcBorders>
            <w:vAlign w:val="center"/>
          </w:tcPr>
          <w:p w:rsidR="003274F7" w:rsidRDefault="003274F7">
            <w:pPr>
              <w:rPr>
                <w:szCs w:val="24"/>
              </w:rPr>
            </w:pPr>
          </w:p>
        </w:tc>
      </w:tr>
      <w:tr w:rsidR="003274F7">
        <w:trPr>
          <w:trHeight w:val="667"/>
        </w:trPr>
        <w:tc>
          <w:tcPr>
            <w:tcW w:w="1607" w:type="dxa"/>
            <w:tcBorders>
              <w:top w:val="single" w:sz="6" w:space="0" w:color="auto"/>
              <w:left w:val="double" w:sz="4" w:space="0" w:color="auto"/>
              <w:bottom w:val="single" w:sz="6" w:space="0" w:color="auto"/>
              <w:right w:val="single" w:sz="6" w:space="0" w:color="auto"/>
            </w:tcBorders>
            <w:vAlign w:val="center"/>
          </w:tcPr>
          <w:p w:rsidR="003274F7" w:rsidRDefault="00C7430F">
            <w:pPr>
              <w:adjustRightInd w:val="0"/>
              <w:snapToGrid w:val="0"/>
              <w:jc w:val="center"/>
              <w:rPr>
                <w:szCs w:val="21"/>
              </w:rPr>
            </w:pPr>
            <w:r>
              <w:rPr>
                <w:szCs w:val="21"/>
              </w:rPr>
              <w:t>第二节</w:t>
            </w:r>
          </w:p>
          <w:p w:rsidR="003274F7" w:rsidRDefault="00C7430F">
            <w:pPr>
              <w:adjustRightInd w:val="0"/>
              <w:snapToGrid w:val="0"/>
              <w:jc w:val="center"/>
              <w:rPr>
                <w:szCs w:val="21"/>
              </w:rPr>
            </w:pPr>
            <w:r>
              <w:rPr>
                <w:szCs w:val="21"/>
              </w:rPr>
              <w:t>第</w:t>
            </w:r>
            <w:r>
              <w:rPr>
                <w:szCs w:val="21"/>
              </w:rPr>
              <w:t>7.3</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3274F7" w:rsidRDefault="00C7430F">
            <w:pPr>
              <w:adjustRightInd w:val="0"/>
              <w:snapToGrid w:val="0"/>
              <w:jc w:val="left"/>
              <w:rPr>
                <w:szCs w:val="21"/>
              </w:rPr>
            </w:pPr>
            <w:r>
              <w:rPr>
                <w:szCs w:val="21"/>
              </w:rPr>
              <w:t>保险要求</w:t>
            </w:r>
          </w:p>
        </w:tc>
        <w:tc>
          <w:tcPr>
            <w:tcW w:w="5170" w:type="dxa"/>
            <w:tcBorders>
              <w:top w:val="single" w:sz="6" w:space="0" w:color="auto"/>
              <w:left w:val="single" w:sz="6" w:space="0" w:color="auto"/>
              <w:bottom w:val="single" w:sz="6" w:space="0" w:color="auto"/>
              <w:right w:val="double" w:sz="4" w:space="0" w:color="auto"/>
            </w:tcBorders>
            <w:vAlign w:val="center"/>
          </w:tcPr>
          <w:p w:rsidR="003274F7" w:rsidRDefault="003274F7">
            <w:pPr>
              <w:rPr>
                <w:szCs w:val="24"/>
              </w:rPr>
            </w:pPr>
          </w:p>
        </w:tc>
      </w:tr>
      <w:tr w:rsidR="003274F7">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3274F7" w:rsidRDefault="00C7430F">
            <w:pPr>
              <w:adjustRightInd w:val="0"/>
              <w:snapToGrid w:val="0"/>
              <w:jc w:val="center"/>
              <w:rPr>
                <w:szCs w:val="21"/>
              </w:rPr>
            </w:pPr>
            <w:r>
              <w:rPr>
                <w:szCs w:val="21"/>
              </w:rPr>
              <w:t>第二节</w:t>
            </w:r>
          </w:p>
          <w:p w:rsidR="003274F7" w:rsidRDefault="00C7430F">
            <w:pPr>
              <w:adjustRightInd w:val="0"/>
              <w:snapToGrid w:val="0"/>
              <w:jc w:val="center"/>
              <w:rPr>
                <w:szCs w:val="21"/>
              </w:rPr>
            </w:pPr>
            <w:r>
              <w:rPr>
                <w:szCs w:val="21"/>
              </w:rPr>
              <w:t>第</w:t>
            </w:r>
            <w:r>
              <w:rPr>
                <w:szCs w:val="21"/>
              </w:rPr>
              <w:t>8.2</w:t>
            </w:r>
            <w:r>
              <w:rPr>
                <w:szCs w:val="21"/>
              </w:rPr>
              <w:t>（</w:t>
            </w:r>
            <w:r>
              <w:rPr>
                <w:szCs w:val="21"/>
              </w:rPr>
              <w:t>1</w:t>
            </w:r>
            <w:r>
              <w:rPr>
                <w:szCs w:val="21"/>
              </w:rPr>
              <w:t>）项</w:t>
            </w:r>
          </w:p>
        </w:tc>
        <w:tc>
          <w:tcPr>
            <w:tcW w:w="1742" w:type="dxa"/>
            <w:tcBorders>
              <w:top w:val="single" w:sz="6" w:space="0" w:color="auto"/>
              <w:left w:val="single" w:sz="6" w:space="0" w:color="auto"/>
              <w:bottom w:val="single" w:sz="6" w:space="0" w:color="auto"/>
              <w:right w:val="single" w:sz="6" w:space="0" w:color="auto"/>
            </w:tcBorders>
            <w:vAlign w:val="center"/>
          </w:tcPr>
          <w:p w:rsidR="003274F7" w:rsidRDefault="00C7430F">
            <w:pPr>
              <w:adjustRightInd w:val="0"/>
              <w:snapToGrid w:val="0"/>
              <w:jc w:val="left"/>
              <w:rPr>
                <w:szCs w:val="21"/>
              </w:rPr>
            </w:pPr>
            <w:r>
              <w:rPr>
                <w:szCs w:val="21"/>
              </w:rPr>
              <w:t>质量保证期</w:t>
            </w:r>
          </w:p>
        </w:tc>
        <w:tc>
          <w:tcPr>
            <w:tcW w:w="5170" w:type="dxa"/>
            <w:tcBorders>
              <w:top w:val="single" w:sz="6" w:space="0" w:color="auto"/>
              <w:left w:val="single" w:sz="6" w:space="0" w:color="auto"/>
              <w:bottom w:val="single" w:sz="6" w:space="0" w:color="auto"/>
              <w:right w:val="double" w:sz="4" w:space="0" w:color="auto"/>
            </w:tcBorders>
            <w:vAlign w:val="center"/>
          </w:tcPr>
          <w:p w:rsidR="003274F7" w:rsidRDefault="003274F7" w:rsidP="00C7430F">
            <w:pPr>
              <w:autoSpaceDE w:val="0"/>
              <w:autoSpaceDN w:val="0"/>
              <w:adjustRightInd w:val="0"/>
              <w:snapToGrid w:val="0"/>
              <w:ind w:firstLineChars="200" w:firstLine="386"/>
              <w:jc w:val="left"/>
              <w:rPr>
                <w:szCs w:val="21"/>
              </w:rPr>
            </w:pPr>
          </w:p>
        </w:tc>
      </w:tr>
      <w:tr w:rsidR="003274F7">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3274F7" w:rsidRDefault="00C7430F">
            <w:pPr>
              <w:adjustRightInd w:val="0"/>
              <w:snapToGrid w:val="0"/>
              <w:jc w:val="center"/>
              <w:rPr>
                <w:szCs w:val="21"/>
              </w:rPr>
            </w:pPr>
            <w:r>
              <w:rPr>
                <w:szCs w:val="21"/>
              </w:rPr>
              <w:t>第二节</w:t>
            </w:r>
          </w:p>
          <w:p w:rsidR="003274F7" w:rsidRDefault="00C7430F">
            <w:pPr>
              <w:adjustRightInd w:val="0"/>
              <w:snapToGrid w:val="0"/>
              <w:jc w:val="center"/>
              <w:rPr>
                <w:szCs w:val="21"/>
              </w:rPr>
            </w:pPr>
            <w:r>
              <w:rPr>
                <w:szCs w:val="21"/>
              </w:rPr>
              <w:t>第</w:t>
            </w:r>
            <w:r>
              <w:rPr>
                <w:szCs w:val="21"/>
              </w:rPr>
              <w:t>8.2</w:t>
            </w:r>
            <w:r>
              <w:rPr>
                <w:szCs w:val="21"/>
              </w:rPr>
              <w:t>（</w:t>
            </w:r>
            <w:r>
              <w:rPr>
                <w:szCs w:val="21"/>
              </w:rPr>
              <w:t>3</w:t>
            </w:r>
            <w:r>
              <w:rPr>
                <w:szCs w:val="21"/>
              </w:rPr>
              <w:t>）项</w:t>
            </w:r>
          </w:p>
        </w:tc>
        <w:tc>
          <w:tcPr>
            <w:tcW w:w="1742" w:type="dxa"/>
            <w:tcBorders>
              <w:top w:val="single" w:sz="6" w:space="0" w:color="auto"/>
              <w:left w:val="single" w:sz="6" w:space="0" w:color="auto"/>
              <w:bottom w:val="single" w:sz="6" w:space="0" w:color="auto"/>
              <w:right w:val="single" w:sz="6" w:space="0" w:color="auto"/>
            </w:tcBorders>
            <w:vAlign w:val="center"/>
          </w:tcPr>
          <w:p w:rsidR="003274F7" w:rsidRDefault="00C7430F">
            <w:pPr>
              <w:adjustRightInd w:val="0"/>
              <w:snapToGrid w:val="0"/>
              <w:jc w:val="left"/>
              <w:rPr>
                <w:szCs w:val="21"/>
              </w:rPr>
            </w:pPr>
            <w:r>
              <w:rPr>
                <w:szCs w:val="21"/>
              </w:rPr>
              <w:t>货物质量缺陷</w:t>
            </w:r>
          </w:p>
          <w:p w:rsidR="003274F7" w:rsidRDefault="00C7430F">
            <w:pPr>
              <w:adjustRightInd w:val="0"/>
              <w:snapToGrid w:val="0"/>
              <w:jc w:val="left"/>
              <w:rPr>
                <w:szCs w:val="21"/>
              </w:rPr>
            </w:pPr>
            <w:r>
              <w:rPr>
                <w:szCs w:val="21"/>
              </w:rPr>
              <w:t>响应时间</w:t>
            </w:r>
          </w:p>
        </w:tc>
        <w:tc>
          <w:tcPr>
            <w:tcW w:w="5170" w:type="dxa"/>
            <w:tcBorders>
              <w:top w:val="single" w:sz="6" w:space="0" w:color="auto"/>
              <w:left w:val="single" w:sz="6" w:space="0" w:color="auto"/>
              <w:bottom w:val="single" w:sz="6" w:space="0" w:color="auto"/>
              <w:right w:val="double" w:sz="4" w:space="0" w:color="auto"/>
            </w:tcBorders>
            <w:vAlign w:val="center"/>
          </w:tcPr>
          <w:p w:rsidR="003274F7" w:rsidRDefault="003274F7">
            <w:pPr>
              <w:adjustRightInd w:val="0"/>
              <w:snapToGrid w:val="0"/>
              <w:jc w:val="left"/>
              <w:rPr>
                <w:szCs w:val="21"/>
              </w:rPr>
            </w:pPr>
          </w:p>
        </w:tc>
      </w:tr>
      <w:tr w:rsidR="003274F7">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3274F7" w:rsidRDefault="00C7430F">
            <w:pPr>
              <w:snapToGrid w:val="0"/>
              <w:jc w:val="center"/>
              <w:rPr>
                <w:szCs w:val="21"/>
              </w:rPr>
            </w:pPr>
            <w:r>
              <w:rPr>
                <w:szCs w:val="21"/>
              </w:rPr>
              <w:t>第二节</w:t>
            </w:r>
          </w:p>
          <w:p w:rsidR="003274F7" w:rsidRDefault="00C7430F">
            <w:pPr>
              <w:pStyle w:val="AONormal"/>
              <w:ind w:firstLineChars="0" w:firstLine="0"/>
              <w:jc w:val="center"/>
              <w:rPr>
                <w:rFonts w:ascii="Times New Roman" w:hAnsi="Times New Roman" w:cs="Times New Roman"/>
              </w:rPr>
            </w:pPr>
            <w:r>
              <w:rPr>
                <w:rFonts w:ascii="Times New Roman" w:eastAsia="宋体" w:hAnsi="Times New Roman" w:cs="Times New Roman"/>
              </w:rPr>
              <w:t>第</w:t>
            </w:r>
            <w:r>
              <w:rPr>
                <w:rFonts w:ascii="Times New Roman" w:eastAsia="宋体" w:hAnsi="Times New Roman" w:cs="Times New Roman"/>
              </w:rPr>
              <w:t>11.1</w:t>
            </w:r>
            <w:r>
              <w:rPr>
                <w:rFonts w:ascii="Times New Roman" w:eastAsia="宋体" w:hAnsi="Times New Roman" w:cs="Times New Roman"/>
              </w:rPr>
              <w:t>款</w:t>
            </w:r>
          </w:p>
        </w:tc>
        <w:tc>
          <w:tcPr>
            <w:tcW w:w="1742" w:type="dxa"/>
            <w:tcBorders>
              <w:top w:val="single" w:sz="6" w:space="0" w:color="auto"/>
              <w:left w:val="single" w:sz="6" w:space="0" w:color="auto"/>
              <w:bottom w:val="single" w:sz="6" w:space="0" w:color="auto"/>
              <w:right w:val="single" w:sz="6" w:space="0" w:color="auto"/>
            </w:tcBorders>
            <w:vAlign w:val="center"/>
          </w:tcPr>
          <w:p w:rsidR="003274F7" w:rsidRDefault="00C7430F">
            <w:pPr>
              <w:adjustRightInd w:val="0"/>
              <w:snapToGrid w:val="0"/>
              <w:rPr>
                <w:szCs w:val="21"/>
              </w:rPr>
            </w:pPr>
            <w:r>
              <w:rPr>
                <w:szCs w:val="21"/>
              </w:rPr>
              <w:t>其他应当保密的信息</w:t>
            </w:r>
          </w:p>
        </w:tc>
        <w:tc>
          <w:tcPr>
            <w:tcW w:w="5170" w:type="dxa"/>
            <w:tcBorders>
              <w:top w:val="single" w:sz="6" w:space="0" w:color="auto"/>
              <w:left w:val="single" w:sz="6" w:space="0" w:color="auto"/>
              <w:bottom w:val="single" w:sz="6" w:space="0" w:color="auto"/>
              <w:right w:val="double" w:sz="4" w:space="0" w:color="auto"/>
            </w:tcBorders>
            <w:vAlign w:val="center"/>
          </w:tcPr>
          <w:p w:rsidR="003274F7" w:rsidRDefault="003274F7">
            <w:pPr>
              <w:adjustRightInd w:val="0"/>
              <w:snapToGrid w:val="0"/>
              <w:jc w:val="left"/>
              <w:rPr>
                <w:szCs w:val="21"/>
              </w:rPr>
            </w:pPr>
          </w:p>
        </w:tc>
      </w:tr>
      <w:tr w:rsidR="003274F7">
        <w:trPr>
          <w:trHeight w:val="697"/>
        </w:trPr>
        <w:tc>
          <w:tcPr>
            <w:tcW w:w="1607" w:type="dxa"/>
            <w:tcBorders>
              <w:top w:val="single" w:sz="6" w:space="0" w:color="auto"/>
              <w:left w:val="double" w:sz="4" w:space="0" w:color="auto"/>
              <w:bottom w:val="single" w:sz="6" w:space="0" w:color="auto"/>
              <w:right w:val="single" w:sz="6" w:space="0" w:color="auto"/>
            </w:tcBorders>
            <w:vAlign w:val="center"/>
          </w:tcPr>
          <w:p w:rsidR="003274F7" w:rsidRDefault="00C7430F">
            <w:pPr>
              <w:adjustRightInd w:val="0"/>
              <w:snapToGrid w:val="0"/>
              <w:jc w:val="center"/>
              <w:rPr>
                <w:szCs w:val="21"/>
              </w:rPr>
            </w:pPr>
            <w:r>
              <w:rPr>
                <w:szCs w:val="21"/>
              </w:rPr>
              <w:t>第二节</w:t>
            </w:r>
          </w:p>
          <w:p w:rsidR="003274F7" w:rsidRDefault="00C7430F">
            <w:pPr>
              <w:adjustRightInd w:val="0"/>
              <w:snapToGrid w:val="0"/>
              <w:jc w:val="center"/>
              <w:rPr>
                <w:szCs w:val="21"/>
              </w:rPr>
            </w:pPr>
            <w:r>
              <w:rPr>
                <w:szCs w:val="21"/>
              </w:rPr>
              <w:t>第</w:t>
            </w:r>
            <w:r>
              <w:rPr>
                <w:szCs w:val="21"/>
              </w:rPr>
              <w:t>12.2</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3274F7" w:rsidRDefault="00C7430F">
            <w:pPr>
              <w:adjustRightInd w:val="0"/>
              <w:snapToGrid w:val="0"/>
              <w:jc w:val="left"/>
              <w:rPr>
                <w:szCs w:val="21"/>
              </w:rPr>
            </w:pPr>
            <w:r>
              <w:rPr>
                <w:szCs w:val="21"/>
              </w:rPr>
              <w:t>合同价款支付时间</w:t>
            </w:r>
          </w:p>
        </w:tc>
        <w:tc>
          <w:tcPr>
            <w:tcW w:w="5170" w:type="dxa"/>
            <w:tcBorders>
              <w:top w:val="single" w:sz="6" w:space="0" w:color="auto"/>
              <w:left w:val="single" w:sz="6" w:space="0" w:color="auto"/>
              <w:bottom w:val="single" w:sz="6" w:space="0" w:color="auto"/>
              <w:right w:val="double" w:sz="4" w:space="0" w:color="auto"/>
            </w:tcBorders>
            <w:vAlign w:val="center"/>
          </w:tcPr>
          <w:p w:rsidR="003274F7" w:rsidRDefault="003274F7">
            <w:pPr>
              <w:adjustRightInd w:val="0"/>
              <w:snapToGrid w:val="0"/>
              <w:jc w:val="left"/>
              <w:rPr>
                <w:szCs w:val="21"/>
              </w:rPr>
            </w:pPr>
          </w:p>
        </w:tc>
      </w:tr>
      <w:tr w:rsidR="003274F7">
        <w:trPr>
          <w:trHeight w:val="697"/>
        </w:trPr>
        <w:tc>
          <w:tcPr>
            <w:tcW w:w="1607" w:type="dxa"/>
            <w:tcBorders>
              <w:top w:val="single" w:sz="6" w:space="0" w:color="auto"/>
              <w:left w:val="double" w:sz="4" w:space="0" w:color="auto"/>
              <w:bottom w:val="single" w:sz="6" w:space="0" w:color="auto"/>
              <w:right w:val="single" w:sz="6" w:space="0" w:color="auto"/>
            </w:tcBorders>
            <w:vAlign w:val="center"/>
          </w:tcPr>
          <w:p w:rsidR="003274F7" w:rsidRDefault="00C7430F">
            <w:pPr>
              <w:adjustRightInd w:val="0"/>
              <w:snapToGrid w:val="0"/>
              <w:jc w:val="center"/>
              <w:rPr>
                <w:szCs w:val="21"/>
              </w:rPr>
            </w:pPr>
            <w:r>
              <w:rPr>
                <w:szCs w:val="21"/>
              </w:rPr>
              <w:t>第二节</w:t>
            </w:r>
          </w:p>
          <w:p w:rsidR="003274F7" w:rsidRDefault="00C7430F">
            <w:pPr>
              <w:adjustRightInd w:val="0"/>
              <w:snapToGrid w:val="0"/>
              <w:jc w:val="center"/>
              <w:rPr>
                <w:szCs w:val="21"/>
              </w:rPr>
            </w:pPr>
            <w:r>
              <w:rPr>
                <w:szCs w:val="21"/>
              </w:rPr>
              <w:t>第</w:t>
            </w:r>
            <w:r>
              <w:rPr>
                <w:szCs w:val="21"/>
              </w:rPr>
              <w:t>13.2</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3274F7" w:rsidRDefault="00C7430F">
            <w:pPr>
              <w:adjustRightInd w:val="0"/>
              <w:snapToGrid w:val="0"/>
              <w:jc w:val="left"/>
              <w:rPr>
                <w:szCs w:val="21"/>
              </w:rPr>
            </w:pPr>
            <w:r>
              <w:rPr>
                <w:szCs w:val="21"/>
              </w:rPr>
              <w:t>履约保证金不予退还的情形</w:t>
            </w:r>
          </w:p>
        </w:tc>
        <w:tc>
          <w:tcPr>
            <w:tcW w:w="5170" w:type="dxa"/>
            <w:tcBorders>
              <w:top w:val="single" w:sz="6" w:space="0" w:color="auto"/>
              <w:left w:val="single" w:sz="6" w:space="0" w:color="auto"/>
              <w:bottom w:val="single" w:sz="6" w:space="0" w:color="auto"/>
              <w:right w:val="double" w:sz="4" w:space="0" w:color="auto"/>
            </w:tcBorders>
            <w:vAlign w:val="center"/>
          </w:tcPr>
          <w:p w:rsidR="003274F7" w:rsidRDefault="003274F7">
            <w:pPr>
              <w:adjustRightInd w:val="0"/>
              <w:snapToGrid w:val="0"/>
              <w:jc w:val="left"/>
              <w:rPr>
                <w:szCs w:val="21"/>
              </w:rPr>
            </w:pPr>
          </w:p>
        </w:tc>
      </w:tr>
      <w:tr w:rsidR="003274F7">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3274F7" w:rsidRDefault="00C7430F">
            <w:pPr>
              <w:adjustRightInd w:val="0"/>
              <w:snapToGrid w:val="0"/>
              <w:jc w:val="center"/>
              <w:rPr>
                <w:szCs w:val="21"/>
              </w:rPr>
            </w:pPr>
            <w:r>
              <w:rPr>
                <w:szCs w:val="21"/>
              </w:rPr>
              <w:t>第二节</w:t>
            </w:r>
          </w:p>
          <w:p w:rsidR="003274F7" w:rsidRDefault="00C7430F">
            <w:pPr>
              <w:adjustRightInd w:val="0"/>
              <w:snapToGrid w:val="0"/>
              <w:jc w:val="center"/>
              <w:rPr>
                <w:szCs w:val="21"/>
              </w:rPr>
            </w:pPr>
            <w:r>
              <w:rPr>
                <w:szCs w:val="21"/>
              </w:rPr>
              <w:t>第</w:t>
            </w:r>
            <w:r>
              <w:rPr>
                <w:szCs w:val="21"/>
              </w:rPr>
              <w:t>13.3</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3274F7" w:rsidRDefault="00C7430F">
            <w:pPr>
              <w:adjustRightInd w:val="0"/>
              <w:snapToGrid w:val="0"/>
              <w:jc w:val="left"/>
              <w:rPr>
                <w:szCs w:val="21"/>
              </w:rPr>
            </w:pPr>
            <w:r>
              <w:rPr>
                <w:szCs w:val="21"/>
              </w:rPr>
              <w:t>履约保证金退还时间及逾期退还的违约金</w:t>
            </w:r>
          </w:p>
        </w:tc>
        <w:tc>
          <w:tcPr>
            <w:tcW w:w="5170" w:type="dxa"/>
            <w:tcBorders>
              <w:top w:val="single" w:sz="6" w:space="0" w:color="auto"/>
              <w:left w:val="single" w:sz="6" w:space="0" w:color="auto"/>
              <w:bottom w:val="single" w:sz="6" w:space="0" w:color="auto"/>
              <w:right w:val="double" w:sz="4" w:space="0" w:color="auto"/>
            </w:tcBorders>
            <w:vAlign w:val="center"/>
          </w:tcPr>
          <w:p w:rsidR="003274F7" w:rsidRDefault="003274F7">
            <w:pPr>
              <w:adjustRightInd w:val="0"/>
              <w:snapToGrid w:val="0"/>
              <w:jc w:val="left"/>
              <w:rPr>
                <w:szCs w:val="21"/>
              </w:rPr>
            </w:pPr>
          </w:p>
        </w:tc>
      </w:tr>
      <w:tr w:rsidR="003274F7">
        <w:trPr>
          <w:trHeight w:val="784"/>
        </w:trPr>
        <w:tc>
          <w:tcPr>
            <w:tcW w:w="1607" w:type="dxa"/>
            <w:tcBorders>
              <w:top w:val="single" w:sz="6" w:space="0" w:color="auto"/>
              <w:left w:val="double" w:sz="4" w:space="0" w:color="auto"/>
              <w:bottom w:val="single" w:sz="6" w:space="0" w:color="auto"/>
              <w:right w:val="single" w:sz="6" w:space="0" w:color="auto"/>
            </w:tcBorders>
            <w:vAlign w:val="center"/>
          </w:tcPr>
          <w:p w:rsidR="003274F7" w:rsidRDefault="00C7430F">
            <w:pPr>
              <w:adjustRightInd w:val="0"/>
              <w:snapToGrid w:val="0"/>
              <w:jc w:val="center"/>
              <w:rPr>
                <w:szCs w:val="21"/>
              </w:rPr>
            </w:pPr>
            <w:r>
              <w:rPr>
                <w:szCs w:val="21"/>
              </w:rPr>
              <w:t>第二节</w:t>
            </w:r>
          </w:p>
          <w:p w:rsidR="003274F7" w:rsidRDefault="00C7430F">
            <w:pPr>
              <w:adjustRightInd w:val="0"/>
              <w:snapToGrid w:val="0"/>
              <w:jc w:val="center"/>
              <w:rPr>
                <w:szCs w:val="21"/>
              </w:rPr>
            </w:pPr>
            <w:r>
              <w:rPr>
                <w:szCs w:val="21"/>
              </w:rPr>
              <w:t>第</w:t>
            </w:r>
            <w:r>
              <w:rPr>
                <w:szCs w:val="21"/>
              </w:rPr>
              <w:t>14.1</w:t>
            </w:r>
            <w:r>
              <w:rPr>
                <w:szCs w:val="21"/>
              </w:rPr>
              <w:t>（</w:t>
            </w:r>
            <w:r>
              <w:rPr>
                <w:szCs w:val="21"/>
              </w:rPr>
              <w:t>3</w:t>
            </w:r>
            <w:r>
              <w:rPr>
                <w:szCs w:val="21"/>
              </w:rPr>
              <w:t>）项</w:t>
            </w:r>
          </w:p>
        </w:tc>
        <w:tc>
          <w:tcPr>
            <w:tcW w:w="1742" w:type="dxa"/>
            <w:tcBorders>
              <w:top w:val="single" w:sz="6" w:space="0" w:color="auto"/>
              <w:left w:val="single" w:sz="6" w:space="0" w:color="auto"/>
              <w:bottom w:val="single" w:sz="6" w:space="0" w:color="auto"/>
              <w:right w:val="single" w:sz="6" w:space="0" w:color="auto"/>
            </w:tcBorders>
            <w:vAlign w:val="center"/>
          </w:tcPr>
          <w:p w:rsidR="003274F7" w:rsidRDefault="00C7430F">
            <w:pPr>
              <w:adjustRightInd w:val="0"/>
              <w:snapToGrid w:val="0"/>
              <w:jc w:val="left"/>
              <w:rPr>
                <w:szCs w:val="21"/>
              </w:rPr>
            </w:pPr>
            <w:r>
              <w:rPr>
                <w:szCs w:val="21"/>
              </w:rPr>
              <w:t>运行监督、维修期限</w:t>
            </w:r>
          </w:p>
        </w:tc>
        <w:tc>
          <w:tcPr>
            <w:tcW w:w="5170" w:type="dxa"/>
            <w:tcBorders>
              <w:top w:val="single" w:sz="6" w:space="0" w:color="auto"/>
              <w:left w:val="single" w:sz="6" w:space="0" w:color="auto"/>
              <w:bottom w:val="single" w:sz="6" w:space="0" w:color="auto"/>
              <w:right w:val="double" w:sz="4" w:space="0" w:color="auto"/>
            </w:tcBorders>
            <w:vAlign w:val="center"/>
          </w:tcPr>
          <w:p w:rsidR="003274F7" w:rsidRDefault="003274F7">
            <w:pPr>
              <w:adjustRightInd w:val="0"/>
              <w:snapToGrid w:val="0"/>
              <w:jc w:val="left"/>
              <w:rPr>
                <w:szCs w:val="21"/>
              </w:rPr>
            </w:pPr>
          </w:p>
        </w:tc>
      </w:tr>
      <w:tr w:rsidR="003274F7">
        <w:trPr>
          <w:trHeight w:val="784"/>
        </w:trPr>
        <w:tc>
          <w:tcPr>
            <w:tcW w:w="1607" w:type="dxa"/>
            <w:tcBorders>
              <w:top w:val="single" w:sz="6" w:space="0" w:color="auto"/>
              <w:left w:val="double" w:sz="4" w:space="0" w:color="auto"/>
              <w:bottom w:val="single" w:sz="6" w:space="0" w:color="auto"/>
              <w:right w:val="single" w:sz="6" w:space="0" w:color="auto"/>
            </w:tcBorders>
            <w:vAlign w:val="center"/>
          </w:tcPr>
          <w:p w:rsidR="003274F7" w:rsidRDefault="00C7430F">
            <w:pPr>
              <w:adjustRightInd w:val="0"/>
              <w:snapToGrid w:val="0"/>
              <w:jc w:val="center"/>
              <w:rPr>
                <w:szCs w:val="21"/>
              </w:rPr>
            </w:pPr>
            <w:r>
              <w:rPr>
                <w:szCs w:val="21"/>
              </w:rPr>
              <w:lastRenderedPageBreak/>
              <w:t>第二节</w:t>
            </w:r>
          </w:p>
          <w:p w:rsidR="003274F7" w:rsidRDefault="00C7430F">
            <w:pPr>
              <w:adjustRightInd w:val="0"/>
              <w:snapToGrid w:val="0"/>
              <w:jc w:val="center"/>
              <w:rPr>
                <w:szCs w:val="21"/>
              </w:rPr>
            </w:pPr>
            <w:r>
              <w:rPr>
                <w:szCs w:val="21"/>
              </w:rPr>
              <w:t>第</w:t>
            </w:r>
            <w:r>
              <w:rPr>
                <w:szCs w:val="21"/>
              </w:rPr>
              <w:t>14.1</w:t>
            </w:r>
            <w:r>
              <w:rPr>
                <w:szCs w:val="21"/>
              </w:rPr>
              <w:t>（</w:t>
            </w:r>
            <w:r>
              <w:rPr>
                <w:szCs w:val="21"/>
              </w:rPr>
              <w:t>5</w:t>
            </w:r>
            <w:r>
              <w:rPr>
                <w:szCs w:val="21"/>
              </w:rPr>
              <w:t>）项</w:t>
            </w:r>
          </w:p>
        </w:tc>
        <w:tc>
          <w:tcPr>
            <w:tcW w:w="1742" w:type="dxa"/>
            <w:tcBorders>
              <w:top w:val="single" w:sz="6" w:space="0" w:color="auto"/>
              <w:left w:val="single" w:sz="6" w:space="0" w:color="auto"/>
              <w:bottom w:val="single" w:sz="6" w:space="0" w:color="auto"/>
              <w:right w:val="single" w:sz="6" w:space="0" w:color="auto"/>
            </w:tcBorders>
            <w:vAlign w:val="center"/>
          </w:tcPr>
          <w:p w:rsidR="003274F7" w:rsidRDefault="00C7430F">
            <w:pPr>
              <w:adjustRightInd w:val="0"/>
              <w:snapToGrid w:val="0"/>
              <w:jc w:val="left"/>
              <w:rPr>
                <w:szCs w:val="21"/>
              </w:rPr>
            </w:pPr>
            <w:r>
              <w:rPr>
                <w:szCs w:val="21"/>
              </w:rPr>
              <w:t>货物回收的约定</w:t>
            </w:r>
          </w:p>
        </w:tc>
        <w:tc>
          <w:tcPr>
            <w:tcW w:w="5170" w:type="dxa"/>
            <w:tcBorders>
              <w:top w:val="single" w:sz="6" w:space="0" w:color="auto"/>
              <w:left w:val="single" w:sz="6" w:space="0" w:color="auto"/>
              <w:bottom w:val="single" w:sz="6" w:space="0" w:color="auto"/>
              <w:right w:val="double" w:sz="4" w:space="0" w:color="auto"/>
            </w:tcBorders>
            <w:vAlign w:val="center"/>
          </w:tcPr>
          <w:p w:rsidR="003274F7" w:rsidRDefault="003274F7">
            <w:pPr>
              <w:adjustRightInd w:val="0"/>
              <w:snapToGrid w:val="0"/>
              <w:jc w:val="left"/>
              <w:rPr>
                <w:szCs w:val="21"/>
              </w:rPr>
            </w:pPr>
          </w:p>
        </w:tc>
      </w:tr>
      <w:tr w:rsidR="003274F7">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3274F7" w:rsidRDefault="00C7430F">
            <w:pPr>
              <w:adjustRightInd w:val="0"/>
              <w:snapToGrid w:val="0"/>
              <w:jc w:val="center"/>
              <w:rPr>
                <w:szCs w:val="21"/>
              </w:rPr>
            </w:pPr>
            <w:r>
              <w:rPr>
                <w:szCs w:val="21"/>
              </w:rPr>
              <w:t>第二节</w:t>
            </w:r>
          </w:p>
          <w:p w:rsidR="003274F7" w:rsidRDefault="00C7430F">
            <w:pPr>
              <w:adjustRightInd w:val="0"/>
              <w:snapToGrid w:val="0"/>
              <w:jc w:val="center"/>
              <w:rPr>
                <w:szCs w:val="21"/>
              </w:rPr>
            </w:pPr>
            <w:r>
              <w:rPr>
                <w:szCs w:val="21"/>
              </w:rPr>
              <w:t>第</w:t>
            </w:r>
            <w:r>
              <w:rPr>
                <w:szCs w:val="21"/>
              </w:rPr>
              <w:t>14.1</w:t>
            </w:r>
            <w:r>
              <w:rPr>
                <w:szCs w:val="21"/>
              </w:rPr>
              <w:t>（</w:t>
            </w:r>
            <w:r>
              <w:rPr>
                <w:szCs w:val="21"/>
              </w:rPr>
              <w:t>6</w:t>
            </w:r>
            <w:r>
              <w:rPr>
                <w:szCs w:val="21"/>
              </w:rPr>
              <w:t>）项</w:t>
            </w:r>
          </w:p>
        </w:tc>
        <w:tc>
          <w:tcPr>
            <w:tcW w:w="1742" w:type="dxa"/>
            <w:tcBorders>
              <w:top w:val="single" w:sz="6" w:space="0" w:color="auto"/>
              <w:left w:val="single" w:sz="6" w:space="0" w:color="auto"/>
              <w:bottom w:val="single" w:sz="6" w:space="0" w:color="auto"/>
              <w:right w:val="single" w:sz="6" w:space="0" w:color="auto"/>
            </w:tcBorders>
            <w:vAlign w:val="center"/>
          </w:tcPr>
          <w:p w:rsidR="003274F7" w:rsidRDefault="00C7430F">
            <w:pPr>
              <w:adjustRightInd w:val="0"/>
              <w:snapToGrid w:val="0"/>
              <w:jc w:val="left"/>
              <w:rPr>
                <w:szCs w:val="21"/>
              </w:rPr>
            </w:pPr>
            <w:r>
              <w:rPr>
                <w:szCs w:val="21"/>
              </w:rPr>
              <w:t>乙方提供的其他服务</w:t>
            </w:r>
          </w:p>
        </w:tc>
        <w:tc>
          <w:tcPr>
            <w:tcW w:w="5170" w:type="dxa"/>
            <w:tcBorders>
              <w:top w:val="single" w:sz="6" w:space="0" w:color="auto"/>
              <w:left w:val="single" w:sz="6" w:space="0" w:color="auto"/>
              <w:bottom w:val="single" w:sz="6" w:space="0" w:color="auto"/>
              <w:right w:val="double" w:sz="4" w:space="0" w:color="auto"/>
            </w:tcBorders>
            <w:vAlign w:val="center"/>
          </w:tcPr>
          <w:p w:rsidR="003274F7" w:rsidRDefault="003274F7">
            <w:pPr>
              <w:adjustRightInd w:val="0"/>
              <w:snapToGrid w:val="0"/>
              <w:jc w:val="left"/>
              <w:rPr>
                <w:szCs w:val="21"/>
              </w:rPr>
            </w:pPr>
          </w:p>
        </w:tc>
      </w:tr>
      <w:tr w:rsidR="003274F7">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3274F7" w:rsidRDefault="00C7430F">
            <w:pPr>
              <w:adjustRightInd w:val="0"/>
              <w:snapToGrid w:val="0"/>
              <w:jc w:val="center"/>
              <w:rPr>
                <w:szCs w:val="21"/>
              </w:rPr>
            </w:pPr>
            <w:r>
              <w:rPr>
                <w:szCs w:val="21"/>
              </w:rPr>
              <w:t>第二节</w:t>
            </w:r>
          </w:p>
          <w:p w:rsidR="003274F7" w:rsidRDefault="00C7430F">
            <w:pPr>
              <w:adjustRightInd w:val="0"/>
              <w:snapToGrid w:val="0"/>
              <w:jc w:val="center"/>
              <w:rPr>
                <w:szCs w:val="21"/>
              </w:rPr>
            </w:pPr>
            <w:r>
              <w:rPr>
                <w:szCs w:val="21"/>
              </w:rPr>
              <w:t>第</w:t>
            </w:r>
            <w:r>
              <w:rPr>
                <w:szCs w:val="21"/>
              </w:rPr>
              <w:t>15.1</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3274F7" w:rsidRDefault="00C7430F">
            <w:pPr>
              <w:adjustRightInd w:val="0"/>
              <w:snapToGrid w:val="0"/>
              <w:jc w:val="left"/>
              <w:rPr>
                <w:szCs w:val="21"/>
              </w:rPr>
            </w:pPr>
            <w:r>
              <w:rPr>
                <w:szCs w:val="21"/>
              </w:rPr>
              <w:t>修理、重作、更换相关具体规定</w:t>
            </w:r>
          </w:p>
        </w:tc>
        <w:tc>
          <w:tcPr>
            <w:tcW w:w="5170" w:type="dxa"/>
            <w:tcBorders>
              <w:top w:val="single" w:sz="6" w:space="0" w:color="auto"/>
              <w:left w:val="single" w:sz="6" w:space="0" w:color="auto"/>
              <w:bottom w:val="single" w:sz="6" w:space="0" w:color="auto"/>
              <w:right w:val="double" w:sz="4" w:space="0" w:color="auto"/>
            </w:tcBorders>
            <w:vAlign w:val="center"/>
          </w:tcPr>
          <w:p w:rsidR="003274F7" w:rsidRDefault="003274F7">
            <w:pPr>
              <w:adjustRightInd w:val="0"/>
              <w:snapToGrid w:val="0"/>
              <w:jc w:val="left"/>
              <w:rPr>
                <w:szCs w:val="21"/>
              </w:rPr>
            </w:pPr>
          </w:p>
        </w:tc>
      </w:tr>
      <w:tr w:rsidR="003274F7">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3274F7" w:rsidRDefault="00C7430F">
            <w:pPr>
              <w:adjustRightInd w:val="0"/>
              <w:snapToGrid w:val="0"/>
              <w:jc w:val="center"/>
              <w:rPr>
                <w:szCs w:val="21"/>
              </w:rPr>
            </w:pPr>
            <w:r>
              <w:rPr>
                <w:szCs w:val="21"/>
              </w:rPr>
              <w:t>第二节</w:t>
            </w:r>
          </w:p>
          <w:p w:rsidR="003274F7" w:rsidRDefault="00C7430F">
            <w:pPr>
              <w:adjustRightInd w:val="0"/>
              <w:snapToGrid w:val="0"/>
              <w:jc w:val="center"/>
              <w:rPr>
                <w:szCs w:val="21"/>
              </w:rPr>
            </w:pPr>
            <w:r>
              <w:rPr>
                <w:szCs w:val="21"/>
              </w:rPr>
              <w:t>第</w:t>
            </w:r>
            <w:r>
              <w:rPr>
                <w:szCs w:val="21"/>
              </w:rPr>
              <w:t>15.2</w:t>
            </w:r>
            <w:r>
              <w:rPr>
                <w:szCs w:val="21"/>
              </w:rPr>
              <w:t>（</w:t>
            </w:r>
            <w:r>
              <w:rPr>
                <w:szCs w:val="21"/>
              </w:rPr>
              <w:t>2</w:t>
            </w:r>
            <w:r>
              <w:rPr>
                <w:szCs w:val="21"/>
              </w:rPr>
              <w:t>）项</w:t>
            </w:r>
          </w:p>
        </w:tc>
        <w:tc>
          <w:tcPr>
            <w:tcW w:w="1742" w:type="dxa"/>
            <w:tcBorders>
              <w:top w:val="single" w:sz="6" w:space="0" w:color="auto"/>
              <w:left w:val="single" w:sz="6" w:space="0" w:color="auto"/>
              <w:bottom w:val="single" w:sz="6" w:space="0" w:color="auto"/>
              <w:right w:val="single" w:sz="6" w:space="0" w:color="auto"/>
            </w:tcBorders>
            <w:vAlign w:val="center"/>
          </w:tcPr>
          <w:p w:rsidR="003274F7" w:rsidRDefault="00C7430F">
            <w:pPr>
              <w:adjustRightInd w:val="0"/>
              <w:snapToGrid w:val="0"/>
              <w:jc w:val="left"/>
              <w:rPr>
                <w:szCs w:val="21"/>
              </w:rPr>
            </w:pPr>
            <w:r>
              <w:rPr>
                <w:szCs w:val="21"/>
              </w:rPr>
              <w:t>迟延交货赔偿费</w:t>
            </w:r>
          </w:p>
        </w:tc>
        <w:tc>
          <w:tcPr>
            <w:tcW w:w="5170" w:type="dxa"/>
            <w:tcBorders>
              <w:top w:val="single" w:sz="6" w:space="0" w:color="auto"/>
              <w:left w:val="single" w:sz="6" w:space="0" w:color="auto"/>
              <w:bottom w:val="single" w:sz="6" w:space="0" w:color="auto"/>
              <w:right w:val="double" w:sz="4" w:space="0" w:color="auto"/>
            </w:tcBorders>
            <w:vAlign w:val="center"/>
          </w:tcPr>
          <w:p w:rsidR="003274F7" w:rsidRDefault="003274F7">
            <w:pPr>
              <w:adjustRightInd w:val="0"/>
              <w:snapToGrid w:val="0"/>
              <w:jc w:val="left"/>
              <w:rPr>
                <w:szCs w:val="21"/>
                <w:u w:val="single"/>
              </w:rPr>
            </w:pPr>
          </w:p>
        </w:tc>
      </w:tr>
      <w:tr w:rsidR="003274F7">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3274F7" w:rsidRDefault="00C7430F">
            <w:pPr>
              <w:adjustRightInd w:val="0"/>
              <w:snapToGrid w:val="0"/>
              <w:jc w:val="center"/>
              <w:rPr>
                <w:szCs w:val="21"/>
              </w:rPr>
            </w:pPr>
            <w:r>
              <w:rPr>
                <w:szCs w:val="21"/>
              </w:rPr>
              <w:t>第二节</w:t>
            </w:r>
          </w:p>
          <w:p w:rsidR="003274F7" w:rsidRDefault="00C7430F">
            <w:pPr>
              <w:adjustRightInd w:val="0"/>
              <w:snapToGrid w:val="0"/>
              <w:jc w:val="center"/>
              <w:rPr>
                <w:szCs w:val="21"/>
              </w:rPr>
            </w:pPr>
            <w:r>
              <w:rPr>
                <w:szCs w:val="21"/>
              </w:rPr>
              <w:t>第</w:t>
            </w:r>
            <w:r>
              <w:rPr>
                <w:szCs w:val="21"/>
              </w:rPr>
              <w:t>15.3</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3274F7" w:rsidRDefault="00C7430F">
            <w:pPr>
              <w:adjustRightInd w:val="0"/>
              <w:snapToGrid w:val="0"/>
              <w:jc w:val="left"/>
              <w:rPr>
                <w:szCs w:val="21"/>
              </w:rPr>
            </w:pPr>
            <w:r>
              <w:rPr>
                <w:szCs w:val="21"/>
              </w:rPr>
              <w:t>逾期付款利息</w:t>
            </w:r>
          </w:p>
        </w:tc>
        <w:tc>
          <w:tcPr>
            <w:tcW w:w="5170" w:type="dxa"/>
            <w:tcBorders>
              <w:top w:val="single" w:sz="6" w:space="0" w:color="auto"/>
              <w:left w:val="single" w:sz="6" w:space="0" w:color="auto"/>
              <w:bottom w:val="single" w:sz="6" w:space="0" w:color="auto"/>
              <w:right w:val="double" w:sz="4" w:space="0" w:color="auto"/>
            </w:tcBorders>
            <w:vAlign w:val="center"/>
          </w:tcPr>
          <w:p w:rsidR="003274F7" w:rsidRDefault="003274F7">
            <w:pPr>
              <w:adjustRightInd w:val="0"/>
              <w:snapToGrid w:val="0"/>
              <w:jc w:val="left"/>
              <w:rPr>
                <w:szCs w:val="21"/>
                <w:u w:val="single"/>
              </w:rPr>
            </w:pPr>
          </w:p>
        </w:tc>
      </w:tr>
      <w:tr w:rsidR="003274F7">
        <w:trPr>
          <w:trHeight w:val="876"/>
        </w:trPr>
        <w:tc>
          <w:tcPr>
            <w:tcW w:w="1607" w:type="dxa"/>
            <w:tcBorders>
              <w:top w:val="single" w:sz="6" w:space="0" w:color="auto"/>
              <w:left w:val="double" w:sz="4" w:space="0" w:color="auto"/>
              <w:bottom w:val="single" w:sz="2" w:space="0" w:color="auto"/>
              <w:right w:val="single" w:sz="2" w:space="0" w:color="auto"/>
            </w:tcBorders>
            <w:vAlign w:val="center"/>
          </w:tcPr>
          <w:p w:rsidR="003274F7" w:rsidRDefault="00C7430F">
            <w:pPr>
              <w:adjustRightInd w:val="0"/>
              <w:snapToGrid w:val="0"/>
              <w:jc w:val="center"/>
              <w:rPr>
                <w:szCs w:val="21"/>
              </w:rPr>
            </w:pPr>
            <w:r>
              <w:rPr>
                <w:szCs w:val="21"/>
              </w:rPr>
              <w:t>第二节</w:t>
            </w:r>
          </w:p>
          <w:p w:rsidR="003274F7" w:rsidRDefault="00C7430F">
            <w:pPr>
              <w:adjustRightInd w:val="0"/>
              <w:snapToGrid w:val="0"/>
              <w:jc w:val="center"/>
              <w:rPr>
                <w:szCs w:val="21"/>
              </w:rPr>
            </w:pPr>
            <w:r>
              <w:rPr>
                <w:szCs w:val="21"/>
              </w:rPr>
              <w:t>第</w:t>
            </w:r>
            <w:r>
              <w:rPr>
                <w:szCs w:val="21"/>
              </w:rPr>
              <w:t>15.4</w:t>
            </w:r>
            <w:r>
              <w:rPr>
                <w:szCs w:val="21"/>
              </w:rPr>
              <w:t>款</w:t>
            </w:r>
          </w:p>
        </w:tc>
        <w:tc>
          <w:tcPr>
            <w:tcW w:w="1742" w:type="dxa"/>
            <w:tcBorders>
              <w:top w:val="single" w:sz="6" w:space="0" w:color="auto"/>
              <w:left w:val="single" w:sz="2" w:space="0" w:color="auto"/>
              <w:bottom w:val="single" w:sz="2" w:space="0" w:color="auto"/>
              <w:right w:val="single" w:sz="2" w:space="0" w:color="auto"/>
            </w:tcBorders>
            <w:vAlign w:val="center"/>
          </w:tcPr>
          <w:p w:rsidR="003274F7" w:rsidRDefault="00C7430F">
            <w:pPr>
              <w:adjustRightInd w:val="0"/>
              <w:snapToGrid w:val="0"/>
              <w:jc w:val="left"/>
              <w:rPr>
                <w:szCs w:val="21"/>
              </w:rPr>
            </w:pPr>
            <w:r>
              <w:rPr>
                <w:szCs w:val="21"/>
              </w:rPr>
              <w:t>其他违约责任</w:t>
            </w:r>
          </w:p>
        </w:tc>
        <w:tc>
          <w:tcPr>
            <w:tcW w:w="5170" w:type="dxa"/>
            <w:tcBorders>
              <w:top w:val="single" w:sz="6" w:space="0" w:color="auto"/>
              <w:left w:val="single" w:sz="2" w:space="0" w:color="auto"/>
              <w:bottom w:val="single" w:sz="2" w:space="0" w:color="auto"/>
              <w:right w:val="double" w:sz="4" w:space="0" w:color="auto"/>
            </w:tcBorders>
            <w:vAlign w:val="center"/>
          </w:tcPr>
          <w:p w:rsidR="003274F7" w:rsidRDefault="003274F7">
            <w:pPr>
              <w:adjustRightInd w:val="0"/>
              <w:snapToGrid w:val="0"/>
              <w:jc w:val="left"/>
              <w:rPr>
                <w:szCs w:val="21"/>
                <w:u w:val="single"/>
              </w:rPr>
            </w:pPr>
          </w:p>
        </w:tc>
      </w:tr>
      <w:tr w:rsidR="003274F7">
        <w:trPr>
          <w:trHeight w:val="90"/>
        </w:trPr>
        <w:tc>
          <w:tcPr>
            <w:tcW w:w="1607" w:type="dxa"/>
            <w:tcBorders>
              <w:top w:val="single" w:sz="2" w:space="0" w:color="auto"/>
              <w:left w:val="double" w:sz="4" w:space="0" w:color="auto"/>
              <w:bottom w:val="single" w:sz="6" w:space="0" w:color="auto"/>
              <w:right w:val="single" w:sz="2" w:space="0" w:color="auto"/>
            </w:tcBorders>
            <w:vAlign w:val="center"/>
          </w:tcPr>
          <w:p w:rsidR="003274F7" w:rsidRDefault="00C7430F">
            <w:pPr>
              <w:adjustRightInd w:val="0"/>
              <w:snapToGrid w:val="0"/>
              <w:jc w:val="center"/>
              <w:rPr>
                <w:szCs w:val="21"/>
              </w:rPr>
            </w:pPr>
            <w:r>
              <w:rPr>
                <w:szCs w:val="21"/>
              </w:rPr>
              <w:t>第二节</w:t>
            </w:r>
          </w:p>
          <w:p w:rsidR="003274F7" w:rsidRDefault="00C7430F">
            <w:pPr>
              <w:adjustRightInd w:val="0"/>
              <w:snapToGrid w:val="0"/>
              <w:jc w:val="center"/>
              <w:rPr>
                <w:szCs w:val="21"/>
              </w:rPr>
            </w:pPr>
            <w:r>
              <w:rPr>
                <w:szCs w:val="21"/>
              </w:rPr>
              <w:t>第</w:t>
            </w:r>
            <w:r>
              <w:rPr>
                <w:szCs w:val="21"/>
              </w:rPr>
              <w:t>19.2</w:t>
            </w:r>
            <w:r>
              <w:rPr>
                <w:szCs w:val="21"/>
              </w:rPr>
              <w:t>款</w:t>
            </w:r>
          </w:p>
        </w:tc>
        <w:tc>
          <w:tcPr>
            <w:tcW w:w="1742" w:type="dxa"/>
            <w:tcBorders>
              <w:top w:val="single" w:sz="2" w:space="0" w:color="auto"/>
              <w:left w:val="single" w:sz="2" w:space="0" w:color="auto"/>
              <w:bottom w:val="single" w:sz="6" w:space="0" w:color="auto"/>
              <w:right w:val="single" w:sz="2" w:space="0" w:color="auto"/>
            </w:tcBorders>
            <w:vAlign w:val="center"/>
          </w:tcPr>
          <w:p w:rsidR="003274F7" w:rsidRDefault="00C7430F">
            <w:pPr>
              <w:adjustRightInd w:val="0"/>
              <w:snapToGrid w:val="0"/>
              <w:jc w:val="left"/>
              <w:rPr>
                <w:szCs w:val="21"/>
              </w:rPr>
            </w:pPr>
            <w:r>
              <w:rPr>
                <w:szCs w:val="21"/>
              </w:rPr>
              <w:t>解决争议的方法</w:t>
            </w:r>
          </w:p>
        </w:tc>
        <w:tc>
          <w:tcPr>
            <w:tcW w:w="5170" w:type="dxa"/>
            <w:tcBorders>
              <w:top w:val="single" w:sz="2" w:space="0" w:color="auto"/>
              <w:left w:val="single" w:sz="2" w:space="0" w:color="auto"/>
              <w:bottom w:val="single" w:sz="6" w:space="0" w:color="auto"/>
              <w:right w:val="double" w:sz="4" w:space="0" w:color="auto"/>
            </w:tcBorders>
            <w:vAlign w:val="center"/>
          </w:tcPr>
          <w:p w:rsidR="003274F7" w:rsidRDefault="00C7430F">
            <w:pPr>
              <w:autoSpaceDE w:val="0"/>
              <w:autoSpaceDN w:val="0"/>
              <w:adjustRightInd w:val="0"/>
              <w:snapToGrid w:val="0"/>
              <w:spacing w:line="400" w:lineRule="exact"/>
              <w:jc w:val="left"/>
              <w:rPr>
                <w:iCs/>
                <w:szCs w:val="21"/>
              </w:rPr>
            </w:pPr>
            <w:r>
              <w:rPr>
                <w:iCs/>
                <w:szCs w:val="21"/>
              </w:rPr>
              <w:t>因本合同及合同有关事项发生的争议，按下列第</w:t>
            </w:r>
            <w:r>
              <w:rPr>
                <w:iCs/>
                <w:szCs w:val="21"/>
                <w:u w:val="single"/>
              </w:rPr>
              <w:t xml:space="preserve">   </w:t>
            </w:r>
            <w:r>
              <w:rPr>
                <w:iCs/>
                <w:szCs w:val="21"/>
              </w:rPr>
              <w:t>种方式解决：</w:t>
            </w:r>
          </w:p>
          <w:p w:rsidR="003274F7" w:rsidRDefault="00C7430F">
            <w:pPr>
              <w:autoSpaceDE w:val="0"/>
              <w:autoSpaceDN w:val="0"/>
              <w:adjustRightInd w:val="0"/>
              <w:snapToGrid w:val="0"/>
              <w:spacing w:line="400" w:lineRule="exact"/>
              <w:jc w:val="left"/>
              <w:rPr>
                <w:iCs/>
                <w:szCs w:val="21"/>
              </w:rPr>
            </w:pPr>
            <w:r>
              <w:rPr>
                <w:iCs/>
                <w:szCs w:val="21"/>
              </w:rPr>
              <w:t>（</w:t>
            </w:r>
            <w:r>
              <w:rPr>
                <w:iCs/>
                <w:szCs w:val="21"/>
              </w:rPr>
              <w:t>1</w:t>
            </w:r>
            <w:r>
              <w:rPr>
                <w:iCs/>
                <w:szCs w:val="21"/>
              </w:rPr>
              <w:t>）向</w:t>
            </w:r>
            <w:r>
              <w:rPr>
                <w:iCs/>
                <w:szCs w:val="21"/>
                <w:u w:val="single"/>
              </w:rPr>
              <w:t xml:space="preserve">                    </w:t>
            </w:r>
            <w:r>
              <w:rPr>
                <w:iCs/>
                <w:szCs w:val="21"/>
              </w:rPr>
              <w:t>仲裁委员会申请仲裁，仲裁地点为</w:t>
            </w:r>
            <w:r>
              <w:rPr>
                <w:iCs/>
                <w:szCs w:val="21"/>
                <w:u w:val="single"/>
              </w:rPr>
              <w:t xml:space="preserve">           </w:t>
            </w:r>
            <w:r>
              <w:rPr>
                <w:iCs/>
                <w:szCs w:val="21"/>
              </w:rPr>
              <w:t>；</w:t>
            </w:r>
          </w:p>
          <w:p w:rsidR="003274F7" w:rsidRDefault="00C7430F">
            <w:pPr>
              <w:adjustRightInd w:val="0"/>
              <w:snapToGrid w:val="0"/>
              <w:jc w:val="left"/>
              <w:rPr>
                <w:szCs w:val="21"/>
                <w:u w:val="single"/>
              </w:rPr>
            </w:pPr>
            <w:r>
              <w:rPr>
                <w:iCs/>
                <w:szCs w:val="21"/>
              </w:rPr>
              <w:t>（</w:t>
            </w:r>
            <w:r>
              <w:rPr>
                <w:iCs/>
                <w:szCs w:val="21"/>
              </w:rPr>
              <w:t>2</w:t>
            </w:r>
            <w:r>
              <w:rPr>
                <w:iCs/>
                <w:szCs w:val="21"/>
              </w:rPr>
              <w:t>）向</w:t>
            </w:r>
            <w:r>
              <w:rPr>
                <w:iCs/>
                <w:szCs w:val="21"/>
                <w:u w:val="single"/>
              </w:rPr>
              <w:t xml:space="preserve">                    </w:t>
            </w:r>
            <w:r>
              <w:rPr>
                <w:iCs/>
                <w:szCs w:val="21"/>
              </w:rPr>
              <w:t>人民法院起诉。</w:t>
            </w:r>
          </w:p>
        </w:tc>
      </w:tr>
      <w:tr w:rsidR="003274F7">
        <w:trPr>
          <w:trHeight w:val="770"/>
        </w:trPr>
        <w:tc>
          <w:tcPr>
            <w:tcW w:w="1607" w:type="dxa"/>
            <w:tcBorders>
              <w:top w:val="single" w:sz="6" w:space="0" w:color="auto"/>
              <w:left w:val="double" w:sz="4" w:space="0" w:color="auto"/>
              <w:bottom w:val="double" w:sz="4" w:space="0" w:color="auto"/>
              <w:right w:val="single" w:sz="6" w:space="0" w:color="auto"/>
            </w:tcBorders>
            <w:vAlign w:val="center"/>
          </w:tcPr>
          <w:p w:rsidR="003274F7" w:rsidRDefault="00C7430F">
            <w:pPr>
              <w:adjustRightInd w:val="0"/>
              <w:snapToGrid w:val="0"/>
              <w:jc w:val="center"/>
              <w:rPr>
                <w:szCs w:val="21"/>
              </w:rPr>
            </w:pPr>
            <w:r>
              <w:rPr>
                <w:szCs w:val="21"/>
              </w:rPr>
              <w:t>第二节</w:t>
            </w:r>
          </w:p>
          <w:p w:rsidR="003274F7" w:rsidRDefault="00C7430F">
            <w:pPr>
              <w:adjustRightInd w:val="0"/>
              <w:snapToGrid w:val="0"/>
              <w:jc w:val="center"/>
              <w:rPr>
                <w:szCs w:val="21"/>
              </w:rPr>
            </w:pPr>
            <w:r>
              <w:rPr>
                <w:szCs w:val="21"/>
              </w:rPr>
              <w:t>第</w:t>
            </w:r>
            <w:r>
              <w:rPr>
                <w:szCs w:val="21"/>
              </w:rPr>
              <w:t>23.1</w:t>
            </w:r>
            <w:r>
              <w:rPr>
                <w:szCs w:val="21"/>
              </w:rPr>
              <w:t>款</w:t>
            </w:r>
          </w:p>
        </w:tc>
        <w:tc>
          <w:tcPr>
            <w:tcW w:w="1742" w:type="dxa"/>
            <w:tcBorders>
              <w:top w:val="single" w:sz="6" w:space="0" w:color="auto"/>
              <w:left w:val="single" w:sz="6" w:space="0" w:color="auto"/>
              <w:bottom w:val="double" w:sz="4" w:space="0" w:color="auto"/>
              <w:right w:val="single" w:sz="6" w:space="0" w:color="auto"/>
            </w:tcBorders>
            <w:vAlign w:val="center"/>
          </w:tcPr>
          <w:p w:rsidR="003274F7" w:rsidRDefault="00C7430F">
            <w:pPr>
              <w:adjustRightInd w:val="0"/>
              <w:snapToGrid w:val="0"/>
              <w:jc w:val="left"/>
              <w:rPr>
                <w:szCs w:val="21"/>
              </w:rPr>
            </w:pPr>
            <w:r>
              <w:rPr>
                <w:bCs/>
                <w:szCs w:val="21"/>
              </w:rPr>
              <w:t>其他专用条款</w:t>
            </w:r>
          </w:p>
        </w:tc>
        <w:tc>
          <w:tcPr>
            <w:tcW w:w="5170" w:type="dxa"/>
            <w:tcBorders>
              <w:top w:val="single" w:sz="6" w:space="0" w:color="auto"/>
              <w:left w:val="single" w:sz="6" w:space="0" w:color="auto"/>
              <w:bottom w:val="double" w:sz="4" w:space="0" w:color="auto"/>
              <w:right w:val="double" w:sz="4" w:space="0" w:color="auto"/>
            </w:tcBorders>
            <w:vAlign w:val="center"/>
          </w:tcPr>
          <w:p w:rsidR="003274F7" w:rsidRDefault="003274F7">
            <w:pPr>
              <w:adjustRightInd w:val="0"/>
              <w:snapToGrid w:val="0"/>
              <w:jc w:val="left"/>
              <w:rPr>
                <w:szCs w:val="21"/>
              </w:rPr>
            </w:pPr>
          </w:p>
        </w:tc>
      </w:tr>
    </w:tbl>
    <w:p w:rsidR="003274F7" w:rsidRDefault="003274F7" w:rsidP="00C7430F">
      <w:pPr>
        <w:tabs>
          <w:tab w:val="left" w:pos="360"/>
        </w:tabs>
        <w:spacing w:line="520" w:lineRule="exact"/>
        <w:ind w:firstLineChars="171" w:firstLine="382"/>
        <w:rPr>
          <w:sz w:val="24"/>
          <w:szCs w:val="24"/>
        </w:rPr>
      </w:pPr>
    </w:p>
    <w:p w:rsidR="003274F7" w:rsidRDefault="003274F7" w:rsidP="00C7430F">
      <w:pPr>
        <w:autoSpaceDE w:val="0"/>
        <w:autoSpaceDN w:val="0"/>
        <w:adjustRightInd w:val="0"/>
        <w:spacing w:line="360" w:lineRule="auto"/>
        <w:ind w:firstLineChars="200" w:firstLine="446"/>
        <w:rPr>
          <w:sz w:val="24"/>
        </w:rPr>
      </w:pPr>
    </w:p>
    <w:p w:rsidR="003274F7" w:rsidRDefault="00C7430F">
      <w:pPr>
        <w:widowControl/>
        <w:jc w:val="left"/>
        <w:rPr>
          <w:b/>
          <w:bCs/>
          <w:kern w:val="28"/>
          <w:sz w:val="32"/>
          <w:szCs w:val="32"/>
          <w:lang w:val="zh-CN"/>
        </w:rPr>
      </w:pPr>
      <w:r>
        <w:br w:type="page"/>
      </w:r>
    </w:p>
    <w:p w:rsidR="003274F7" w:rsidRDefault="00C7430F">
      <w:pPr>
        <w:pStyle w:val="ab"/>
        <w:rPr>
          <w:rFonts w:ascii="Times New Roman" w:hAnsi="Times New Roman"/>
        </w:rPr>
      </w:pPr>
      <w:r>
        <w:rPr>
          <w:rFonts w:ascii="Times New Roman" w:hAnsi="Times New Roman" w:hint="eastAsia"/>
        </w:rPr>
        <w:lastRenderedPageBreak/>
        <w:t>第五部分</w:t>
      </w:r>
      <w:r>
        <w:rPr>
          <w:rFonts w:ascii="Times New Roman" w:hAnsi="Times New Roman" w:hint="eastAsia"/>
        </w:rPr>
        <w:t xml:space="preserve">  </w:t>
      </w:r>
      <w:r>
        <w:rPr>
          <w:rFonts w:ascii="Times New Roman" w:hAnsi="Times New Roman" w:hint="eastAsia"/>
        </w:rPr>
        <w:t>投标文件格式</w:t>
      </w:r>
    </w:p>
    <w:p w:rsidR="003274F7" w:rsidRDefault="00C7430F">
      <w:pPr>
        <w:autoSpaceDN w:val="0"/>
        <w:spacing w:line="360" w:lineRule="auto"/>
        <w:jc w:val="center"/>
        <w:rPr>
          <w:b/>
          <w:bCs/>
          <w:sz w:val="24"/>
        </w:rPr>
      </w:pPr>
      <w:r>
        <w:rPr>
          <w:rFonts w:hint="eastAsia"/>
          <w:b/>
          <w:bCs/>
          <w:sz w:val="24"/>
        </w:rPr>
        <w:t>投标文件封面格式</w:t>
      </w:r>
    </w:p>
    <w:p w:rsidR="003274F7" w:rsidRDefault="003274F7">
      <w:pPr>
        <w:autoSpaceDE w:val="0"/>
        <w:autoSpaceDN w:val="0"/>
        <w:adjustRightInd w:val="0"/>
        <w:spacing w:line="520" w:lineRule="exact"/>
      </w:pPr>
    </w:p>
    <w:p w:rsidR="003274F7" w:rsidRDefault="00C7430F">
      <w:pPr>
        <w:autoSpaceDE w:val="0"/>
        <w:autoSpaceDN w:val="0"/>
        <w:adjustRightInd w:val="0"/>
        <w:spacing w:line="520" w:lineRule="exact"/>
        <w:rPr>
          <w:b/>
          <w:kern w:val="0"/>
          <w:sz w:val="24"/>
        </w:rPr>
      </w:pPr>
      <w:r>
        <w:rPr>
          <w:noProof/>
        </w:rPr>
        <w:drawing>
          <wp:anchor distT="0" distB="0" distL="114300" distR="114300" simplePos="0" relativeHeight="251662336" behindDoc="0" locked="0" layoutInCell="1" allowOverlap="1">
            <wp:simplePos x="0" y="0"/>
            <wp:positionH relativeFrom="column">
              <wp:posOffset>26670</wp:posOffset>
            </wp:positionH>
            <wp:positionV relativeFrom="paragraph">
              <wp:posOffset>179705</wp:posOffset>
            </wp:positionV>
            <wp:extent cx="480060" cy="434340"/>
            <wp:effectExtent l="0" t="0" r="0" b="3810"/>
            <wp:wrapNone/>
            <wp:docPr id="4" name="图片 4" descr="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图片 4" descr="1"/>
                    <pic:cNvPicPr>
                      <a:picLocks noChangeAspect="1" noChangeArrowheads="1"/>
                    </pic:cNvPicPr>
                  </pic:nvPicPr>
                  <pic:blipFill>
                    <a:blip r:embed="rId9" cstate="print">
                      <a:extLst>
                        <a:ext uri="{28A0092B-C50C-407E-A947-70E740481C1C}">
                          <a14:useLocalDpi xmlns:a14="http://schemas.microsoft.com/office/drawing/2010/main" val="0"/>
                        </a:ext>
                      </a:extLst>
                    </a:blip>
                    <a:srcRect/>
                    <a:stretch>
                      <a:fillRect/>
                    </a:stretch>
                  </pic:blipFill>
                  <pic:spPr>
                    <a:xfrm>
                      <a:off x="0" y="0"/>
                      <a:ext cx="480060" cy="434340"/>
                    </a:xfrm>
                    <a:prstGeom prst="rect">
                      <a:avLst/>
                    </a:prstGeom>
                    <a:noFill/>
                    <a:ln>
                      <a:noFill/>
                    </a:ln>
                  </pic:spPr>
                </pic:pic>
              </a:graphicData>
            </a:graphic>
          </wp:anchor>
        </w:drawing>
      </w:r>
    </w:p>
    <w:p w:rsidR="003274F7" w:rsidRDefault="003274F7">
      <w:pPr>
        <w:autoSpaceDE w:val="0"/>
        <w:autoSpaceDN w:val="0"/>
        <w:adjustRightInd w:val="0"/>
        <w:spacing w:line="520" w:lineRule="exact"/>
        <w:rPr>
          <w:b/>
          <w:kern w:val="0"/>
          <w:sz w:val="24"/>
        </w:rPr>
      </w:pPr>
    </w:p>
    <w:p w:rsidR="003274F7" w:rsidRDefault="003274F7">
      <w:pPr>
        <w:autoSpaceDE w:val="0"/>
        <w:autoSpaceDN w:val="0"/>
        <w:adjustRightInd w:val="0"/>
        <w:spacing w:line="520" w:lineRule="exact"/>
        <w:rPr>
          <w:b/>
          <w:kern w:val="0"/>
          <w:sz w:val="24"/>
        </w:rPr>
      </w:pPr>
    </w:p>
    <w:p w:rsidR="003274F7" w:rsidRDefault="00C7430F">
      <w:pPr>
        <w:autoSpaceDE w:val="0"/>
        <w:autoSpaceDN w:val="0"/>
        <w:adjustRightInd w:val="0"/>
        <w:jc w:val="center"/>
        <w:rPr>
          <w:kern w:val="0"/>
          <w:sz w:val="144"/>
          <w:szCs w:val="144"/>
        </w:rPr>
      </w:pPr>
      <w:r>
        <w:rPr>
          <w:rFonts w:hint="eastAsia"/>
          <w:sz w:val="160"/>
          <w:szCs w:val="84"/>
        </w:rPr>
        <w:t>投</w:t>
      </w:r>
      <w:r>
        <w:rPr>
          <w:rFonts w:hint="eastAsia"/>
          <w:sz w:val="90"/>
          <w:szCs w:val="90"/>
        </w:rPr>
        <w:t xml:space="preserve"> </w:t>
      </w:r>
      <w:r>
        <w:rPr>
          <w:rFonts w:hint="eastAsia"/>
          <w:sz w:val="160"/>
          <w:szCs w:val="84"/>
        </w:rPr>
        <w:t>标</w:t>
      </w:r>
      <w:r>
        <w:rPr>
          <w:rFonts w:hint="eastAsia"/>
          <w:sz w:val="84"/>
          <w:szCs w:val="84"/>
        </w:rPr>
        <w:t xml:space="preserve"> </w:t>
      </w:r>
      <w:r>
        <w:rPr>
          <w:rFonts w:hint="eastAsia"/>
          <w:sz w:val="160"/>
          <w:szCs w:val="84"/>
        </w:rPr>
        <w:t>文</w:t>
      </w:r>
      <w:r>
        <w:rPr>
          <w:rFonts w:hint="eastAsia"/>
          <w:sz w:val="84"/>
          <w:szCs w:val="84"/>
        </w:rPr>
        <w:t xml:space="preserve"> </w:t>
      </w:r>
      <w:r>
        <w:rPr>
          <w:rFonts w:hint="eastAsia"/>
          <w:sz w:val="160"/>
          <w:szCs w:val="84"/>
        </w:rPr>
        <w:t>件</w:t>
      </w:r>
    </w:p>
    <w:p w:rsidR="003274F7" w:rsidRDefault="003274F7">
      <w:pPr>
        <w:autoSpaceDE w:val="0"/>
        <w:autoSpaceDN w:val="0"/>
        <w:adjustRightInd w:val="0"/>
        <w:spacing w:line="520" w:lineRule="exact"/>
        <w:rPr>
          <w:b/>
          <w:kern w:val="0"/>
          <w:sz w:val="36"/>
          <w:szCs w:val="36"/>
        </w:rPr>
      </w:pPr>
    </w:p>
    <w:p w:rsidR="003274F7" w:rsidRDefault="00C7430F">
      <w:pPr>
        <w:autoSpaceDE w:val="0"/>
        <w:autoSpaceDN w:val="0"/>
        <w:adjustRightInd w:val="0"/>
        <w:spacing w:line="520" w:lineRule="exact"/>
        <w:jc w:val="center"/>
        <w:rPr>
          <w:b/>
          <w:color w:val="FF0000"/>
          <w:kern w:val="0"/>
          <w:sz w:val="24"/>
        </w:rPr>
      </w:pPr>
      <w:r>
        <w:rPr>
          <w:rFonts w:hint="eastAsia"/>
          <w:b/>
          <w:color w:val="FF0000"/>
          <w:kern w:val="0"/>
          <w:sz w:val="24"/>
        </w:rPr>
        <w:t>（加盖电子签章）</w:t>
      </w:r>
    </w:p>
    <w:p w:rsidR="003274F7" w:rsidRDefault="00C7430F" w:rsidP="00C7430F">
      <w:pPr>
        <w:spacing w:beforeLines="30" w:before="85" w:afterLines="70" w:after="199" w:line="540" w:lineRule="exact"/>
        <w:ind w:leftChars="300" w:left="579"/>
        <w:rPr>
          <w:b/>
          <w:sz w:val="34"/>
          <w:szCs w:val="34"/>
        </w:rPr>
      </w:pPr>
      <w:r>
        <w:rPr>
          <w:rFonts w:hint="eastAsia"/>
          <w:b/>
          <w:sz w:val="34"/>
          <w:szCs w:val="34"/>
        </w:rPr>
        <w:t>项目编号：</w:t>
      </w:r>
    </w:p>
    <w:p w:rsidR="003274F7" w:rsidRDefault="00C7430F" w:rsidP="00C7430F">
      <w:pPr>
        <w:spacing w:beforeLines="30" w:before="85" w:afterLines="70" w:after="199" w:line="540" w:lineRule="exact"/>
        <w:ind w:leftChars="300" w:left="2026" w:hangingChars="446" w:hanging="1447"/>
        <w:rPr>
          <w:b/>
          <w:sz w:val="34"/>
          <w:szCs w:val="34"/>
        </w:rPr>
      </w:pPr>
      <w:r>
        <w:rPr>
          <w:rFonts w:hint="eastAsia"/>
          <w:b/>
          <w:sz w:val="34"/>
          <w:szCs w:val="34"/>
        </w:rPr>
        <w:t>项目名称：</w:t>
      </w:r>
    </w:p>
    <w:p w:rsidR="003274F7" w:rsidRDefault="00C7430F" w:rsidP="00C7430F">
      <w:pPr>
        <w:spacing w:beforeLines="30" w:before="85" w:afterLines="70" w:after="199" w:line="540" w:lineRule="exact"/>
        <w:ind w:leftChars="300" w:left="2026" w:hangingChars="446" w:hanging="1447"/>
        <w:rPr>
          <w:b/>
          <w:sz w:val="34"/>
          <w:szCs w:val="34"/>
        </w:rPr>
      </w:pPr>
      <w:r>
        <w:rPr>
          <w:rFonts w:hint="eastAsia"/>
          <w:b/>
          <w:sz w:val="34"/>
          <w:szCs w:val="34"/>
        </w:rPr>
        <w:t>投标包号：</w:t>
      </w:r>
    </w:p>
    <w:p w:rsidR="003274F7" w:rsidRDefault="00C7430F" w:rsidP="00C7430F">
      <w:pPr>
        <w:spacing w:beforeLines="30" w:before="85" w:afterLines="70" w:after="199" w:line="540" w:lineRule="exact"/>
        <w:ind w:leftChars="300" w:left="579"/>
        <w:rPr>
          <w:b/>
          <w:sz w:val="34"/>
          <w:szCs w:val="34"/>
        </w:rPr>
      </w:pPr>
      <w:r>
        <w:rPr>
          <w:rFonts w:hint="eastAsia"/>
          <w:b/>
          <w:sz w:val="34"/>
          <w:szCs w:val="34"/>
        </w:rPr>
        <w:t>投标单位名称：</w:t>
      </w:r>
    </w:p>
    <w:p w:rsidR="003274F7" w:rsidRDefault="003274F7" w:rsidP="00C7430F">
      <w:pPr>
        <w:spacing w:beforeLines="30" w:before="85" w:afterLines="70" w:after="199" w:line="540" w:lineRule="exact"/>
        <w:ind w:leftChars="300" w:left="579"/>
        <w:rPr>
          <w:b/>
          <w:sz w:val="34"/>
          <w:szCs w:val="34"/>
        </w:rPr>
      </w:pPr>
    </w:p>
    <w:p w:rsidR="003274F7" w:rsidRDefault="003274F7" w:rsidP="00C7430F">
      <w:pPr>
        <w:spacing w:beforeLines="30" w:before="85" w:afterLines="70" w:after="199" w:line="540" w:lineRule="exact"/>
        <w:ind w:leftChars="300" w:left="579"/>
        <w:rPr>
          <w:b/>
          <w:sz w:val="34"/>
          <w:szCs w:val="34"/>
        </w:rPr>
      </w:pPr>
    </w:p>
    <w:p w:rsidR="003274F7" w:rsidRDefault="003274F7" w:rsidP="00C7430F">
      <w:pPr>
        <w:spacing w:beforeLines="30" w:before="85" w:afterLines="70" w:after="199" w:line="540" w:lineRule="exact"/>
        <w:ind w:leftChars="300" w:left="579"/>
        <w:rPr>
          <w:b/>
          <w:sz w:val="34"/>
          <w:szCs w:val="34"/>
        </w:rPr>
      </w:pPr>
    </w:p>
    <w:p w:rsidR="003274F7" w:rsidRDefault="003274F7" w:rsidP="00C7430F">
      <w:pPr>
        <w:spacing w:beforeLines="30" w:before="85" w:afterLines="70" w:after="199" w:line="540" w:lineRule="exact"/>
        <w:ind w:leftChars="300" w:left="579"/>
        <w:rPr>
          <w:b/>
          <w:sz w:val="34"/>
          <w:szCs w:val="34"/>
        </w:rPr>
      </w:pPr>
    </w:p>
    <w:p w:rsidR="003274F7" w:rsidRDefault="00C7430F" w:rsidP="00C7430F">
      <w:pPr>
        <w:spacing w:beforeLines="30" w:before="85" w:afterLines="70" w:after="199" w:line="540" w:lineRule="exact"/>
        <w:ind w:leftChars="300" w:left="579"/>
        <w:rPr>
          <w:b/>
          <w:bCs/>
          <w:sz w:val="24"/>
        </w:rPr>
      </w:pPr>
      <w:r>
        <w:rPr>
          <w:rFonts w:hint="eastAsia"/>
          <w:b/>
          <w:sz w:val="34"/>
          <w:szCs w:val="34"/>
        </w:rPr>
        <w:t>投标日期：</w:t>
      </w:r>
      <w:r>
        <w:rPr>
          <w:rFonts w:hint="eastAsia"/>
          <w:b/>
          <w:sz w:val="34"/>
          <w:szCs w:val="34"/>
        </w:rPr>
        <w:t xml:space="preserve">   </w:t>
      </w:r>
      <w:r>
        <w:rPr>
          <w:rFonts w:hint="eastAsia"/>
          <w:b/>
          <w:sz w:val="34"/>
          <w:szCs w:val="34"/>
        </w:rPr>
        <w:t>年</w:t>
      </w:r>
      <w:r>
        <w:rPr>
          <w:rFonts w:hint="eastAsia"/>
          <w:b/>
          <w:sz w:val="34"/>
          <w:szCs w:val="34"/>
        </w:rPr>
        <w:t xml:space="preserve">   </w:t>
      </w:r>
      <w:r>
        <w:rPr>
          <w:rFonts w:hint="eastAsia"/>
          <w:b/>
          <w:sz w:val="34"/>
          <w:szCs w:val="34"/>
        </w:rPr>
        <w:t>月</w:t>
      </w:r>
      <w:r>
        <w:rPr>
          <w:rFonts w:hint="eastAsia"/>
          <w:b/>
          <w:sz w:val="34"/>
          <w:szCs w:val="34"/>
        </w:rPr>
        <w:t xml:space="preserve">   </w:t>
      </w:r>
      <w:r>
        <w:rPr>
          <w:rFonts w:hint="eastAsia"/>
          <w:b/>
          <w:sz w:val="34"/>
          <w:szCs w:val="34"/>
        </w:rPr>
        <w:t>日</w:t>
      </w:r>
    </w:p>
    <w:p w:rsidR="003274F7" w:rsidRDefault="00C7430F">
      <w:pPr>
        <w:widowControl/>
        <w:jc w:val="left"/>
        <w:rPr>
          <w:b/>
          <w:bCs/>
          <w:sz w:val="24"/>
        </w:rPr>
      </w:pPr>
      <w:r>
        <w:rPr>
          <w:b/>
          <w:bCs/>
          <w:sz w:val="24"/>
        </w:rPr>
        <w:br w:type="page"/>
      </w:r>
    </w:p>
    <w:p w:rsidR="003274F7" w:rsidRDefault="00C7430F">
      <w:pPr>
        <w:autoSpaceDN w:val="0"/>
        <w:spacing w:line="360" w:lineRule="auto"/>
        <w:jc w:val="center"/>
        <w:rPr>
          <w:b/>
          <w:bCs/>
          <w:sz w:val="24"/>
        </w:rPr>
      </w:pPr>
      <w:r>
        <w:rPr>
          <w:rFonts w:hint="eastAsia"/>
          <w:b/>
          <w:bCs/>
          <w:sz w:val="24"/>
        </w:rPr>
        <w:lastRenderedPageBreak/>
        <w:t>投标文件目录格式</w:t>
      </w:r>
    </w:p>
    <w:p w:rsidR="003274F7" w:rsidRDefault="00C7430F">
      <w:pPr>
        <w:autoSpaceDN w:val="0"/>
        <w:spacing w:line="360" w:lineRule="auto"/>
        <w:jc w:val="center"/>
        <w:rPr>
          <w:b/>
          <w:bCs/>
          <w:sz w:val="24"/>
        </w:rPr>
      </w:pPr>
      <w:r>
        <w:rPr>
          <w:rFonts w:hint="eastAsia"/>
          <w:b/>
          <w:bCs/>
          <w:sz w:val="24"/>
        </w:rPr>
        <w:t>（投标人自行编制）</w:t>
      </w:r>
    </w:p>
    <w:p w:rsidR="003274F7" w:rsidRDefault="003274F7">
      <w:pPr>
        <w:widowControl/>
        <w:jc w:val="center"/>
        <w:rPr>
          <w:b/>
          <w:sz w:val="24"/>
        </w:rPr>
      </w:pPr>
    </w:p>
    <w:p w:rsidR="003274F7" w:rsidRDefault="00C7430F">
      <w:pPr>
        <w:widowControl/>
        <w:jc w:val="left"/>
        <w:rPr>
          <w:b/>
          <w:sz w:val="24"/>
        </w:rPr>
      </w:pPr>
      <w:r>
        <w:rPr>
          <w:b/>
          <w:sz w:val="24"/>
        </w:rPr>
        <w:br w:type="page"/>
      </w:r>
    </w:p>
    <w:p w:rsidR="003274F7" w:rsidRDefault="00C7430F">
      <w:pPr>
        <w:widowControl/>
        <w:jc w:val="center"/>
        <w:rPr>
          <w:b/>
          <w:sz w:val="24"/>
        </w:rPr>
      </w:pPr>
      <w:r>
        <w:rPr>
          <w:rFonts w:hint="eastAsia"/>
          <w:b/>
          <w:sz w:val="24"/>
        </w:rPr>
        <w:lastRenderedPageBreak/>
        <w:t>评分因素及评标标准页码检索</w:t>
      </w:r>
    </w:p>
    <w:p w:rsidR="003274F7" w:rsidRDefault="00C7430F">
      <w:pPr>
        <w:widowControl/>
        <w:jc w:val="center"/>
        <w:rPr>
          <w:b/>
          <w:sz w:val="24"/>
        </w:rPr>
      </w:pPr>
      <w:r>
        <w:rPr>
          <w:b/>
          <w:bCs/>
          <w:sz w:val="24"/>
        </w:rPr>
        <w:t>（需投标人按招标文件</w:t>
      </w:r>
      <w:r>
        <w:rPr>
          <w:b/>
          <w:bCs/>
          <w:sz w:val="24"/>
        </w:rPr>
        <w:t>“</w:t>
      </w:r>
      <w:r>
        <w:rPr>
          <w:b/>
          <w:bCs/>
          <w:sz w:val="24"/>
        </w:rPr>
        <w:t>评分因素及评标标准</w:t>
      </w:r>
      <w:r>
        <w:rPr>
          <w:b/>
          <w:bCs/>
          <w:sz w:val="24"/>
        </w:rPr>
        <w:t>”</w:t>
      </w:r>
      <w:r>
        <w:rPr>
          <w:b/>
          <w:bCs/>
          <w:sz w:val="24"/>
        </w:rPr>
        <w:t>中每个评分项逐项列明页码）</w:t>
      </w:r>
    </w:p>
    <w:p w:rsidR="003274F7" w:rsidRDefault="003274F7">
      <w:pPr>
        <w:widowControl/>
        <w:jc w:val="center"/>
        <w:rPr>
          <w:b/>
          <w:sz w:val="24"/>
        </w:rPr>
      </w:pPr>
    </w:p>
    <w:p w:rsidR="003274F7" w:rsidRDefault="00C7430F">
      <w:pPr>
        <w:widowControl/>
        <w:jc w:val="left"/>
        <w:rPr>
          <w:sz w:val="24"/>
        </w:rPr>
      </w:pPr>
      <w:r>
        <w:rPr>
          <w:sz w:val="24"/>
        </w:rPr>
        <w:br w:type="page"/>
      </w:r>
    </w:p>
    <w:p w:rsidR="003274F7" w:rsidRDefault="00C7430F">
      <w:pPr>
        <w:tabs>
          <w:tab w:val="left" w:pos="360"/>
        </w:tabs>
        <w:spacing w:line="360" w:lineRule="auto"/>
        <w:rPr>
          <w:b/>
          <w:sz w:val="24"/>
        </w:rPr>
      </w:pPr>
      <w:r>
        <w:rPr>
          <w:b/>
          <w:sz w:val="24"/>
        </w:rPr>
        <w:lastRenderedPageBreak/>
        <w:t>附件</w:t>
      </w:r>
      <w:r>
        <w:rPr>
          <w:b/>
          <w:sz w:val="24"/>
        </w:rPr>
        <w:t>1</w:t>
      </w:r>
    </w:p>
    <w:p w:rsidR="003274F7" w:rsidRDefault="00C7430F">
      <w:pPr>
        <w:autoSpaceDN w:val="0"/>
        <w:spacing w:line="360" w:lineRule="auto"/>
        <w:jc w:val="center"/>
        <w:rPr>
          <w:b/>
          <w:bCs/>
          <w:sz w:val="24"/>
        </w:rPr>
      </w:pPr>
      <w:r>
        <w:rPr>
          <w:b/>
          <w:bCs/>
          <w:sz w:val="24"/>
        </w:rPr>
        <w:t>投标书</w:t>
      </w:r>
    </w:p>
    <w:p w:rsidR="003274F7" w:rsidRDefault="00C7430F">
      <w:pPr>
        <w:spacing w:line="360" w:lineRule="auto"/>
        <w:rPr>
          <w:sz w:val="24"/>
        </w:rPr>
      </w:pPr>
      <w:r>
        <w:rPr>
          <w:sz w:val="24"/>
        </w:rPr>
        <w:t>致：天津市政府采购中心</w:t>
      </w:r>
    </w:p>
    <w:p w:rsidR="003274F7" w:rsidRDefault="00C7430F" w:rsidP="00C7430F">
      <w:pPr>
        <w:spacing w:line="360" w:lineRule="auto"/>
        <w:ind w:firstLineChars="200" w:firstLine="446"/>
        <w:rPr>
          <w:sz w:val="24"/>
        </w:rPr>
      </w:pPr>
      <w:r>
        <w:rPr>
          <w:sz w:val="24"/>
        </w:rPr>
        <w:t>根据贵方为天津市</w:t>
      </w:r>
      <w:r>
        <w:rPr>
          <w:sz w:val="24"/>
          <w:u w:val="single"/>
        </w:rPr>
        <w:t xml:space="preserve">      </w:t>
      </w:r>
      <w:r>
        <w:rPr>
          <w:rFonts w:hint="eastAsia"/>
          <w:sz w:val="24"/>
          <w:u w:val="single"/>
        </w:rPr>
        <w:t xml:space="preserve">   </w:t>
      </w:r>
      <w:r>
        <w:rPr>
          <w:sz w:val="24"/>
          <w:u w:val="single"/>
        </w:rPr>
        <w:t xml:space="preserve">         </w:t>
      </w:r>
      <w:r>
        <w:rPr>
          <w:sz w:val="24"/>
        </w:rPr>
        <w:t>项目（项目编号：</w:t>
      </w:r>
      <w:r>
        <w:rPr>
          <w:sz w:val="24"/>
          <w:u w:val="single"/>
        </w:rPr>
        <w:t xml:space="preserve">             </w:t>
      </w:r>
      <w:r>
        <w:rPr>
          <w:sz w:val="24"/>
        </w:rPr>
        <w:t>）的投标邀请，</w:t>
      </w:r>
      <w:r>
        <w:rPr>
          <w:rFonts w:hint="eastAsia"/>
          <w:sz w:val="24"/>
        </w:rPr>
        <w:t>投标</w:t>
      </w:r>
      <w:r>
        <w:rPr>
          <w:sz w:val="24"/>
        </w:rPr>
        <w:t>代表人</w:t>
      </w:r>
      <w:r>
        <w:rPr>
          <w:sz w:val="24"/>
          <w:u w:val="single"/>
        </w:rPr>
        <w:t xml:space="preserve">       </w:t>
      </w:r>
      <w:r>
        <w:rPr>
          <w:rFonts w:hint="eastAsia"/>
          <w:sz w:val="24"/>
          <w:u w:val="single"/>
        </w:rPr>
        <w:t xml:space="preserve">              </w:t>
      </w:r>
      <w:r>
        <w:rPr>
          <w:sz w:val="24"/>
          <w:u w:val="single"/>
        </w:rPr>
        <w:t xml:space="preserve">      </w:t>
      </w:r>
      <w:r>
        <w:rPr>
          <w:sz w:val="24"/>
        </w:rPr>
        <w:t>（姓名</w:t>
      </w:r>
      <w:r>
        <w:rPr>
          <w:sz w:val="24"/>
          <w:lang w:val="en-GB"/>
        </w:rPr>
        <w:t>/</w:t>
      </w:r>
      <w:r>
        <w:rPr>
          <w:sz w:val="24"/>
        </w:rPr>
        <w:t>职务）经正式授权并代表</w:t>
      </w:r>
      <w:r>
        <w:rPr>
          <w:rFonts w:hint="eastAsia"/>
          <w:sz w:val="24"/>
        </w:rPr>
        <w:t>我公司</w:t>
      </w:r>
      <w:r>
        <w:rPr>
          <w:sz w:val="24"/>
          <w:u w:val="single"/>
        </w:rPr>
        <w:t xml:space="preserve">               </w:t>
      </w:r>
      <w:r>
        <w:rPr>
          <w:rFonts w:hint="eastAsia"/>
          <w:sz w:val="24"/>
          <w:u w:val="single"/>
        </w:rPr>
        <w:t xml:space="preserve">   </w:t>
      </w:r>
      <w:r>
        <w:rPr>
          <w:sz w:val="24"/>
          <w:u w:val="single"/>
        </w:rPr>
        <w:t xml:space="preserve">         </w:t>
      </w:r>
      <w:r>
        <w:rPr>
          <w:sz w:val="24"/>
        </w:rPr>
        <w:t>（</w:t>
      </w:r>
      <w:r>
        <w:rPr>
          <w:rFonts w:hint="eastAsia"/>
          <w:sz w:val="24"/>
        </w:rPr>
        <w:t>投标单位</w:t>
      </w:r>
      <w:r>
        <w:rPr>
          <w:sz w:val="24"/>
        </w:rPr>
        <w:t>名称、地址）提交</w:t>
      </w:r>
      <w:r>
        <w:rPr>
          <w:rFonts w:hint="eastAsia"/>
          <w:sz w:val="24"/>
        </w:rPr>
        <w:t>网上应答及上传加盖电子签章的投标文件</w:t>
      </w:r>
      <w:r>
        <w:rPr>
          <w:sz w:val="24"/>
        </w:rPr>
        <w:t>。</w:t>
      </w:r>
    </w:p>
    <w:p w:rsidR="003274F7" w:rsidRDefault="00C7430F" w:rsidP="00C7430F">
      <w:pPr>
        <w:spacing w:line="360" w:lineRule="auto"/>
        <w:ind w:firstLineChars="200" w:firstLine="446"/>
        <w:rPr>
          <w:sz w:val="24"/>
        </w:rPr>
      </w:pPr>
      <w:r>
        <w:rPr>
          <w:sz w:val="24"/>
        </w:rPr>
        <w:t>据此函，签字代表宣布同意如下：</w:t>
      </w:r>
    </w:p>
    <w:p w:rsidR="003274F7" w:rsidRDefault="00C7430F" w:rsidP="00C7430F">
      <w:pPr>
        <w:spacing w:line="360" w:lineRule="auto"/>
        <w:ind w:firstLineChars="200" w:firstLine="446"/>
        <w:rPr>
          <w:sz w:val="24"/>
        </w:rPr>
      </w:pPr>
      <w:r>
        <w:rPr>
          <w:rFonts w:hint="eastAsia"/>
          <w:sz w:val="24"/>
        </w:rPr>
        <w:t xml:space="preserve">1. </w:t>
      </w:r>
      <w:r>
        <w:rPr>
          <w:rFonts w:hint="eastAsia"/>
          <w:sz w:val="24"/>
        </w:rPr>
        <w:t>所附投标报价表中规定的应提供和交付的货物投标总价为：</w:t>
      </w:r>
    </w:p>
    <w:p w:rsidR="003274F7" w:rsidRDefault="00C7430F" w:rsidP="00C7430F">
      <w:pPr>
        <w:spacing w:line="360" w:lineRule="auto"/>
        <w:ind w:firstLineChars="200" w:firstLine="446"/>
        <w:rPr>
          <w:sz w:val="24"/>
        </w:rPr>
      </w:pPr>
      <w:r>
        <w:rPr>
          <w:rFonts w:hint="eastAsia"/>
          <w:sz w:val="24"/>
        </w:rPr>
        <w:t>第一包，￥</w:t>
      </w:r>
      <w:r>
        <w:rPr>
          <w:rFonts w:hint="eastAsia"/>
          <w:sz w:val="24"/>
          <w:u w:val="single"/>
        </w:rPr>
        <w:t xml:space="preserve">      </w:t>
      </w:r>
      <w:r>
        <w:rPr>
          <w:rFonts w:hint="eastAsia"/>
          <w:sz w:val="24"/>
        </w:rPr>
        <w:t>元（人民币），大写</w:t>
      </w:r>
      <w:r>
        <w:rPr>
          <w:rFonts w:hint="eastAsia"/>
          <w:sz w:val="24"/>
          <w:u w:val="single"/>
        </w:rPr>
        <w:t xml:space="preserve">                   </w:t>
      </w:r>
      <w:r>
        <w:rPr>
          <w:rFonts w:hint="eastAsia"/>
          <w:sz w:val="24"/>
        </w:rPr>
        <w:t>。</w:t>
      </w:r>
    </w:p>
    <w:p w:rsidR="003274F7" w:rsidRDefault="00C7430F" w:rsidP="00C7430F">
      <w:pPr>
        <w:spacing w:line="360" w:lineRule="auto"/>
        <w:ind w:firstLineChars="200" w:firstLine="446"/>
        <w:rPr>
          <w:sz w:val="24"/>
        </w:rPr>
      </w:pPr>
      <w:r>
        <w:rPr>
          <w:sz w:val="24"/>
        </w:rPr>
        <w:t>……</w:t>
      </w:r>
    </w:p>
    <w:p w:rsidR="003274F7" w:rsidRDefault="00C7430F" w:rsidP="00C7430F">
      <w:pPr>
        <w:spacing w:line="360" w:lineRule="auto"/>
        <w:ind w:firstLineChars="200" w:firstLine="446"/>
        <w:rPr>
          <w:sz w:val="24"/>
        </w:rPr>
      </w:pPr>
      <w:r>
        <w:rPr>
          <w:sz w:val="24"/>
        </w:rPr>
        <w:t>2.</w:t>
      </w:r>
      <w:r>
        <w:rPr>
          <w:rFonts w:hint="eastAsia"/>
          <w:sz w:val="24"/>
        </w:rPr>
        <w:t xml:space="preserve"> </w:t>
      </w:r>
      <w:r>
        <w:rPr>
          <w:rFonts w:hint="eastAsia"/>
          <w:sz w:val="24"/>
        </w:rPr>
        <w:t>我公司</w:t>
      </w:r>
      <w:r>
        <w:rPr>
          <w:sz w:val="24"/>
        </w:rPr>
        <w:t>将按招标文件的规定履行合同责任和义务。</w:t>
      </w:r>
    </w:p>
    <w:p w:rsidR="003274F7" w:rsidRDefault="00C7430F" w:rsidP="00C7430F">
      <w:pPr>
        <w:spacing w:line="360" w:lineRule="auto"/>
        <w:ind w:firstLineChars="200" w:firstLine="446"/>
        <w:rPr>
          <w:sz w:val="24"/>
        </w:rPr>
      </w:pPr>
      <w:r>
        <w:rPr>
          <w:sz w:val="24"/>
        </w:rPr>
        <w:t>3.</w:t>
      </w:r>
      <w:r>
        <w:rPr>
          <w:rFonts w:hint="eastAsia"/>
          <w:sz w:val="24"/>
        </w:rPr>
        <w:t xml:space="preserve"> </w:t>
      </w:r>
      <w:r>
        <w:rPr>
          <w:rFonts w:hint="eastAsia"/>
          <w:sz w:val="24"/>
        </w:rPr>
        <w:t>我公司已详细审查全部招标文件，包括更正公告以及全部参考资料和所有附件。我们完全理解并同意放弃对这方面有不明及误解的权利，并认为全部招标文件（包括更正公告以及全部参考资料和所有附件）公平公正，无倾向性和排他性。</w:t>
      </w:r>
    </w:p>
    <w:p w:rsidR="003274F7" w:rsidRDefault="00C7430F" w:rsidP="00C7430F">
      <w:pPr>
        <w:spacing w:line="360" w:lineRule="auto"/>
        <w:ind w:firstLineChars="200" w:firstLine="446"/>
        <w:rPr>
          <w:sz w:val="24"/>
        </w:rPr>
      </w:pPr>
      <w:r>
        <w:rPr>
          <w:sz w:val="24"/>
        </w:rPr>
        <w:t>4.</w:t>
      </w:r>
      <w:r>
        <w:rPr>
          <w:rFonts w:hint="eastAsia"/>
          <w:sz w:val="24"/>
        </w:rPr>
        <w:t xml:space="preserve"> </w:t>
      </w:r>
      <w:r>
        <w:rPr>
          <w:rFonts w:hint="eastAsia"/>
          <w:sz w:val="24"/>
        </w:rPr>
        <w:t>我公司的投标有效期为提交投标文件的截止之日起</w:t>
      </w:r>
      <w:r>
        <w:rPr>
          <w:rFonts w:hint="eastAsia"/>
          <w:sz w:val="24"/>
        </w:rPr>
        <w:t>60</w:t>
      </w:r>
      <w:r>
        <w:rPr>
          <w:rFonts w:hint="eastAsia"/>
          <w:sz w:val="24"/>
        </w:rPr>
        <w:t>天。</w:t>
      </w:r>
    </w:p>
    <w:p w:rsidR="003274F7" w:rsidRDefault="00C7430F" w:rsidP="00C7430F">
      <w:pPr>
        <w:spacing w:line="360" w:lineRule="auto"/>
        <w:ind w:firstLineChars="200" w:firstLine="446"/>
        <w:rPr>
          <w:sz w:val="24"/>
        </w:rPr>
      </w:pPr>
      <w:r>
        <w:rPr>
          <w:rFonts w:hint="eastAsia"/>
          <w:sz w:val="24"/>
        </w:rPr>
        <w:t>5</w:t>
      </w:r>
      <w:r>
        <w:rPr>
          <w:sz w:val="24"/>
        </w:rPr>
        <w:t>.</w:t>
      </w:r>
      <w:r>
        <w:rPr>
          <w:rFonts w:hint="eastAsia"/>
          <w:sz w:val="24"/>
        </w:rPr>
        <w:t xml:space="preserve"> </w:t>
      </w:r>
      <w:r>
        <w:rPr>
          <w:rFonts w:hint="eastAsia"/>
          <w:sz w:val="24"/>
        </w:rPr>
        <w:t>我公司同意按照招标方要求</w:t>
      </w:r>
      <w:r>
        <w:rPr>
          <w:sz w:val="24"/>
        </w:rPr>
        <w:t>提供的与投标有关的一切数据或资料</w:t>
      </w:r>
      <w:r>
        <w:rPr>
          <w:rFonts w:hint="eastAsia"/>
          <w:sz w:val="24"/>
        </w:rPr>
        <w:t>，并声明投标文件及所提供的一切资料均真实有效。由于我公司提供资料不实而造成的责任和后果由我公司自行承担。</w:t>
      </w:r>
    </w:p>
    <w:p w:rsidR="003274F7" w:rsidRDefault="00C7430F" w:rsidP="00C7430F">
      <w:pPr>
        <w:spacing w:line="360" w:lineRule="auto"/>
        <w:ind w:firstLineChars="200" w:firstLine="446"/>
        <w:rPr>
          <w:sz w:val="24"/>
        </w:rPr>
      </w:pPr>
      <w:r>
        <w:rPr>
          <w:rFonts w:hint="eastAsia"/>
          <w:sz w:val="24"/>
        </w:rPr>
        <w:t xml:space="preserve">6. </w:t>
      </w:r>
      <w:r>
        <w:rPr>
          <w:rFonts w:hint="eastAsia"/>
          <w:sz w:val="24"/>
        </w:rPr>
        <w:t>我公司保证所投产品来自合法的供货渠道，若中标，则有义务向采购人提供其需要的有效书面证明材料。如果提供非法渠道的商品，视为欺诈，并承担相关责任。</w:t>
      </w:r>
    </w:p>
    <w:p w:rsidR="003274F7" w:rsidRDefault="00C7430F" w:rsidP="00C7430F">
      <w:pPr>
        <w:spacing w:line="360" w:lineRule="auto"/>
        <w:ind w:firstLineChars="200" w:firstLine="446"/>
        <w:rPr>
          <w:sz w:val="24"/>
        </w:rPr>
      </w:pPr>
      <w:r>
        <w:rPr>
          <w:rFonts w:hint="eastAsia"/>
          <w:sz w:val="24"/>
        </w:rPr>
        <w:t xml:space="preserve">7. </w:t>
      </w:r>
      <w:r>
        <w:rPr>
          <w:rFonts w:hint="eastAsia"/>
          <w:sz w:val="24"/>
        </w:rPr>
        <w:t>我公司已熟知贵中心关于本项目电子招投标的要求和规定。我公司完全响应本次招投标通过网上进行的方式，我方承诺投标数据以应答截止时间贵中心网络服务器数据库的记录为准，一切因网络通信或我方操作失误造成的应答数据错误或缺失均与</w:t>
      </w:r>
      <w:r>
        <w:rPr>
          <w:rFonts w:hint="eastAsia"/>
          <w:sz w:val="24"/>
        </w:rPr>
        <w:lastRenderedPageBreak/>
        <w:t>贵中心无关，我方愿承担因此出现的任何风险和责任。</w:t>
      </w:r>
    </w:p>
    <w:p w:rsidR="003274F7" w:rsidRDefault="00C7430F" w:rsidP="00C7430F">
      <w:pPr>
        <w:spacing w:line="360" w:lineRule="auto"/>
        <w:ind w:firstLineChars="200" w:firstLine="446"/>
        <w:rPr>
          <w:sz w:val="24"/>
        </w:rPr>
      </w:pPr>
      <w:r>
        <w:rPr>
          <w:rFonts w:hint="eastAsia"/>
          <w:sz w:val="24"/>
        </w:rPr>
        <w:t xml:space="preserve">8. </w:t>
      </w:r>
      <w:r>
        <w:rPr>
          <w:rFonts w:hint="eastAsia"/>
          <w:sz w:val="24"/>
        </w:rPr>
        <w:t>我公司承诺完全符合《政府采购法》、《政府采购法实施条例》等法律法规规定，并随时接受采购人、采购代理机构的检查验证。</w:t>
      </w:r>
      <w:r>
        <w:rPr>
          <w:sz w:val="24"/>
        </w:rPr>
        <w:t>在整个招标过程中，</w:t>
      </w:r>
      <w:r>
        <w:rPr>
          <w:rFonts w:hint="eastAsia"/>
          <w:sz w:val="24"/>
        </w:rPr>
        <w:t>我公司</w:t>
      </w:r>
      <w:r>
        <w:rPr>
          <w:sz w:val="24"/>
        </w:rPr>
        <w:t>若有违规行为，</w:t>
      </w:r>
      <w:r>
        <w:rPr>
          <w:rFonts w:hint="eastAsia"/>
          <w:sz w:val="24"/>
        </w:rPr>
        <w:t>我公司完全接受</w:t>
      </w:r>
      <w:r>
        <w:rPr>
          <w:sz w:val="24"/>
        </w:rPr>
        <w:t>贵</w:t>
      </w:r>
      <w:r>
        <w:rPr>
          <w:rFonts w:hint="eastAsia"/>
          <w:sz w:val="24"/>
        </w:rPr>
        <w:t>中心依照相关法律法规和</w:t>
      </w:r>
      <w:r>
        <w:rPr>
          <w:sz w:val="24"/>
        </w:rPr>
        <w:t>招标文件</w:t>
      </w:r>
      <w:r>
        <w:rPr>
          <w:rFonts w:hint="eastAsia"/>
          <w:sz w:val="24"/>
        </w:rPr>
        <w:t>的</w:t>
      </w:r>
      <w:r>
        <w:rPr>
          <w:sz w:val="24"/>
        </w:rPr>
        <w:t>规定给予</w:t>
      </w:r>
      <w:r>
        <w:rPr>
          <w:rFonts w:hint="eastAsia"/>
          <w:sz w:val="24"/>
        </w:rPr>
        <w:t>处罚</w:t>
      </w:r>
      <w:r>
        <w:rPr>
          <w:sz w:val="24"/>
        </w:rPr>
        <w:t>。</w:t>
      </w:r>
    </w:p>
    <w:p w:rsidR="003274F7" w:rsidRDefault="00C7430F" w:rsidP="00C7430F">
      <w:pPr>
        <w:spacing w:line="360" w:lineRule="auto"/>
        <w:ind w:firstLineChars="200" w:firstLine="446"/>
        <w:rPr>
          <w:sz w:val="24"/>
        </w:rPr>
      </w:pPr>
      <w:r>
        <w:rPr>
          <w:rFonts w:hint="eastAsia"/>
          <w:sz w:val="24"/>
        </w:rPr>
        <w:t xml:space="preserve">9. </w:t>
      </w:r>
      <w:r>
        <w:rPr>
          <w:rFonts w:hint="eastAsia"/>
          <w:sz w:val="24"/>
        </w:rPr>
        <w:t>我公司承诺未列入“信用中国”网站（</w:t>
      </w:r>
      <w:r>
        <w:rPr>
          <w:rFonts w:hint="eastAsia"/>
          <w:sz w:val="24"/>
        </w:rPr>
        <w:t>www.creditchina.gov.cn</w:t>
      </w:r>
      <w:r>
        <w:rPr>
          <w:rFonts w:hint="eastAsia"/>
          <w:sz w:val="24"/>
        </w:rPr>
        <w:t>）失信被执行人、重大税收违法案件当事人名单，也未列入中国政府采购网（</w:t>
      </w:r>
      <w:r>
        <w:rPr>
          <w:rFonts w:hint="eastAsia"/>
          <w:sz w:val="24"/>
        </w:rPr>
        <w:t>www.ccgp.gov.cn</w:t>
      </w:r>
      <w:r>
        <w:rPr>
          <w:rFonts w:hint="eastAsia"/>
          <w:sz w:val="24"/>
        </w:rPr>
        <w:t>）政府采购严重违法失信行为记录名单，符合《中华人民共和国政府采购法》第二十二条规定的各项条件，具备履行合同所必需的设备和专业技术能力，</w:t>
      </w:r>
      <w:r>
        <w:rPr>
          <w:rFonts w:hint="eastAsia"/>
          <w:sz w:val="24"/>
          <w:szCs w:val="24"/>
        </w:rPr>
        <w:t>投标截止日前</w:t>
      </w:r>
      <w:r>
        <w:rPr>
          <w:rFonts w:hint="eastAsia"/>
          <w:sz w:val="24"/>
          <w:szCs w:val="24"/>
        </w:rPr>
        <w:t>3</w:t>
      </w:r>
      <w:r>
        <w:rPr>
          <w:rFonts w:hint="eastAsia"/>
          <w:sz w:val="24"/>
          <w:szCs w:val="24"/>
        </w:rPr>
        <w:t>年在经营活动中没有重大违法记录</w:t>
      </w:r>
      <w:r>
        <w:rPr>
          <w:rFonts w:hint="eastAsia"/>
          <w:sz w:val="24"/>
        </w:rPr>
        <w:t>。</w:t>
      </w:r>
    </w:p>
    <w:p w:rsidR="003274F7" w:rsidRDefault="00C7430F" w:rsidP="00C7430F">
      <w:pPr>
        <w:spacing w:line="360" w:lineRule="auto"/>
        <w:ind w:firstLineChars="200" w:firstLine="446"/>
        <w:rPr>
          <w:sz w:val="24"/>
        </w:rPr>
      </w:pPr>
      <w:r>
        <w:rPr>
          <w:rFonts w:hint="eastAsia"/>
          <w:sz w:val="24"/>
        </w:rPr>
        <w:t xml:space="preserve">10. </w:t>
      </w:r>
      <w:r>
        <w:rPr>
          <w:rFonts w:hint="eastAsia"/>
          <w:sz w:val="24"/>
        </w:rPr>
        <w:t>我公司完全认同招标文件中对于节能产品政府采购强制采购产品范围的划定。</w:t>
      </w:r>
    </w:p>
    <w:p w:rsidR="003274F7" w:rsidRDefault="00C7430F" w:rsidP="00C7430F">
      <w:pPr>
        <w:spacing w:line="360" w:lineRule="auto"/>
        <w:ind w:firstLineChars="200" w:firstLine="446"/>
        <w:rPr>
          <w:sz w:val="24"/>
        </w:rPr>
      </w:pPr>
      <w:r>
        <w:rPr>
          <w:rFonts w:hint="eastAsia"/>
          <w:sz w:val="24"/>
        </w:rPr>
        <w:t>11</w:t>
      </w:r>
      <w:r>
        <w:rPr>
          <w:sz w:val="24"/>
        </w:rPr>
        <w:t>.</w:t>
      </w:r>
      <w:r>
        <w:rPr>
          <w:rFonts w:hint="eastAsia"/>
          <w:sz w:val="24"/>
        </w:rPr>
        <w:t xml:space="preserve"> </w:t>
      </w:r>
      <w:r>
        <w:rPr>
          <w:sz w:val="24"/>
        </w:rPr>
        <w:t>我公司若中标，本承诺将成为合同不可分割的一部分，与合同具有同等的法律效力。</w:t>
      </w:r>
    </w:p>
    <w:p w:rsidR="003274F7" w:rsidRDefault="00C7430F" w:rsidP="00C7430F">
      <w:pPr>
        <w:spacing w:line="360" w:lineRule="auto"/>
        <w:ind w:firstLineChars="200" w:firstLine="446"/>
        <w:rPr>
          <w:sz w:val="24"/>
        </w:rPr>
      </w:pPr>
      <w:r>
        <w:rPr>
          <w:rFonts w:hint="eastAsia"/>
          <w:sz w:val="24"/>
        </w:rPr>
        <w:t xml:space="preserve">12. </w:t>
      </w:r>
      <w:r>
        <w:rPr>
          <w:rFonts w:hint="eastAsia"/>
          <w:sz w:val="24"/>
        </w:rPr>
        <w:t>如违反上述承诺，我公司投标无效且接受相关部门依法作出的处罚，并承担通过“天津市政府采购网”等相关媒体予以公布的任何风险和责任。</w:t>
      </w:r>
    </w:p>
    <w:p w:rsidR="003274F7" w:rsidRDefault="00C7430F" w:rsidP="00C7430F">
      <w:pPr>
        <w:spacing w:line="360" w:lineRule="auto"/>
        <w:ind w:firstLineChars="200" w:firstLine="446"/>
        <w:rPr>
          <w:sz w:val="24"/>
        </w:rPr>
      </w:pPr>
      <w:r>
        <w:rPr>
          <w:sz w:val="24"/>
        </w:rPr>
        <w:t>1</w:t>
      </w:r>
      <w:r>
        <w:rPr>
          <w:rFonts w:hint="eastAsia"/>
          <w:sz w:val="24"/>
        </w:rPr>
        <w:t>3</w:t>
      </w:r>
      <w:r>
        <w:rPr>
          <w:sz w:val="24"/>
        </w:rPr>
        <w:t xml:space="preserve">. </w:t>
      </w:r>
      <w:r>
        <w:rPr>
          <w:rFonts w:hint="eastAsia"/>
          <w:sz w:val="24"/>
        </w:rPr>
        <w:t>我公司开票信息如下，</w:t>
      </w:r>
      <w:r>
        <w:rPr>
          <w:rFonts w:hint="eastAsia"/>
          <w:b/>
          <w:sz w:val="24"/>
        </w:rPr>
        <w:t>此信息与我公司在税务局注册的信息一致</w:t>
      </w:r>
      <w:r>
        <w:rPr>
          <w:rFonts w:hint="eastAsia"/>
          <w:sz w:val="24"/>
        </w:rPr>
        <w:t>：</w:t>
      </w:r>
    </w:p>
    <w:p w:rsidR="003274F7" w:rsidRDefault="00C7430F" w:rsidP="00C7430F">
      <w:pPr>
        <w:spacing w:line="360" w:lineRule="auto"/>
        <w:ind w:firstLineChars="200" w:firstLine="446"/>
        <w:rPr>
          <w:sz w:val="24"/>
        </w:rPr>
      </w:pPr>
      <w:r>
        <w:rPr>
          <w:rFonts w:hint="eastAsia"/>
          <w:sz w:val="24"/>
        </w:rPr>
        <w:t>纳税人识别号：</w:t>
      </w:r>
    </w:p>
    <w:p w:rsidR="003274F7" w:rsidRDefault="00C7430F" w:rsidP="00C7430F">
      <w:pPr>
        <w:spacing w:line="360" w:lineRule="auto"/>
        <w:ind w:firstLineChars="200" w:firstLine="446"/>
        <w:rPr>
          <w:sz w:val="24"/>
        </w:rPr>
      </w:pPr>
      <w:r>
        <w:rPr>
          <w:rFonts w:hint="eastAsia"/>
          <w:sz w:val="24"/>
        </w:rPr>
        <w:t>地址、电话：</w:t>
      </w:r>
    </w:p>
    <w:p w:rsidR="003274F7" w:rsidRDefault="00C7430F" w:rsidP="00C7430F">
      <w:pPr>
        <w:spacing w:line="360" w:lineRule="auto"/>
        <w:ind w:firstLineChars="200" w:firstLine="446"/>
        <w:rPr>
          <w:sz w:val="24"/>
        </w:rPr>
      </w:pPr>
      <w:r>
        <w:rPr>
          <w:rFonts w:hint="eastAsia"/>
          <w:sz w:val="24"/>
        </w:rPr>
        <w:t>开户行及账号：</w:t>
      </w:r>
    </w:p>
    <w:p w:rsidR="003274F7" w:rsidRDefault="00C7430F" w:rsidP="00C7430F">
      <w:pPr>
        <w:spacing w:line="360" w:lineRule="auto"/>
        <w:ind w:firstLineChars="200" w:firstLine="446"/>
        <w:rPr>
          <w:sz w:val="24"/>
        </w:rPr>
      </w:pPr>
      <w:r>
        <w:rPr>
          <w:rFonts w:hint="eastAsia"/>
          <w:sz w:val="24"/>
        </w:rPr>
        <w:t>开具发票类型：□增值税专用发票</w:t>
      </w:r>
      <w:r>
        <w:rPr>
          <w:rFonts w:hint="eastAsia"/>
          <w:sz w:val="24"/>
        </w:rPr>
        <w:t xml:space="preserve">         </w:t>
      </w:r>
      <w:r>
        <w:rPr>
          <w:rFonts w:hint="eastAsia"/>
          <w:sz w:val="24"/>
        </w:rPr>
        <w:t>□增值税普通发票</w:t>
      </w:r>
    </w:p>
    <w:p w:rsidR="003274F7" w:rsidRDefault="00C7430F" w:rsidP="00C7430F">
      <w:pPr>
        <w:spacing w:line="360" w:lineRule="auto"/>
        <w:ind w:firstLineChars="200" w:firstLine="446"/>
        <w:rPr>
          <w:sz w:val="24"/>
        </w:rPr>
      </w:pPr>
      <w:r>
        <w:rPr>
          <w:rFonts w:hint="eastAsia"/>
          <w:sz w:val="24"/>
        </w:rPr>
        <w:t xml:space="preserve">14. </w:t>
      </w:r>
      <w:r>
        <w:rPr>
          <w:rFonts w:hint="eastAsia"/>
          <w:sz w:val="24"/>
        </w:rPr>
        <w:t>我公司选择招标代理服务费</w:t>
      </w:r>
      <w:r>
        <w:rPr>
          <w:sz w:val="24"/>
        </w:rPr>
        <w:t>发票领取方式（请自行选择以下任一方式并在相应</w:t>
      </w:r>
      <w:r>
        <w:rPr>
          <w:rFonts w:hint="eastAsia"/>
          <w:sz w:val="24"/>
        </w:rPr>
        <w:t>□里划“√”</w:t>
      </w:r>
      <w:r>
        <w:rPr>
          <w:sz w:val="24"/>
        </w:rPr>
        <w:t>）：</w:t>
      </w:r>
    </w:p>
    <w:p w:rsidR="003274F7" w:rsidRDefault="00C7430F">
      <w:pPr>
        <w:spacing w:line="360" w:lineRule="auto"/>
        <w:ind w:firstLineChars="200" w:firstLine="448"/>
        <w:rPr>
          <w:b/>
          <w:sz w:val="24"/>
        </w:rPr>
      </w:pPr>
      <w:r>
        <w:rPr>
          <w:rFonts w:hint="eastAsia"/>
          <w:b/>
          <w:sz w:val="24"/>
        </w:rPr>
        <w:t>□</w:t>
      </w:r>
      <w:r>
        <w:rPr>
          <w:b/>
          <w:sz w:val="24"/>
        </w:rPr>
        <w:t>上门自取</w:t>
      </w:r>
    </w:p>
    <w:p w:rsidR="003274F7" w:rsidRDefault="003274F7" w:rsidP="00C7430F">
      <w:pPr>
        <w:spacing w:line="360" w:lineRule="auto"/>
        <w:ind w:firstLineChars="200" w:firstLine="446"/>
        <w:rPr>
          <w:sz w:val="24"/>
        </w:rPr>
      </w:pPr>
    </w:p>
    <w:p w:rsidR="003274F7" w:rsidRDefault="00C7430F">
      <w:pPr>
        <w:spacing w:line="360" w:lineRule="auto"/>
        <w:ind w:firstLineChars="200" w:firstLine="448"/>
        <w:rPr>
          <w:b/>
          <w:sz w:val="24"/>
        </w:rPr>
      </w:pPr>
      <w:r>
        <w:rPr>
          <w:rFonts w:hint="eastAsia"/>
          <w:b/>
          <w:sz w:val="24"/>
        </w:rPr>
        <w:t>□</w:t>
      </w:r>
      <w:r>
        <w:rPr>
          <w:b/>
          <w:sz w:val="24"/>
        </w:rPr>
        <w:t>到付邮寄</w:t>
      </w:r>
    </w:p>
    <w:p w:rsidR="003274F7" w:rsidRDefault="00C7430F" w:rsidP="00C7430F">
      <w:pPr>
        <w:spacing w:line="360" w:lineRule="auto"/>
        <w:ind w:firstLineChars="200" w:firstLine="446"/>
        <w:rPr>
          <w:sz w:val="24"/>
        </w:rPr>
      </w:pPr>
      <w:r>
        <w:rPr>
          <w:sz w:val="24"/>
        </w:rPr>
        <w:lastRenderedPageBreak/>
        <w:t>邮寄地址</w:t>
      </w:r>
      <w:r>
        <w:rPr>
          <w:rFonts w:hint="eastAsia"/>
          <w:sz w:val="24"/>
        </w:rPr>
        <w:t>、邮编</w:t>
      </w:r>
      <w:r>
        <w:rPr>
          <w:sz w:val="24"/>
        </w:rPr>
        <w:t>：</w:t>
      </w:r>
    </w:p>
    <w:p w:rsidR="003274F7" w:rsidRDefault="00C7430F" w:rsidP="00C7430F">
      <w:pPr>
        <w:spacing w:line="360" w:lineRule="auto"/>
        <w:ind w:firstLineChars="200" w:firstLine="446"/>
        <w:rPr>
          <w:sz w:val="24"/>
        </w:rPr>
      </w:pPr>
      <w:r>
        <w:rPr>
          <w:sz w:val="24"/>
        </w:rPr>
        <w:t>邮寄联系人、手机号码：</w:t>
      </w:r>
    </w:p>
    <w:p w:rsidR="003274F7" w:rsidRDefault="003274F7" w:rsidP="00C7430F">
      <w:pPr>
        <w:spacing w:line="360" w:lineRule="auto"/>
        <w:ind w:firstLineChars="200" w:firstLine="446"/>
        <w:rPr>
          <w:sz w:val="24"/>
        </w:rPr>
      </w:pPr>
    </w:p>
    <w:p w:rsidR="003274F7" w:rsidRDefault="003274F7" w:rsidP="00C7430F">
      <w:pPr>
        <w:spacing w:line="360" w:lineRule="auto"/>
        <w:ind w:firstLineChars="200" w:firstLine="446"/>
        <w:rPr>
          <w:sz w:val="24"/>
        </w:rPr>
      </w:pPr>
    </w:p>
    <w:p w:rsidR="003274F7" w:rsidRDefault="003274F7" w:rsidP="00C7430F">
      <w:pPr>
        <w:spacing w:line="360" w:lineRule="auto"/>
        <w:ind w:firstLineChars="200" w:firstLine="446"/>
        <w:rPr>
          <w:sz w:val="24"/>
        </w:rPr>
      </w:pPr>
    </w:p>
    <w:p w:rsidR="003274F7" w:rsidRDefault="00C7430F" w:rsidP="00C7430F">
      <w:pPr>
        <w:spacing w:line="360" w:lineRule="auto"/>
        <w:ind w:firstLineChars="1700" w:firstLine="3794"/>
        <w:rPr>
          <w:sz w:val="24"/>
        </w:rPr>
      </w:pPr>
      <w:r>
        <w:rPr>
          <w:sz w:val="24"/>
        </w:rPr>
        <w:t>投标人名称：</w:t>
      </w:r>
    </w:p>
    <w:p w:rsidR="003274F7" w:rsidRDefault="00C7430F" w:rsidP="00C7430F">
      <w:pPr>
        <w:spacing w:line="360" w:lineRule="auto"/>
        <w:ind w:firstLineChars="1700" w:firstLine="3794"/>
        <w:rPr>
          <w:sz w:val="24"/>
        </w:rPr>
      </w:pPr>
      <w:r>
        <w:rPr>
          <w:sz w:val="24"/>
        </w:rPr>
        <w:t>日期：</w:t>
      </w:r>
      <w:r>
        <w:rPr>
          <w:sz w:val="24"/>
          <w:u w:val="single"/>
        </w:rPr>
        <w:t xml:space="preserve">     </w:t>
      </w:r>
      <w:r>
        <w:rPr>
          <w:sz w:val="24"/>
        </w:rPr>
        <w:t>年</w:t>
      </w:r>
      <w:r>
        <w:rPr>
          <w:sz w:val="24"/>
          <w:u w:val="single"/>
        </w:rPr>
        <w:t xml:space="preserve">    </w:t>
      </w:r>
      <w:r>
        <w:rPr>
          <w:sz w:val="24"/>
        </w:rPr>
        <w:t>月</w:t>
      </w:r>
      <w:r>
        <w:rPr>
          <w:sz w:val="24"/>
          <w:u w:val="single"/>
        </w:rPr>
        <w:t xml:space="preserve">    </w:t>
      </w:r>
      <w:r>
        <w:rPr>
          <w:sz w:val="24"/>
        </w:rPr>
        <w:t>日</w:t>
      </w:r>
    </w:p>
    <w:p w:rsidR="003274F7" w:rsidRDefault="003274F7">
      <w:pPr>
        <w:spacing w:line="460" w:lineRule="exact"/>
        <w:rPr>
          <w:sz w:val="24"/>
        </w:rPr>
      </w:pPr>
    </w:p>
    <w:p w:rsidR="003274F7" w:rsidRDefault="00C7430F">
      <w:pPr>
        <w:widowControl/>
        <w:jc w:val="left"/>
        <w:rPr>
          <w:sz w:val="24"/>
        </w:rPr>
      </w:pPr>
      <w:r>
        <w:rPr>
          <w:sz w:val="24"/>
        </w:rPr>
        <w:br w:type="page"/>
      </w:r>
    </w:p>
    <w:p w:rsidR="003274F7" w:rsidRDefault="00C7430F">
      <w:pPr>
        <w:tabs>
          <w:tab w:val="left" w:pos="360"/>
        </w:tabs>
        <w:spacing w:line="360" w:lineRule="auto"/>
        <w:rPr>
          <w:b/>
          <w:sz w:val="24"/>
        </w:rPr>
      </w:pPr>
      <w:r>
        <w:rPr>
          <w:b/>
          <w:sz w:val="24"/>
        </w:rPr>
        <w:lastRenderedPageBreak/>
        <w:t>附件</w:t>
      </w:r>
      <w:r>
        <w:rPr>
          <w:rFonts w:hint="eastAsia"/>
          <w:b/>
          <w:sz w:val="24"/>
        </w:rPr>
        <w:t>2-1</w:t>
      </w:r>
    </w:p>
    <w:p w:rsidR="003274F7" w:rsidRDefault="003274F7">
      <w:pPr>
        <w:autoSpaceDN w:val="0"/>
        <w:spacing w:line="360" w:lineRule="auto"/>
        <w:jc w:val="center"/>
        <w:rPr>
          <w:b/>
          <w:bCs/>
          <w:sz w:val="24"/>
        </w:rPr>
      </w:pPr>
    </w:p>
    <w:p w:rsidR="003274F7" w:rsidRDefault="00C7430F">
      <w:pPr>
        <w:autoSpaceDN w:val="0"/>
        <w:spacing w:line="360" w:lineRule="auto"/>
        <w:jc w:val="center"/>
        <w:rPr>
          <w:b/>
          <w:bCs/>
          <w:sz w:val="24"/>
        </w:rPr>
      </w:pPr>
      <w:r>
        <w:rPr>
          <w:rFonts w:hint="eastAsia"/>
          <w:b/>
          <w:bCs/>
          <w:sz w:val="24"/>
        </w:rPr>
        <w:t>供应商资格要求证明文件</w:t>
      </w:r>
    </w:p>
    <w:p w:rsidR="003274F7" w:rsidRDefault="003274F7">
      <w:pPr>
        <w:spacing w:line="620" w:lineRule="exact"/>
        <w:rPr>
          <w:sz w:val="24"/>
        </w:rPr>
      </w:pPr>
    </w:p>
    <w:p w:rsidR="003274F7" w:rsidRDefault="003274F7">
      <w:pPr>
        <w:spacing w:line="620" w:lineRule="exact"/>
        <w:rPr>
          <w:sz w:val="24"/>
        </w:rPr>
      </w:pPr>
    </w:p>
    <w:p w:rsidR="003274F7" w:rsidRDefault="003274F7">
      <w:pPr>
        <w:spacing w:line="620" w:lineRule="exact"/>
        <w:rPr>
          <w:sz w:val="24"/>
        </w:rPr>
      </w:pPr>
    </w:p>
    <w:p w:rsidR="003274F7" w:rsidRDefault="003274F7">
      <w:pPr>
        <w:spacing w:line="620" w:lineRule="exact"/>
        <w:rPr>
          <w:sz w:val="24"/>
        </w:rPr>
      </w:pPr>
    </w:p>
    <w:p w:rsidR="003274F7" w:rsidRDefault="003274F7">
      <w:pPr>
        <w:spacing w:line="620" w:lineRule="exact"/>
        <w:rPr>
          <w:sz w:val="24"/>
        </w:rPr>
      </w:pPr>
    </w:p>
    <w:p w:rsidR="003274F7" w:rsidRDefault="003274F7">
      <w:pPr>
        <w:spacing w:line="620" w:lineRule="exact"/>
        <w:rPr>
          <w:sz w:val="24"/>
        </w:rPr>
      </w:pPr>
    </w:p>
    <w:p w:rsidR="003274F7" w:rsidRDefault="00C7430F" w:rsidP="00C7430F">
      <w:pPr>
        <w:spacing w:line="360" w:lineRule="auto"/>
        <w:ind w:firstLineChars="300" w:firstLine="669"/>
        <w:rPr>
          <w:sz w:val="24"/>
        </w:rPr>
      </w:pPr>
      <w:r>
        <w:rPr>
          <w:sz w:val="24"/>
        </w:rPr>
        <w:t>注：相关证明材料应附在此页后面。</w:t>
      </w:r>
    </w:p>
    <w:p w:rsidR="003274F7" w:rsidRDefault="003274F7">
      <w:pPr>
        <w:spacing w:line="620" w:lineRule="exact"/>
        <w:rPr>
          <w:sz w:val="24"/>
        </w:rPr>
      </w:pPr>
    </w:p>
    <w:p w:rsidR="003274F7" w:rsidRDefault="003274F7">
      <w:pPr>
        <w:spacing w:line="620" w:lineRule="exact"/>
        <w:rPr>
          <w:sz w:val="24"/>
        </w:rPr>
      </w:pPr>
    </w:p>
    <w:p w:rsidR="003274F7" w:rsidRDefault="003274F7">
      <w:pPr>
        <w:spacing w:line="460" w:lineRule="exact"/>
        <w:rPr>
          <w:sz w:val="24"/>
        </w:rPr>
      </w:pPr>
    </w:p>
    <w:p w:rsidR="003274F7" w:rsidRDefault="00C7430F">
      <w:pPr>
        <w:widowControl/>
        <w:jc w:val="left"/>
        <w:rPr>
          <w:sz w:val="24"/>
        </w:rPr>
      </w:pPr>
      <w:r>
        <w:rPr>
          <w:sz w:val="24"/>
        </w:rPr>
        <w:br w:type="page"/>
      </w:r>
    </w:p>
    <w:p w:rsidR="003274F7" w:rsidRDefault="00C7430F">
      <w:pPr>
        <w:tabs>
          <w:tab w:val="left" w:pos="360"/>
        </w:tabs>
        <w:spacing w:line="360" w:lineRule="auto"/>
        <w:rPr>
          <w:b/>
          <w:sz w:val="24"/>
        </w:rPr>
      </w:pPr>
      <w:r>
        <w:rPr>
          <w:b/>
          <w:sz w:val="24"/>
        </w:rPr>
        <w:lastRenderedPageBreak/>
        <w:t>附件</w:t>
      </w:r>
      <w:r>
        <w:rPr>
          <w:rFonts w:hint="eastAsia"/>
          <w:b/>
          <w:sz w:val="24"/>
        </w:rPr>
        <w:t>2-2</w:t>
      </w:r>
    </w:p>
    <w:p w:rsidR="003274F7" w:rsidRDefault="00C7430F">
      <w:pPr>
        <w:tabs>
          <w:tab w:val="left" w:pos="360"/>
        </w:tabs>
        <w:spacing w:line="360" w:lineRule="auto"/>
        <w:jc w:val="center"/>
        <w:rPr>
          <w:b/>
          <w:bCs/>
          <w:sz w:val="24"/>
        </w:rPr>
      </w:pPr>
      <w:r>
        <w:rPr>
          <w:rFonts w:hint="eastAsia"/>
          <w:b/>
          <w:bCs/>
          <w:sz w:val="24"/>
        </w:rPr>
        <w:t>书面</w:t>
      </w:r>
      <w:r>
        <w:rPr>
          <w:b/>
          <w:bCs/>
          <w:sz w:val="24"/>
        </w:rPr>
        <w:t>声明</w:t>
      </w:r>
    </w:p>
    <w:p w:rsidR="003274F7" w:rsidRDefault="003274F7">
      <w:pPr>
        <w:pStyle w:val="af5"/>
        <w:tabs>
          <w:tab w:val="left" w:pos="360"/>
        </w:tabs>
        <w:spacing w:line="360" w:lineRule="auto"/>
        <w:ind w:firstLine="446"/>
        <w:rPr>
          <w:sz w:val="24"/>
        </w:rPr>
      </w:pPr>
    </w:p>
    <w:p w:rsidR="003274F7" w:rsidRDefault="00C7430F">
      <w:pPr>
        <w:pStyle w:val="af5"/>
        <w:tabs>
          <w:tab w:val="left" w:pos="360"/>
        </w:tabs>
        <w:spacing w:line="360" w:lineRule="auto"/>
        <w:ind w:firstLine="446"/>
        <w:rPr>
          <w:sz w:val="24"/>
        </w:rPr>
      </w:pPr>
      <w:r>
        <w:rPr>
          <w:rFonts w:hint="eastAsia"/>
          <w:sz w:val="24"/>
        </w:rPr>
        <w:t>参加政府采购活动前</w:t>
      </w:r>
      <w:r>
        <w:rPr>
          <w:sz w:val="24"/>
        </w:rPr>
        <w:t>3</w:t>
      </w:r>
      <w:r>
        <w:rPr>
          <w:rFonts w:hint="eastAsia"/>
          <w:sz w:val="24"/>
        </w:rPr>
        <w:t>年我单位在经营活动中没有重大违法记录。</w:t>
      </w:r>
    </w:p>
    <w:p w:rsidR="003274F7" w:rsidRDefault="00C7430F">
      <w:pPr>
        <w:pStyle w:val="af5"/>
        <w:tabs>
          <w:tab w:val="left" w:pos="360"/>
        </w:tabs>
        <w:spacing w:line="360" w:lineRule="auto"/>
        <w:ind w:firstLine="446"/>
        <w:rPr>
          <w:sz w:val="24"/>
        </w:rPr>
      </w:pPr>
      <w:r>
        <w:rPr>
          <w:rFonts w:hint="eastAsia"/>
          <w:sz w:val="24"/>
        </w:rPr>
        <w:t>我单位具备良好的商业信誉和健全的财务会计制度，依法缴纳税收和社会保障资金。</w:t>
      </w:r>
    </w:p>
    <w:p w:rsidR="003274F7" w:rsidRDefault="003274F7">
      <w:pPr>
        <w:pStyle w:val="af5"/>
        <w:tabs>
          <w:tab w:val="left" w:pos="360"/>
        </w:tabs>
        <w:spacing w:line="360" w:lineRule="auto"/>
        <w:ind w:firstLine="446"/>
        <w:rPr>
          <w:sz w:val="24"/>
        </w:rPr>
      </w:pPr>
    </w:p>
    <w:p w:rsidR="003274F7" w:rsidRDefault="00C7430F">
      <w:pPr>
        <w:autoSpaceDE w:val="0"/>
        <w:autoSpaceDN w:val="0"/>
        <w:spacing w:line="500" w:lineRule="exact"/>
        <w:ind w:left="3840"/>
        <w:jc w:val="left"/>
        <w:rPr>
          <w:sz w:val="24"/>
          <w:szCs w:val="24"/>
        </w:rPr>
      </w:pPr>
      <w:r>
        <w:rPr>
          <w:sz w:val="24"/>
          <w:szCs w:val="24"/>
        </w:rPr>
        <w:t>投标人名称：</w:t>
      </w:r>
    </w:p>
    <w:p w:rsidR="003274F7" w:rsidRDefault="003274F7">
      <w:pPr>
        <w:autoSpaceDE w:val="0"/>
        <w:autoSpaceDN w:val="0"/>
        <w:spacing w:line="500" w:lineRule="exact"/>
        <w:ind w:left="3840"/>
        <w:jc w:val="left"/>
        <w:rPr>
          <w:sz w:val="24"/>
          <w:szCs w:val="24"/>
        </w:rPr>
      </w:pPr>
    </w:p>
    <w:p w:rsidR="003274F7" w:rsidRDefault="00C7430F">
      <w:pPr>
        <w:autoSpaceDE w:val="0"/>
        <w:autoSpaceDN w:val="0"/>
        <w:spacing w:line="500" w:lineRule="exact"/>
        <w:ind w:left="3840"/>
        <w:jc w:val="left"/>
        <w:rPr>
          <w:sz w:val="24"/>
          <w:szCs w:val="24"/>
        </w:rPr>
      </w:pPr>
      <w:r>
        <w:rPr>
          <w:sz w:val="24"/>
          <w:szCs w:val="24"/>
        </w:rPr>
        <w:t>日期：</w:t>
      </w:r>
    </w:p>
    <w:p w:rsidR="003274F7" w:rsidRDefault="003274F7">
      <w:pPr>
        <w:autoSpaceDE w:val="0"/>
        <w:autoSpaceDN w:val="0"/>
        <w:spacing w:line="500" w:lineRule="exact"/>
        <w:ind w:left="3840"/>
        <w:jc w:val="left"/>
        <w:rPr>
          <w:sz w:val="24"/>
          <w:szCs w:val="24"/>
        </w:rPr>
      </w:pPr>
    </w:p>
    <w:p w:rsidR="003274F7" w:rsidRDefault="00C7430F">
      <w:pPr>
        <w:pStyle w:val="af5"/>
        <w:tabs>
          <w:tab w:val="left" w:pos="360"/>
        </w:tabs>
        <w:spacing w:line="360" w:lineRule="auto"/>
        <w:ind w:firstLineChars="0" w:firstLine="0"/>
        <w:rPr>
          <w:sz w:val="24"/>
          <w:u w:val="single"/>
        </w:rPr>
      </w:pPr>
      <w:r>
        <w:rPr>
          <w:rFonts w:hint="eastAsia"/>
          <w:sz w:val="24"/>
          <w:u w:val="single"/>
        </w:rPr>
        <w:t xml:space="preserve">                                                                     </w:t>
      </w:r>
    </w:p>
    <w:p w:rsidR="003274F7" w:rsidRDefault="003274F7">
      <w:pPr>
        <w:pStyle w:val="af5"/>
        <w:tabs>
          <w:tab w:val="left" w:pos="360"/>
        </w:tabs>
        <w:spacing w:line="360" w:lineRule="auto"/>
        <w:ind w:firstLine="446"/>
        <w:rPr>
          <w:sz w:val="24"/>
        </w:rPr>
      </w:pPr>
    </w:p>
    <w:p w:rsidR="003274F7" w:rsidRDefault="003274F7">
      <w:pPr>
        <w:pStyle w:val="af5"/>
        <w:spacing w:line="360" w:lineRule="auto"/>
        <w:ind w:firstLineChars="0" w:firstLine="0"/>
        <w:jc w:val="center"/>
        <w:rPr>
          <w:b/>
          <w:sz w:val="24"/>
        </w:rPr>
      </w:pPr>
    </w:p>
    <w:p w:rsidR="003274F7" w:rsidRDefault="003274F7">
      <w:pPr>
        <w:pStyle w:val="af5"/>
        <w:spacing w:line="360" w:lineRule="auto"/>
        <w:ind w:firstLineChars="0" w:firstLine="0"/>
        <w:jc w:val="center"/>
        <w:rPr>
          <w:b/>
          <w:sz w:val="24"/>
        </w:rPr>
      </w:pPr>
    </w:p>
    <w:p w:rsidR="003274F7" w:rsidRDefault="00C7430F">
      <w:pPr>
        <w:pStyle w:val="af5"/>
        <w:spacing w:line="360" w:lineRule="auto"/>
        <w:ind w:firstLineChars="0" w:firstLine="0"/>
        <w:jc w:val="center"/>
        <w:rPr>
          <w:b/>
          <w:sz w:val="24"/>
        </w:rPr>
      </w:pPr>
      <w:r>
        <w:rPr>
          <w:rFonts w:hint="eastAsia"/>
          <w:b/>
          <w:sz w:val="24"/>
        </w:rPr>
        <w:t>证明材料</w:t>
      </w:r>
    </w:p>
    <w:p w:rsidR="003274F7" w:rsidRDefault="003274F7">
      <w:pPr>
        <w:pStyle w:val="af5"/>
        <w:tabs>
          <w:tab w:val="left" w:pos="360"/>
        </w:tabs>
        <w:spacing w:line="360" w:lineRule="auto"/>
        <w:ind w:firstLine="446"/>
        <w:rPr>
          <w:sz w:val="24"/>
        </w:rPr>
      </w:pPr>
    </w:p>
    <w:p w:rsidR="003274F7" w:rsidRDefault="00C7430F">
      <w:pPr>
        <w:pStyle w:val="af5"/>
        <w:tabs>
          <w:tab w:val="left" w:pos="360"/>
        </w:tabs>
        <w:spacing w:line="360" w:lineRule="auto"/>
        <w:ind w:firstLine="446"/>
        <w:rPr>
          <w:sz w:val="24"/>
        </w:rPr>
      </w:pPr>
      <w:r>
        <w:rPr>
          <w:sz w:val="24"/>
        </w:rPr>
        <w:t>我单位具备</w:t>
      </w:r>
      <w:r>
        <w:rPr>
          <w:rFonts w:hint="eastAsia"/>
          <w:sz w:val="24"/>
        </w:rPr>
        <w:t>履行本项目合同所必需的设备和专业技术能力。</w:t>
      </w:r>
    </w:p>
    <w:p w:rsidR="003274F7" w:rsidRDefault="003274F7">
      <w:pPr>
        <w:pStyle w:val="af5"/>
        <w:tabs>
          <w:tab w:val="left" w:pos="360"/>
        </w:tabs>
        <w:spacing w:line="360" w:lineRule="auto"/>
        <w:ind w:firstLine="446"/>
        <w:rPr>
          <w:sz w:val="24"/>
        </w:rPr>
      </w:pPr>
    </w:p>
    <w:p w:rsidR="003274F7" w:rsidRDefault="003274F7">
      <w:pPr>
        <w:pStyle w:val="af5"/>
        <w:tabs>
          <w:tab w:val="left" w:pos="360"/>
        </w:tabs>
        <w:spacing w:line="360" w:lineRule="auto"/>
        <w:ind w:firstLine="446"/>
        <w:rPr>
          <w:sz w:val="24"/>
        </w:rPr>
      </w:pPr>
    </w:p>
    <w:p w:rsidR="003274F7" w:rsidRDefault="003274F7">
      <w:pPr>
        <w:autoSpaceDE w:val="0"/>
        <w:autoSpaceDN w:val="0"/>
        <w:spacing w:line="500" w:lineRule="exact"/>
        <w:ind w:left="3840"/>
        <w:jc w:val="left"/>
        <w:rPr>
          <w:sz w:val="24"/>
          <w:szCs w:val="24"/>
        </w:rPr>
      </w:pPr>
    </w:p>
    <w:p w:rsidR="003274F7" w:rsidRDefault="003274F7">
      <w:pPr>
        <w:autoSpaceDE w:val="0"/>
        <w:autoSpaceDN w:val="0"/>
        <w:spacing w:line="500" w:lineRule="exact"/>
        <w:ind w:left="3840"/>
        <w:jc w:val="left"/>
        <w:rPr>
          <w:sz w:val="24"/>
          <w:szCs w:val="24"/>
        </w:rPr>
      </w:pPr>
    </w:p>
    <w:p w:rsidR="003274F7" w:rsidRDefault="00C7430F">
      <w:pPr>
        <w:autoSpaceDE w:val="0"/>
        <w:autoSpaceDN w:val="0"/>
        <w:spacing w:line="500" w:lineRule="exact"/>
        <w:ind w:left="3840"/>
        <w:jc w:val="left"/>
        <w:rPr>
          <w:sz w:val="24"/>
          <w:szCs w:val="24"/>
        </w:rPr>
      </w:pPr>
      <w:r>
        <w:rPr>
          <w:sz w:val="24"/>
          <w:szCs w:val="24"/>
        </w:rPr>
        <w:t>投标人名称：</w:t>
      </w:r>
    </w:p>
    <w:p w:rsidR="003274F7" w:rsidRDefault="003274F7">
      <w:pPr>
        <w:autoSpaceDE w:val="0"/>
        <w:autoSpaceDN w:val="0"/>
        <w:spacing w:line="500" w:lineRule="exact"/>
        <w:ind w:left="3840"/>
        <w:jc w:val="left"/>
        <w:rPr>
          <w:sz w:val="24"/>
          <w:szCs w:val="24"/>
        </w:rPr>
      </w:pPr>
    </w:p>
    <w:p w:rsidR="003274F7" w:rsidRDefault="00C7430F">
      <w:pPr>
        <w:autoSpaceDE w:val="0"/>
        <w:autoSpaceDN w:val="0"/>
        <w:spacing w:line="500" w:lineRule="exact"/>
        <w:ind w:left="3840"/>
        <w:jc w:val="left"/>
        <w:rPr>
          <w:b/>
          <w:sz w:val="24"/>
        </w:rPr>
      </w:pPr>
      <w:r>
        <w:rPr>
          <w:sz w:val="24"/>
          <w:szCs w:val="24"/>
        </w:rPr>
        <w:t>日期：</w:t>
      </w:r>
    </w:p>
    <w:p w:rsidR="003274F7" w:rsidRDefault="003274F7">
      <w:pPr>
        <w:widowControl/>
        <w:jc w:val="left"/>
        <w:rPr>
          <w:b/>
          <w:bCs/>
          <w:sz w:val="24"/>
        </w:rPr>
      </w:pPr>
    </w:p>
    <w:p w:rsidR="003274F7" w:rsidRDefault="00C7430F">
      <w:pPr>
        <w:widowControl/>
        <w:jc w:val="left"/>
        <w:rPr>
          <w:b/>
          <w:bCs/>
          <w:sz w:val="24"/>
        </w:rPr>
      </w:pPr>
      <w:r>
        <w:rPr>
          <w:b/>
          <w:bCs/>
          <w:sz w:val="24"/>
        </w:rPr>
        <w:br w:type="page"/>
      </w:r>
    </w:p>
    <w:p w:rsidR="003274F7" w:rsidRDefault="00C7430F">
      <w:pPr>
        <w:tabs>
          <w:tab w:val="left" w:pos="360"/>
        </w:tabs>
        <w:spacing w:line="360" w:lineRule="auto"/>
        <w:rPr>
          <w:b/>
          <w:sz w:val="24"/>
        </w:rPr>
      </w:pPr>
      <w:r>
        <w:rPr>
          <w:b/>
          <w:sz w:val="24"/>
        </w:rPr>
        <w:lastRenderedPageBreak/>
        <w:t>附件</w:t>
      </w:r>
      <w:r>
        <w:rPr>
          <w:rFonts w:hint="eastAsia"/>
          <w:b/>
          <w:sz w:val="24"/>
        </w:rPr>
        <w:t>3</w:t>
      </w:r>
    </w:p>
    <w:p w:rsidR="003274F7" w:rsidRDefault="00C7430F">
      <w:pPr>
        <w:autoSpaceDN w:val="0"/>
        <w:spacing w:line="360" w:lineRule="auto"/>
        <w:jc w:val="center"/>
        <w:rPr>
          <w:b/>
          <w:bCs/>
          <w:sz w:val="24"/>
        </w:rPr>
      </w:pPr>
      <w:r>
        <w:rPr>
          <w:rFonts w:hint="eastAsia"/>
          <w:b/>
          <w:bCs/>
          <w:sz w:val="24"/>
        </w:rPr>
        <w:t>投标</w:t>
      </w:r>
      <w:r>
        <w:rPr>
          <w:b/>
          <w:bCs/>
          <w:sz w:val="24"/>
        </w:rPr>
        <w:t>代表人授权书</w:t>
      </w:r>
    </w:p>
    <w:p w:rsidR="003274F7" w:rsidRDefault="003274F7">
      <w:pPr>
        <w:spacing w:line="360" w:lineRule="auto"/>
        <w:rPr>
          <w:sz w:val="24"/>
          <w:szCs w:val="21"/>
        </w:rPr>
      </w:pPr>
    </w:p>
    <w:p w:rsidR="003274F7" w:rsidRDefault="00C7430F">
      <w:pPr>
        <w:spacing w:line="360" w:lineRule="auto"/>
        <w:rPr>
          <w:sz w:val="24"/>
          <w:szCs w:val="21"/>
        </w:rPr>
      </w:pPr>
      <w:r>
        <w:rPr>
          <w:sz w:val="24"/>
          <w:szCs w:val="21"/>
        </w:rPr>
        <w:t>致：天津市政府采购中心</w:t>
      </w:r>
    </w:p>
    <w:p w:rsidR="003274F7" w:rsidRDefault="00C7430F" w:rsidP="00C7430F">
      <w:pPr>
        <w:spacing w:line="360" w:lineRule="auto"/>
        <w:ind w:firstLineChars="200" w:firstLine="446"/>
        <w:rPr>
          <w:sz w:val="24"/>
          <w:szCs w:val="21"/>
        </w:rPr>
      </w:pPr>
      <w:r>
        <w:rPr>
          <w:rFonts w:hint="eastAsia"/>
          <w:sz w:val="24"/>
          <w:szCs w:val="21"/>
        </w:rPr>
        <w:t>我单位</w:t>
      </w:r>
      <w:r>
        <w:rPr>
          <w:sz w:val="24"/>
          <w:szCs w:val="21"/>
        </w:rPr>
        <w:t>授权委托本月</w:t>
      </w:r>
      <w:r>
        <w:rPr>
          <w:rFonts w:hint="eastAsia"/>
          <w:sz w:val="24"/>
          <w:szCs w:val="21"/>
        </w:rPr>
        <w:t>/</w:t>
      </w:r>
      <w:r>
        <w:rPr>
          <w:rFonts w:hint="eastAsia"/>
          <w:sz w:val="24"/>
          <w:szCs w:val="21"/>
        </w:rPr>
        <w:t>上月（本月尚未缴纳社保的，则填写上月）由我单位缴纳社会保险的</w:t>
      </w:r>
      <w:r>
        <w:rPr>
          <w:sz w:val="24"/>
          <w:szCs w:val="21"/>
        </w:rPr>
        <w:t>在职职工</w:t>
      </w:r>
      <w:r>
        <w:rPr>
          <w:sz w:val="24"/>
          <w:szCs w:val="21"/>
        </w:rPr>
        <w:t>_______________</w:t>
      </w:r>
      <w:r>
        <w:rPr>
          <w:sz w:val="24"/>
          <w:szCs w:val="21"/>
        </w:rPr>
        <w:t>（姓名）（身份证号码：</w:t>
      </w:r>
      <w:r>
        <w:rPr>
          <w:sz w:val="24"/>
          <w:szCs w:val="21"/>
        </w:rPr>
        <w:t>____________________</w:t>
      </w:r>
      <w:r>
        <w:rPr>
          <w:sz w:val="24"/>
          <w:szCs w:val="21"/>
        </w:rPr>
        <w:t>、联系电话：</w:t>
      </w:r>
      <w:r>
        <w:rPr>
          <w:sz w:val="24"/>
          <w:szCs w:val="21"/>
        </w:rPr>
        <w:t>_______________</w:t>
      </w:r>
      <w:r>
        <w:rPr>
          <w:sz w:val="24"/>
          <w:szCs w:val="21"/>
        </w:rPr>
        <w:t>）作为投标代表人以我方的名义参加贵中心组织的</w:t>
      </w:r>
      <w:r>
        <w:rPr>
          <w:sz w:val="24"/>
          <w:szCs w:val="21"/>
        </w:rPr>
        <w:t>______________________</w:t>
      </w:r>
      <w:r>
        <w:rPr>
          <w:sz w:val="24"/>
          <w:szCs w:val="21"/>
        </w:rPr>
        <w:t>项目（项目编号：</w:t>
      </w:r>
      <w:r>
        <w:rPr>
          <w:sz w:val="24"/>
          <w:szCs w:val="21"/>
        </w:rPr>
        <w:t>_______________</w:t>
      </w:r>
      <w:r>
        <w:rPr>
          <w:sz w:val="24"/>
          <w:szCs w:val="21"/>
        </w:rPr>
        <w:t>）的投标活动，并代表我方全权办理针对上述项目的投标、开标、投标文件澄清、签约等一切具体事务和签署相关文件。</w:t>
      </w:r>
    </w:p>
    <w:p w:rsidR="003274F7" w:rsidRDefault="00C7430F" w:rsidP="00C7430F">
      <w:pPr>
        <w:spacing w:line="360" w:lineRule="auto"/>
        <w:ind w:firstLineChars="200" w:firstLine="446"/>
        <w:rPr>
          <w:sz w:val="24"/>
          <w:szCs w:val="21"/>
        </w:rPr>
      </w:pPr>
      <w:r>
        <w:rPr>
          <w:sz w:val="24"/>
          <w:szCs w:val="21"/>
        </w:rPr>
        <w:t>我方对</w:t>
      </w:r>
      <w:r>
        <w:rPr>
          <w:rFonts w:hint="eastAsia"/>
          <w:sz w:val="24"/>
          <w:szCs w:val="21"/>
        </w:rPr>
        <w:t>投标代表人</w:t>
      </w:r>
      <w:r>
        <w:rPr>
          <w:sz w:val="24"/>
          <w:szCs w:val="21"/>
        </w:rPr>
        <w:t>的签名事项负全部责任。</w:t>
      </w:r>
    </w:p>
    <w:p w:rsidR="003274F7" w:rsidRDefault="00C7430F" w:rsidP="00C7430F">
      <w:pPr>
        <w:spacing w:line="360" w:lineRule="auto"/>
        <w:ind w:firstLineChars="200" w:firstLine="446"/>
        <w:rPr>
          <w:sz w:val="24"/>
          <w:szCs w:val="21"/>
        </w:rPr>
      </w:pPr>
      <w:r>
        <w:rPr>
          <w:sz w:val="24"/>
          <w:szCs w:val="21"/>
        </w:rPr>
        <w:t>本授权书至投标有效期结束前始终有效。</w:t>
      </w:r>
    </w:p>
    <w:p w:rsidR="003274F7" w:rsidRDefault="00C7430F" w:rsidP="00C7430F">
      <w:pPr>
        <w:spacing w:line="360" w:lineRule="auto"/>
        <w:ind w:firstLineChars="200" w:firstLine="446"/>
        <w:rPr>
          <w:sz w:val="24"/>
          <w:szCs w:val="21"/>
        </w:rPr>
      </w:pPr>
      <w:r>
        <w:rPr>
          <w:sz w:val="24"/>
          <w:szCs w:val="21"/>
        </w:rPr>
        <w:t>投标代表人无转委托权，特此委托。</w:t>
      </w:r>
    </w:p>
    <w:p w:rsidR="003274F7" w:rsidRDefault="003274F7" w:rsidP="00C7430F">
      <w:pPr>
        <w:spacing w:line="360" w:lineRule="auto"/>
        <w:ind w:firstLineChars="200" w:firstLine="446"/>
        <w:rPr>
          <w:sz w:val="24"/>
        </w:rPr>
      </w:pPr>
    </w:p>
    <w:p w:rsidR="003274F7" w:rsidRDefault="003274F7" w:rsidP="00C7430F">
      <w:pPr>
        <w:spacing w:line="360" w:lineRule="auto"/>
        <w:ind w:firstLineChars="200" w:firstLine="446"/>
        <w:rPr>
          <w:sz w:val="24"/>
        </w:rPr>
      </w:pPr>
    </w:p>
    <w:p w:rsidR="003274F7" w:rsidRDefault="00C7430F" w:rsidP="00C7430F">
      <w:pPr>
        <w:spacing w:line="360" w:lineRule="auto"/>
        <w:ind w:firstLineChars="2100" w:firstLine="4686"/>
        <w:rPr>
          <w:sz w:val="24"/>
        </w:rPr>
      </w:pPr>
      <w:r>
        <w:rPr>
          <w:sz w:val="24"/>
        </w:rPr>
        <w:t xml:space="preserve">     </w:t>
      </w:r>
      <w:r>
        <w:rPr>
          <w:sz w:val="24"/>
        </w:rPr>
        <w:t>年</w:t>
      </w:r>
      <w:r>
        <w:rPr>
          <w:sz w:val="24"/>
        </w:rPr>
        <w:t xml:space="preserve">   </w:t>
      </w:r>
      <w:r>
        <w:rPr>
          <w:sz w:val="24"/>
        </w:rPr>
        <w:t>月</w:t>
      </w:r>
      <w:r>
        <w:rPr>
          <w:sz w:val="24"/>
        </w:rPr>
        <w:t xml:space="preserve">   </w:t>
      </w:r>
      <w:r>
        <w:rPr>
          <w:sz w:val="24"/>
        </w:rPr>
        <w:t>日</w:t>
      </w:r>
      <w:r>
        <w:rPr>
          <w:sz w:val="24"/>
        </w:rPr>
        <w:t xml:space="preserve">  </w:t>
      </w:r>
    </w:p>
    <w:tbl>
      <w:tblPr>
        <w:tblStyle w:val="af"/>
        <w:tblW w:w="0" w:type="auto"/>
        <w:tblLook w:val="04A0" w:firstRow="1" w:lastRow="0" w:firstColumn="1" w:lastColumn="0" w:noHBand="0" w:noVBand="1"/>
      </w:tblPr>
      <w:tblGrid>
        <w:gridCol w:w="4264"/>
        <w:gridCol w:w="4264"/>
      </w:tblGrid>
      <w:tr w:rsidR="003274F7">
        <w:tc>
          <w:tcPr>
            <w:tcW w:w="4264" w:type="dxa"/>
          </w:tcPr>
          <w:p w:rsidR="003274F7" w:rsidRDefault="00C7430F">
            <w:pPr>
              <w:spacing w:line="360" w:lineRule="auto"/>
              <w:jc w:val="left"/>
              <w:rPr>
                <w:sz w:val="24"/>
              </w:rPr>
            </w:pPr>
            <w:r>
              <w:rPr>
                <w:rFonts w:hint="eastAsia"/>
                <w:sz w:val="24"/>
              </w:rPr>
              <w:t>投标代表人身份证正面</w:t>
            </w:r>
          </w:p>
          <w:p w:rsidR="003274F7" w:rsidRDefault="003274F7">
            <w:pPr>
              <w:spacing w:line="360" w:lineRule="auto"/>
              <w:jc w:val="left"/>
              <w:rPr>
                <w:sz w:val="24"/>
              </w:rPr>
            </w:pPr>
          </w:p>
          <w:p w:rsidR="003274F7" w:rsidRDefault="003274F7">
            <w:pPr>
              <w:spacing w:line="360" w:lineRule="auto"/>
              <w:jc w:val="left"/>
              <w:rPr>
                <w:sz w:val="24"/>
              </w:rPr>
            </w:pPr>
          </w:p>
          <w:p w:rsidR="003274F7" w:rsidRDefault="003274F7">
            <w:pPr>
              <w:spacing w:line="360" w:lineRule="auto"/>
              <w:jc w:val="left"/>
              <w:rPr>
                <w:sz w:val="24"/>
              </w:rPr>
            </w:pPr>
          </w:p>
          <w:p w:rsidR="003274F7" w:rsidRDefault="003274F7">
            <w:pPr>
              <w:spacing w:line="360" w:lineRule="auto"/>
              <w:jc w:val="left"/>
              <w:rPr>
                <w:sz w:val="24"/>
              </w:rPr>
            </w:pPr>
          </w:p>
          <w:p w:rsidR="003274F7" w:rsidRDefault="003274F7">
            <w:pPr>
              <w:spacing w:line="360" w:lineRule="auto"/>
              <w:jc w:val="left"/>
              <w:rPr>
                <w:sz w:val="24"/>
              </w:rPr>
            </w:pPr>
          </w:p>
        </w:tc>
        <w:tc>
          <w:tcPr>
            <w:tcW w:w="4264" w:type="dxa"/>
          </w:tcPr>
          <w:p w:rsidR="003274F7" w:rsidRDefault="00C7430F">
            <w:pPr>
              <w:spacing w:line="360" w:lineRule="auto"/>
              <w:jc w:val="left"/>
              <w:rPr>
                <w:sz w:val="24"/>
              </w:rPr>
            </w:pPr>
            <w:r>
              <w:rPr>
                <w:rFonts w:hint="eastAsia"/>
                <w:sz w:val="24"/>
              </w:rPr>
              <w:t>投标代表人身份证背面</w:t>
            </w:r>
          </w:p>
        </w:tc>
      </w:tr>
    </w:tbl>
    <w:p w:rsidR="003274F7" w:rsidRDefault="003274F7" w:rsidP="00C7430F">
      <w:pPr>
        <w:spacing w:line="360" w:lineRule="auto"/>
        <w:ind w:firstLineChars="2100" w:firstLine="4686"/>
        <w:rPr>
          <w:sz w:val="24"/>
        </w:rPr>
      </w:pPr>
    </w:p>
    <w:p w:rsidR="003274F7" w:rsidRDefault="00C7430F">
      <w:pPr>
        <w:widowControl/>
        <w:jc w:val="left"/>
        <w:rPr>
          <w:b/>
          <w:sz w:val="24"/>
        </w:rPr>
      </w:pPr>
      <w:r>
        <w:rPr>
          <w:sz w:val="24"/>
        </w:rPr>
        <w:br w:type="page"/>
      </w:r>
      <w:r>
        <w:rPr>
          <w:b/>
          <w:sz w:val="24"/>
        </w:rPr>
        <w:lastRenderedPageBreak/>
        <w:t>附件</w:t>
      </w:r>
      <w:r>
        <w:rPr>
          <w:rFonts w:hint="eastAsia"/>
          <w:b/>
          <w:sz w:val="24"/>
        </w:rPr>
        <w:t>4</w:t>
      </w:r>
    </w:p>
    <w:p w:rsidR="003274F7" w:rsidRDefault="00C7430F">
      <w:pPr>
        <w:autoSpaceDN w:val="0"/>
        <w:spacing w:line="360" w:lineRule="auto"/>
        <w:jc w:val="center"/>
        <w:rPr>
          <w:b/>
          <w:bCs/>
          <w:sz w:val="24"/>
        </w:rPr>
      </w:pPr>
      <w:r>
        <w:rPr>
          <w:b/>
          <w:bCs/>
          <w:sz w:val="24"/>
        </w:rPr>
        <w:t>开标一览表</w:t>
      </w:r>
    </w:p>
    <w:p w:rsidR="003274F7" w:rsidRDefault="003274F7">
      <w:pPr>
        <w:ind w:right="84"/>
        <w:rPr>
          <w:sz w:val="24"/>
        </w:rPr>
      </w:pPr>
    </w:p>
    <w:p w:rsidR="003274F7" w:rsidRDefault="00C7430F">
      <w:pPr>
        <w:spacing w:line="460" w:lineRule="exact"/>
        <w:ind w:left="192"/>
        <w:rPr>
          <w:sz w:val="24"/>
        </w:rPr>
      </w:pPr>
      <w:r>
        <w:rPr>
          <w:sz w:val="24"/>
        </w:rPr>
        <w:t>项目名称：</w:t>
      </w:r>
      <w:r>
        <w:rPr>
          <w:sz w:val="24"/>
          <w:u w:val="single"/>
        </w:rPr>
        <w:t xml:space="preserve">                    </w:t>
      </w:r>
      <w:r>
        <w:rPr>
          <w:sz w:val="24"/>
        </w:rPr>
        <w:t xml:space="preserve">                  </w:t>
      </w:r>
    </w:p>
    <w:p w:rsidR="003274F7" w:rsidRDefault="00C7430F">
      <w:pPr>
        <w:spacing w:line="460" w:lineRule="exact"/>
        <w:ind w:left="192"/>
        <w:rPr>
          <w:sz w:val="24"/>
        </w:rPr>
      </w:pPr>
      <w:r>
        <w:rPr>
          <w:sz w:val="24"/>
        </w:rPr>
        <w:t>项目编号：</w:t>
      </w:r>
      <w:r>
        <w:rPr>
          <w:sz w:val="24"/>
          <w:u w:val="single"/>
        </w:rPr>
        <w:t xml:space="preserve">                    </w:t>
      </w:r>
      <w:r>
        <w:rPr>
          <w:sz w:val="24"/>
        </w:rPr>
        <w:t xml:space="preserve">                  </w:t>
      </w:r>
    </w:p>
    <w:p w:rsidR="003274F7" w:rsidRDefault="00C7430F">
      <w:pPr>
        <w:spacing w:line="460" w:lineRule="exact"/>
        <w:rPr>
          <w:sz w:val="24"/>
        </w:rPr>
      </w:pPr>
      <w:r>
        <w:rPr>
          <w:sz w:val="24"/>
        </w:rPr>
        <w:t xml:space="preserve">                                                       </w:t>
      </w:r>
      <w:r>
        <w:rPr>
          <w:sz w:val="24"/>
        </w:rPr>
        <w:t>单位：元</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77"/>
        <w:gridCol w:w="1707"/>
        <w:gridCol w:w="1463"/>
        <w:gridCol w:w="1605"/>
        <w:gridCol w:w="1463"/>
        <w:gridCol w:w="1313"/>
      </w:tblGrid>
      <w:tr w:rsidR="003274F7">
        <w:trPr>
          <w:jc w:val="center"/>
        </w:trPr>
        <w:tc>
          <w:tcPr>
            <w:tcW w:w="572" w:type="pct"/>
            <w:vAlign w:val="center"/>
          </w:tcPr>
          <w:p w:rsidR="003274F7" w:rsidRDefault="00C7430F">
            <w:pPr>
              <w:spacing w:line="460" w:lineRule="exact"/>
              <w:jc w:val="center"/>
              <w:rPr>
                <w:sz w:val="24"/>
              </w:rPr>
            </w:pPr>
            <w:r>
              <w:rPr>
                <w:rFonts w:hint="eastAsia"/>
                <w:sz w:val="24"/>
              </w:rPr>
              <w:t>包</w:t>
            </w:r>
            <w:r>
              <w:rPr>
                <w:sz w:val="24"/>
              </w:rPr>
              <w:t>号</w:t>
            </w:r>
          </w:p>
        </w:tc>
        <w:tc>
          <w:tcPr>
            <w:tcW w:w="1001" w:type="pct"/>
            <w:vAlign w:val="center"/>
          </w:tcPr>
          <w:p w:rsidR="003274F7" w:rsidRDefault="00C7430F">
            <w:pPr>
              <w:spacing w:line="460" w:lineRule="exact"/>
              <w:jc w:val="center"/>
              <w:rPr>
                <w:sz w:val="24"/>
              </w:rPr>
            </w:pPr>
            <w:r>
              <w:rPr>
                <w:rFonts w:hint="eastAsia"/>
                <w:sz w:val="24"/>
              </w:rPr>
              <w:t>包</w:t>
            </w:r>
            <w:r>
              <w:rPr>
                <w:sz w:val="24"/>
              </w:rPr>
              <w:t>名称</w:t>
            </w:r>
          </w:p>
        </w:tc>
        <w:tc>
          <w:tcPr>
            <w:tcW w:w="858" w:type="pct"/>
            <w:vAlign w:val="center"/>
          </w:tcPr>
          <w:p w:rsidR="003274F7" w:rsidRDefault="00C7430F">
            <w:pPr>
              <w:spacing w:line="460" w:lineRule="exact"/>
              <w:jc w:val="center"/>
              <w:rPr>
                <w:sz w:val="24"/>
              </w:rPr>
            </w:pPr>
            <w:r>
              <w:rPr>
                <w:sz w:val="24"/>
              </w:rPr>
              <w:t>品牌</w:t>
            </w:r>
          </w:p>
        </w:tc>
        <w:tc>
          <w:tcPr>
            <w:tcW w:w="941" w:type="pct"/>
            <w:vAlign w:val="center"/>
          </w:tcPr>
          <w:p w:rsidR="003274F7" w:rsidRDefault="00C7430F">
            <w:pPr>
              <w:spacing w:line="460" w:lineRule="exact"/>
              <w:jc w:val="center"/>
              <w:rPr>
                <w:sz w:val="24"/>
              </w:rPr>
            </w:pPr>
            <w:r>
              <w:rPr>
                <w:sz w:val="24"/>
              </w:rPr>
              <w:t>投标总价</w:t>
            </w:r>
          </w:p>
        </w:tc>
        <w:tc>
          <w:tcPr>
            <w:tcW w:w="858" w:type="pct"/>
            <w:vAlign w:val="center"/>
          </w:tcPr>
          <w:p w:rsidR="003274F7" w:rsidRDefault="00C7430F">
            <w:pPr>
              <w:spacing w:line="460" w:lineRule="exact"/>
              <w:jc w:val="center"/>
              <w:rPr>
                <w:sz w:val="24"/>
              </w:rPr>
            </w:pPr>
            <w:r>
              <w:rPr>
                <w:sz w:val="24"/>
              </w:rPr>
              <w:t>交货期</w:t>
            </w:r>
          </w:p>
        </w:tc>
        <w:tc>
          <w:tcPr>
            <w:tcW w:w="770" w:type="pct"/>
            <w:vAlign w:val="center"/>
          </w:tcPr>
          <w:p w:rsidR="003274F7" w:rsidRDefault="00C7430F">
            <w:pPr>
              <w:spacing w:line="460" w:lineRule="exact"/>
              <w:jc w:val="center"/>
              <w:rPr>
                <w:sz w:val="24"/>
              </w:rPr>
            </w:pPr>
            <w:r>
              <w:rPr>
                <w:sz w:val="24"/>
              </w:rPr>
              <w:t>备注</w:t>
            </w:r>
          </w:p>
        </w:tc>
      </w:tr>
      <w:tr w:rsidR="003274F7">
        <w:trPr>
          <w:jc w:val="center"/>
        </w:trPr>
        <w:tc>
          <w:tcPr>
            <w:tcW w:w="572" w:type="pct"/>
            <w:vAlign w:val="center"/>
          </w:tcPr>
          <w:p w:rsidR="003274F7" w:rsidRDefault="00C7430F">
            <w:pPr>
              <w:spacing w:line="460" w:lineRule="exact"/>
              <w:jc w:val="center"/>
              <w:rPr>
                <w:sz w:val="24"/>
              </w:rPr>
            </w:pPr>
            <w:r>
              <w:rPr>
                <w:sz w:val="24"/>
              </w:rPr>
              <w:t>1</w:t>
            </w:r>
          </w:p>
        </w:tc>
        <w:tc>
          <w:tcPr>
            <w:tcW w:w="1001" w:type="pct"/>
            <w:vAlign w:val="center"/>
          </w:tcPr>
          <w:p w:rsidR="003274F7" w:rsidRDefault="003274F7">
            <w:pPr>
              <w:spacing w:line="460" w:lineRule="exact"/>
              <w:jc w:val="center"/>
              <w:rPr>
                <w:sz w:val="24"/>
              </w:rPr>
            </w:pPr>
          </w:p>
        </w:tc>
        <w:tc>
          <w:tcPr>
            <w:tcW w:w="858" w:type="pct"/>
            <w:vAlign w:val="center"/>
          </w:tcPr>
          <w:p w:rsidR="003274F7" w:rsidRDefault="003274F7">
            <w:pPr>
              <w:spacing w:line="460" w:lineRule="exact"/>
              <w:jc w:val="center"/>
              <w:rPr>
                <w:sz w:val="24"/>
              </w:rPr>
            </w:pPr>
          </w:p>
        </w:tc>
        <w:tc>
          <w:tcPr>
            <w:tcW w:w="941" w:type="pct"/>
            <w:vAlign w:val="center"/>
          </w:tcPr>
          <w:p w:rsidR="003274F7" w:rsidRDefault="003274F7">
            <w:pPr>
              <w:spacing w:line="460" w:lineRule="exact"/>
              <w:jc w:val="center"/>
              <w:rPr>
                <w:sz w:val="24"/>
              </w:rPr>
            </w:pPr>
          </w:p>
        </w:tc>
        <w:tc>
          <w:tcPr>
            <w:tcW w:w="858" w:type="pct"/>
            <w:vAlign w:val="center"/>
          </w:tcPr>
          <w:p w:rsidR="003274F7" w:rsidRDefault="003274F7">
            <w:pPr>
              <w:spacing w:line="460" w:lineRule="exact"/>
              <w:jc w:val="center"/>
              <w:rPr>
                <w:sz w:val="24"/>
              </w:rPr>
            </w:pPr>
          </w:p>
        </w:tc>
        <w:tc>
          <w:tcPr>
            <w:tcW w:w="770" w:type="pct"/>
            <w:vAlign w:val="center"/>
          </w:tcPr>
          <w:p w:rsidR="003274F7" w:rsidRDefault="003274F7">
            <w:pPr>
              <w:spacing w:line="460" w:lineRule="exact"/>
              <w:jc w:val="center"/>
              <w:rPr>
                <w:sz w:val="24"/>
              </w:rPr>
            </w:pPr>
          </w:p>
        </w:tc>
      </w:tr>
      <w:tr w:rsidR="003274F7">
        <w:trPr>
          <w:jc w:val="center"/>
        </w:trPr>
        <w:tc>
          <w:tcPr>
            <w:tcW w:w="572" w:type="pct"/>
            <w:vAlign w:val="center"/>
          </w:tcPr>
          <w:p w:rsidR="003274F7" w:rsidRDefault="00C7430F">
            <w:pPr>
              <w:spacing w:line="460" w:lineRule="exact"/>
              <w:jc w:val="center"/>
              <w:rPr>
                <w:sz w:val="24"/>
              </w:rPr>
            </w:pPr>
            <w:r>
              <w:rPr>
                <w:rFonts w:hint="eastAsia"/>
                <w:sz w:val="24"/>
              </w:rPr>
              <w:t>2</w:t>
            </w:r>
          </w:p>
        </w:tc>
        <w:tc>
          <w:tcPr>
            <w:tcW w:w="1001" w:type="pct"/>
            <w:vAlign w:val="center"/>
          </w:tcPr>
          <w:p w:rsidR="003274F7" w:rsidRDefault="003274F7">
            <w:pPr>
              <w:spacing w:line="460" w:lineRule="exact"/>
              <w:jc w:val="center"/>
              <w:rPr>
                <w:sz w:val="24"/>
              </w:rPr>
            </w:pPr>
          </w:p>
        </w:tc>
        <w:tc>
          <w:tcPr>
            <w:tcW w:w="858" w:type="pct"/>
            <w:vAlign w:val="center"/>
          </w:tcPr>
          <w:p w:rsidR="003274F7" w:rsidRDefault="003274F7">
            <w:pPr>
              <w:spacing w:line="460" w:lineRule="exact"/>
              <w:jc w:val="center"/>
              <w:rPr>
                <w:sz w:val="24"/>
              </w:rPr>
            </w:pPr>
          </w:p>
        </w:tc>
        <w:tc>
          <w:tcPr>
            <w:tcW w:w="941" w:type="pct"/>
            <w:vAlign w:val="center"/>
          </w:tcPr>
          <w:p w:rsidR="003274F7" w:rsidRDefault="003274F7">
            <w:pPr>
              <w:spacing w:line="460" w:lineRule="exact"/>
              <w:jc w:val="center"/>
              <w:rPr>
                <w:sz w:val="24"/>
              </w:rPr>
            </w:pPr>
          </w:p>
        </w:tc>
        <w:tc>
          <w:tcPr>
            <w:tcW w:w="858" w:type="pct"/>
            <w:vAlign w:val="center"/>
          </w:tcPr>
          <w:p w:rsidR="003274F7" w:rsidRDefault="003274F7">
            <w:pPr>
              <w:spacing w:line="460" w:lineRule="exact"/>
              <w:jc w:val="center"/>
              <w:rPr>
                <w:sz w:val="24"/>
              </w:rPr>
            </w:pPr>
          </w:p>
        </w:tc>
        <w:tc>
          <w:tcPr>
            <w:tcW w:w="770" w:type="pct"/>
            <w:vAlign w:val="center"/>
          </w:tcPr>
          <w:p w:rsidR="003274F7" w:rsidRDefault="003274F7">
            <w:pPr>
              <w:spacing w:line="460" w:lineRule="exact"/>
              <w:jc w:val="center"/>
              <w:rPr>
                <w:sz w:val="24"/>
              </w:rPr>
            </w:pPr>
          </w:p>
        </w:tc>
      </w:tr>
      <w:tr w:rsidR="003274F7">
        <w:trPr>
          <w:jc w:val="center"/>
        </w:trPr>
        <w:tc>
          <w:tcPr>
            <w:tcW w:w="572" w:type="pct"/>
            <w:vAlign w:val="center"/>
          </w:tcPr>
          <w:p w:rsidR="003274F7" w:rsidRDefault="003274F7">
            <w:pPr>
              <w:spacing w:line="460" w:lineRule="exact"/>
              <w:jc w:val="center"/>
              <w:rPr>
                <w:sz w:val="24"/>
              </w:rPr>
            </w:pPr>
          </w:p>
        </w:tc>
        <w:tc>
          <w:tcPr>
            <w:tcW w:w="1001" w:type="pct"/>
            <w:vAlign w:val="center"/>
          </w:tcPr>
          <w:p w:rsidR="003274F7" w:rsidRDefault="003274F7">
            <w:pPr>
              <w:spacing w:line="460" w:lineRule="exact"/>
              <w:jc w:val="center"/>
              <w:rPr>
                <w:sz w:val="24"/>
              </w:rPr>
            </w:pPr>
          </w:p>
        </w:tc>
        <w:tc>
          <w:tcPr>
            <w:tcW w:w="858" w:type="pct"/>
            <w:vAlign w:val="center"/>
          </w:tcPr>
          <w:p w:rsidR="003274F7" w:rsidRDefault="003274F7">
            <w:pPr>
              <w:spacing w:line="460" w:lineRule="exact"/>
              <w:jc w:val="center"/>
              <w:rPr>
                <w:sz w:val="24"/>
              </w:rPr>
            </w:pPr>
          </w:p>
        </w:tc>
        <w:tc>
          <w:tcPr>
            <w:tcW w:w="941" w:type="pct"/>
            <w:vAlign w:val="center"/>
          </w:tcPr>
          <w:p w:rsidR="003274F7" w:rsidRDefault="003274F7">
            <w:pPr>
              <w:spacing w:line="460" w:lineRule="exact"/>
              <w:jc w:val="center"/>
              <w:rPr>
                <w:sz w:val="24"/>
              </w:rPr>
            </w:pPr>
          </w:p>
        </w:tc>
        <w:tc>
          <w:tcPr>
            <w:tcW w:w="858" w:type="pct"/>
            <w:vAlign w:val="center"/>
          </w:tcPr>
          <w:p w:rsidR="003274F7" w:rsidRDefault="003274F7">
            <w:pPr>
              <w:spacing w:line="460" w:lineRule="exact"/>
              <w:jc w:val="center"/>
              <w:rPr>
                <w:sz w:val="24"/>
              </w:rPr>
            </w:pPr>
          </w:p>
        </w:tc>
        <w:tc>
          <w:tcPr>
            <w:tcW w:w="770" w:type="pct"/>
            <w:vAlign w:val="center"/>
          </w:tcPr>
          <w:p w:rsidR="003274F7" w:rsidRDefault="003274F7">
            <w:pPr>
              <w:spacing w:line="460" w:lineRule="exact"/>
              <w:jc w:val="center"/>
              <w:rPr>
                <w:sz w:val="24"/>
              </w:rPr>
            </w:pPr>
          </w:p>
        </w:tc>
      </w:tr>
      <w:tr w:rsidR="003274F7">
        <w:trPr>
          <w:jc w:val="center"/>
        </w:trPr>
        <w:tc>
          <w:tcPr>
            <w:tcW w:w="572" w:type="pct"/>
            <w:vAlign w:val="center"/>
          </w:tcPr>
          <w:p w:rsidR="003274F7" w:rsidRDefault="003274F7">
            <w:pPr>
              <w:spacing w:line="460" w:lineRule="exact"/>
              <w:jc w:val="center"/>
              <w:rPr>
                <w:sz w:val="24"/>
              </w:rPr>
            </w:pPr>
          </w:p>
        </w:tc>
        <w:tc>
          <w:tcPr>
            <w:tcW w:w="1001" w:type="pct"/>
            <w:vAlign w:val="center"/>
          </w:tcPr>
          <w:p w:rsidR="003274F7" w:rsidRDefault="003274F7">
            <w:pPr>
              <w:spacing w:line="460" w:lineRule="exact"/>
              <w:jc w:val="center"/>
              <w:rPr>
                <w:sz w:val="24"/>
              </w:rPr>
            </w:pPr>
          </w:p>
        </w:tc>
        <w:tc>
          <w:tcPr>
            <w:tcW w:w="858" w:type="pct"/>
            <w:vAlign w:val="center"/>
          </w:tcPr>
          <w:p w:rsidR="003274F7" w:rsidRDefault="003274F7">
            <w:pPr>
              <w:spacing w:line="460" w:lineRule="exact"/>
              <w:jc w:val="center"/>
              <w:rPr>
                <w:sz w:val="24"/>
              </w:rPr>
            </w:pPr>
          </w:p>
        </w:tc>
        <w:tc>
          <w:tcPr>
            <w:tcW w:w="941" w:type="pct"/>
            <w:vAlign w:val="center"/>
          </w:tcPr>
          <w:p w:rsidR="003274F7" w:rsidRDefault="003274F7">
            <w:pPr>
              <w:spacing w:line="460" w:lineRule="exact"/>
              <w:jc w:val="center"/>
              <w:rPr>
                <w:sz w:val="24"/>
              </w:rPr>
            </w:pPr>
          </w:p>
        </w:tc>
        <w:tc>
          <w:tcPr>
            <w:tcW w:w="858" w:type="pct"/>
            <w:vAlign w:val="center"/>
          </w:tcPr>
          <w:p w:rsidR="003274F7" w:rsidRDefault="003274F7">
            <w:pPr>
              <w:spacing w:line="460" w:lineRule="exact"/>
              <w:jc w:val="center"/>
              <w:rPr>
                <w:sz w:val="24"/>
              </w:rPr>
            </w:pPr>
          </w:p>
        </w:tc>
        <w:tc>
          <w:tcPr>
            <w:tcW w:w="770" w:type="pct"/>
            <w:vAlign w:val="center"/>
          </w:tcPr>
          <w:p w:rsidR="003274F7" w:rsidRDefault="003274F7">
            <w:pPr>
              <w:spacing w:line="460" w:lineRule="exact"/>
              <w:jc w:val="center"/>
              <w:rPr>
                <w:sz w:val="24"/>
              </w:rPr>
            </w:pPr>
          </w:p>
        </w:tc>
      </w:tr>
      <w:tr w:rsidR="003274F7">
        <w:trPr>
          <w:jc w:val="center"/>
        </w:trPr>
        <w:tc>
          <w:tcPr>
            <w:tcW w:w="572" w:type="pct"/>
            <w:vAlign w:val="center"/>
          </w:tcPr>
          <w:p w:rsidR="003274F7" w:rsidRDefault="003274F7">
            <w:pPr>
              <w:spacing w:line="460" w:lineRule="exact"/>
              <w:jc w:val="center"/>
              <w:rPr>
                <w:sz w:val="24"/>
              </w:rPr>
            </w:pPr>
          </w:p>
        </w:tc>
        <w:tc>
          <w:tcPr>
            <w:tcW w:w="1001" w:type="pct"/>
            <w:vAlign w:val="center"/>
          </w:tcPr>
          <w:p w:rsidR="003274F7" w:rsidRDefault="003274F7">
            <w:pPr>
              <w:spacing w:line="460" w:lineRule="exact"/>
              <w:jc w:val="center"/>
              <w:rPr>
                <w:sz w:val="24"/>
              </w:rPr>
            </w:pPr>
          </w:p>
        </w:tc>
        <w:tc>
          <w:tcPr>
            <w:tcW w:w="858" w:type="pct"/>
            <w:vAlign w:val="center"/>
          </w:tcPr>
          <w:p w:rsidR="003274F7" w:rsidRDefault="003274F7">
            <w:pPr>
              <w:spacing w:line="460" w:lineRule="exact"/>
              <w:jc w:val="center"/>
              <w:rPr>
                <w:sz w:val="24"/>
              </w:rPr>
            </w:pPr>
          </w:p>
        </w:tc>
        <w:tc>
          <w:tcPr>
            <w:tcW w:w="941" w:type="pct"/>
            <w:vAlign w:val="center"/>
          </w:tcPr>
          <w:p w:rsidR="003274F7" w:rsidRDefault="003274F7">
            <w:pPr>
              <w:spacing w:line="460" w:lineRule="exact"/>
              <w:jc w:val="center"/>
              <w:rPr>
                <w:sz w:val="24"/>
              </w:rPr>
            </w:pPr>
          </w:p>
        </w:tc>
        <w:tc>
          <w:tcPr>
            <w:tcW w:w="858" w:type="pct"/>
            <w:vAlign w:val="center"/>
          </w:tcPr>
          <w:p w:rsidR="003274F7" w:rsidRDefault="003274F7">
            <w:pPr>
              <w:spacing w:line="460" w:lineRule="exact"/>
              <w:jc w:val="center"/>
              <w:rPr>
                <w:sz w:val="24"/>
              </w:rPr>
            </w:pPr>
          </w:p>
        </w:tc>
        <w:tc>
          <w:tcPr>
            <w:tcW w:w="770" w:type="pct"/>
            <w:vAlign w:val="center"/>
          </w:tcPr>
          <w:p w:rsidR="003274F7" w:rsidRDefault="003274F7">
            <w:pPr>
              <w:spacing w:line="460" w:lineRule="exact"/>
              <w:jc w:val="center"/>
              <w:rPr>
                <w:sz w:val="24"/>
              </w:rPr>
            </w:pPr>
          </w:p>
        </w:tc>
      </w:tr>
      <w:tr w:rsidR="003274F7">
        <w:trPr>
          <w:jc w:val="center"/>
        </w:trPr>
        <w:tc>
          <w:tcPr>
            <w:tcW w:w="572" w:type="pct"/>
            <w:vAlign w:val="center"/>
          </w:tcPr>
          <w:p w:rsidR="003274F7" w:rsidRDefault="003274F7">
            <w:pPr>
              <w:spacing w:line="460" w:lineRule="exact"/>
              <w:jc w:val="center"/>
              <w:rPr>
                <w:sz w:val="24"/>
              </w:rPr>
            </w:pPr>
          </w:p>
        </w:tc>
        <w:tc>
          <w:tcPr>
            <w:tcW w:w="1001" w:type="pct"/>
            <w:vAlign w:val="center"/>
          </w:tcPr>
          <w:p w:rsidR="003274F7" w:rsidRDefault="003274F7">
            <w:pPr>
              <w:spacing w:line="460" w:lineRule="exact"/>
              <w:jc w:val="center"/>
              <w:rPr>
                <w:sz w:val="24"/>
              </w:rPr>
            </w:pPr>
          </w:p>
        </w:tc>
        <w:tc>
          <w:tcPr>
            <w:tcW w:w="858" w:type="pct"/>
            <w:vAlign w:val="center"/>
          </w:tcPr>
          <w:p w:rsidR="003274F7" w:rsidRDefault="003274F7">
            <w:pPr>
              <w:spacing w:line="460" w:lineRule="exact"/>
              <w:jc w:val="center"/>
              <w:rPr>
                <w:sz w:val="24"/>
              </w:rPr>
            </w:pPr>
          </w:p>
        </w:tc>
        <w:tc>
          <w:tcPr>
            <w:tcW w:w="941" w:type="pct"/>
            <w:vAlign w:val="center"/>
          </w:tcPr>
          <w:p w:rsidR="003274F7" w:rsidRDefault="003274F7">
            <w:pPr>
              <w:spacing w:line="460" w:lineRule="exact"/>
              <w:jc w:val="center"/>
              <w:rPr>
                <w:sz w:val="24"/>
              </w:rPr>
            </w:pPr>
          </w:p>
        </w:tc>
        <w:tc>
          <w:tcPr>
            <w:tcW w:w="858" w:type="pct"/>
            <w:vAlign w:val="center"/>
          </w:tcPr>
          <w:p w:rsidR="003274F7" w:rsidRDefault="003274F7">
            <w:pPr>
              <w:spacing w:line="460" w:lineRule="exact"/>
              <w:jc w:val="center"/>
              <w:rPr>
                <w:sz w:val="24"/>
              </w:rPr>
            </w:pPr>
          </w:p>
        </w:tc>
        <w:tc>
          <w:tcPr>
            <w:tcW w:w="770" w:type="pct"/>
            <w:vAlign w:val="center"/>
          </w:tcPr>
          <w:p w:rsidR="003274F7" w:rsidRDefault="003274F7">
            <w:pPr>
              <w:spacing w:line="460" w:lineRule="exact"/>
              <w:jc w:val="center"/>
              <w:rPr>
                <w:sz w:val="24"/>
              </w:rPr>
            </w:pPr>
          </w:p>
        </w:tc>
      </w:tr>
      <w:tr w:rsidR="003274F7">
        <w:trPr>
          <w:jc w:val="center"/>
        </w:trPr>
        <w:tc>
          <w:tcPr>
            <w:tcW w:w="572" w:type="pct"/>
            <w:vAlign w:val="center"/>
          </w:tcPr>
          <w:p w:rsidR="003274F7" w:rsidRDefault="003274F7">
            <w:pPr>
              <w:spacing w:line="460" w:lineRule="exact"/>
              <w:jc w:val="center"/>
              <w:rPr>
                <w:sz w:val="24"/>
              </w:rPr>
            </w:pPr>
          </w:p>
        </w:tc>
        <w:tc>
          <w:tcPr>
            <w:tcW w:w="1001" w:type="pct"/>
            <w:vAlign w:val="center"/>
          </w:tcPr>
          <w:p w:rsidR="003274F7" w:rsidRDefault="003274F7">
            <w:pPr>
              <w:spacing w:line="460" w:lineRule="exact"/>
              <w:jc w:val="center"/>
              <w:rPr>
                <w:sz w:val="24"/>
              </w:rPr>
            </w:pPr>
          </w:p>
        </w:tc>
        <w:tc>
          <w:tcPr>
            <w:tcW w:w="858" w:type="pct"/>
            <w:vAlign w:val="center"/>
          </w:tcPr>
          <w:p w:rsidR="003274F7" w:rsidRDefault="003274F7">
            <w:pPr>
              <w:spacing w:line="460" w:lineRule="exact"/>
              <w:jc w:val="center"/>
              <w:rPr>
                <w:sz w:val="24"/>
              </w:rPr>
            </w:pPr>
          </w:p>
        </w:tc>
        <w:tc>
          <w:tcPr>
            <w:tcW w:w="941" w:type="pct"/>
            <w:vAlign w:val="center"/>
          </w:tcPr>
          <w:p w:rsidR="003274F7" w:rsidRDefault="003274F7">
            <w:pPr>
              <w:spacing w:line="460" w:lineRule="exact"/>
              <w:jc w:val="center"/>
              <w:rPr>
                <w:sz w:val="24"/>
              </w:rPr>
            </w:pPr>
          </w:p>
        </w:tc>
        <w:tc>
          <w:tcPr>
            <w:tcW w:w="858" w:type="pct"/>
            <w:vAlign w:val="center"/>
          </w:tcPr>
          <w:p w:rsidR="003274F7" w:rsidRDefault="003274F7">
            <w:pPr>
              <w:spacing w:line="460" w:lineRule="exact"/>
              <w:jc w:val="center"/>
              <w:rPr>
                <w:sz w:val="24"/>
              </w:rPr>
            </w:pPr>
          </w:p>
        </w:tc>
        <w:tc>
          <w:tcPr>
            <w:tcW w:w="770" w:type="pct"/>
            <w:vAlign w:val="center"/>
          </w:tcPr>
          <w:p w:rsidR="003274F7" w:rsidRDefault="003274F7">
            <w:pPr>
              <w:spacing w:line="460" w:lineRule="exact"/>
              <w:jc w:val="center"/>
              <w:rPr>
                <w:sz w:val="24"/>
              </w:rPr>
            </w:pPr>
          </w:p>
        </w:tc>
      </w:tr>
      <w:tr w:rsidR="003274F7">
        <w:trPr>
          <w:jc w:val="center"/>
        </w:trPr>
        <w:tc>
          <w:tcPr>
            <w:tcW w:w="572" w:type="pct"/>
            <w:vAlign w:val="center"/>
          </w:tcPr>
          <w:p w:rsidR="003274F7" w:rsidRDefault="00C7430F">
            <w:pPr>
              <w:spacing w:line="460" w:lineRule="exact"/>
              <w:jc w:val="center"/>
              <w:rPr>
                <w:sz w:val="24"/>
              </w:rPr>
            </w:pPr>
            <w:r>
              <w:rPr>
                <w:sz w:val="24"/>
              </w:rPr>
              <w:t>…</w:t>
            </w:r>
          </w:p>
        </w:tc>
        <w:tc>
          <w:tcPr>
            <w:tcW w:w="1001" w:type="pct"/>
            <w:vAlign w:val="center"/>
          </w:tcPr>
          <w:p w:rsidR="003274F7" w:rsidRDefault="003274F7">
            <w:pPr>
              <w:spacing w:line="460" w:lineRule="exact"/>
              <w:jc w:val="center"/>
              <w:rPr>
                <w:sz w:val="24"/>
              </w:rPr>
            </w:pPr>
          </w:p>
        </w:tc>
        <w:tc>
          <w:tcPr>
            <w:tcW w:w="858" w:type="pct"/>
            <w:vAlign w:val="center"/>
          </w:tcPr>
          <w:p w:rsidR="003274F7" w:rsidRDefault="003274F7">
            <w:pPr>
              <w:spacing w:line="460" w:lineRule="exact"/>
              <w:jc w:val="center"/>
              <w:rPr>
                <w:sz w:val="24"/>
              </w:rPr>
            </w:pPr>
          </w:p>
        </w:tc>
        <w:tc>
          <w:tcPr>
            <w:tcW w:w="941" w:type="pct"/>
            <w:vAlign w:val="center"/>
          </w:tcPr>
          <w:p w:rsidR="003274F7" w:rsidRDefault="003274F7">
            <w:pPr>
              <w:spacing w:line="460" w:lineRule="exact"/>
              <w:jc w:val="center"/>
              <w:rPr>
                <w:sz w:val="24"/>
              </w:rPr>
            </w:pPr>
          </w:p>
        </w:tc>
        <w:tc>
          <w:tcPr>
            <w:tcW w:w="858" w:type="pct"/>
            <w:vAlign w:val="center"/>
          </w:tcPr>
          <w:p w:rsidR="003274F7" w:rsidRDefault="003274F7">
            <w:pPr>
              <w:spacing w:line="460" w:lineRule="exact"/>
              <w:jc w:val="center"/>
              <w:rPr>
                <w:sz w:val="24"/>
              </w:rPr>
            </w:pPr>
          </w:p>
        </w:tc>
        <w:tc>
          <w:tcPr>
            <w:tcW w:w="770" w:type="pct"/>
            <w:vAlign w:val="center"/>
          </w:tcPr>
          <w:p w:rsidR="003274F7" w:rsidRDefault="003274F7">
            <w:pPr>
              <w:spacing w:line="460" w:lineRule="exact"/>
              <w:jc w:val="center"/>
              <w:rPr>
                <w:sz w:val="24"/>
              </w:rPr>
            </w:pPr>
          </w:p>
        </w:tc>
      </w:tr>
      <w:tr w:rsidR="003274F7">
        <w:trPr>
          <w:jc w:val="center"/>
        </w:trPr>
        <w:tc>
          <w:tcPr>
            <w:tcW w:w="572" w:type="pct"/>
            <w:vAlign w:val="center"/>
          </w:tcPr>
          <w:p w:rsidR="003274F7" w:rsidRDefault="003274F7">
            <w:pPr>
              <w:spacing w:line="460" w:lineRule="exact"/>
              <w:jc w:val="center"/>
              <w:rPr>
                <w:sz w:val="24"/>
              </w:rPr>
            </w:pPr>
          </w:p>
        </w:tc>
        <w:tc>
          <w:tcPr>
            <w:tcW w:w="1001" w:type="pct"/>
            <w:vAlign w:val="center"/>
          </w:tcPr>
          <w:p w:rsidR="003274F7" w:rsidRDefault="003274F7">
            <w:pPr>
              <w:spacing w:line="460" w:lineRule="exact"/>
              <w:jc w:val="center"/>
              <w:rPr>
                <w:sz w:val="24"/>
              </w:rPr>
            </w:pPr>
          </w:p>
        </w:tc>
        <w:tc>
          <w:tcPr>
            <w:tcW w:w="858" w:type="pct"/>
            <w:vAlign w:val="center"/>
          </w:tcPr>
          <w:p w:rsidR="003274F7" w:rsidRDefault="003274F7">
            <w:pPr>
              <w:spacing w:line="460" w:lineRule="exact"/>
              <w:jc w:val="center"/>
              <w:rPr>
                <w:sz w:val="24"/>
              </w:rPr>
            </w:pPr>
          </w:p>
        </w:tc>
        <w:tc>
          <w:tcPr>
            <w:tcW w:w="941" w:type="pct"/>
            <w:vAlign w:val="center"/>
          </w:tcPr>
          <w:p w:rsidR="003274F7" w:rsidRDefault="003274F7">
            <w:pPr>
              <w:spacing w:line="460" w:lineRule="exact"/>
              <w:jc w:val="center"/>
              <w:rPr>
                <w:sz w:val="24"/>
              </w:rPr>
            </w:pPr>
          </w:p>
        </w:tc>
        <w:tc>
          <w:tcPr>
            <w:tcW w:w="858" w:type="pct"/>
            <w:vAlign w:val="center"/>
          </w:tcPr>
          <w:p w:rsidR="003274F7" w:rsidRDefault="003274F7">
            <w:pPr>
              <w:spacing w:line="460" w:lineRule="exact"/>
              <w:jc w:val="center"/>
              <w:rPr>
                <w:sz w:val="24"/>
              </w:rPr>
            </w:pPr>
          </w:p>
        </w:tc>
        <w:tc>
          <w:tcPr>
            <w:tcW w:w="770" w:type="pct"/>
            <w:vAlign w:val="center"/>
          </w:tcPr>
          <w:p w:rsidR="003274F7" w:rsidRDefault="003274F7">
            <w:pPr>
              <w:spacing w:line="460" w:lineRule="exact"/>
              <w:jc w:val="center"/>
              <w:rPr>
                <w:sz w:val="24"/>
              </w:rPr>
            </w:pPr>
          </w:p>
        </w:tc>
      </w:tr>
      <w:tr w:rsidR="003274F7">
        <w:trPr>
          <w:jc w:val="center"/>
        </w:trPr>
        <w:tc>
          <w:tcPr>
            <w:tcW w:w="572" w:type="pct"/>
            <w:vAlign w:val="center"/>
          </w:tcPr>
          <w:p w:rsidR="003274F7" w:rsidRDefault="003274F7">
            <w:pPr>
              <w:spacing w:line="460" w:lineRule="exact"/>
              <w:jc w:val="center"/>
              <w:rPr>
                <w:sz w:val="24"/>
              </w:rPr>
            </w:pPr>
          </w:p>
        </w:tc>
        <w:tc>
          <w:tcPr>
            <w:tcW w:w="1001" w:type="pct"/>
            <w:vAlign w:val="center"/>
          </w:tcPr>
          <w:p w:rsidR="003274F7" w:rsidRDefault="003274F7">
            <w:pPr>
              <w:spacing w:line="460" w:lineRule="exact"/>
              <w:jc w:val="center"/>
              <w:rPr>
                <w:sz w:val="24"/>
              </w:rPr>
            </w:pPr>
          </w:p>
        </w:tc>
        <w:tc>
          <w:tcPr>
            <w:tcW w:w="858" w:type="pct"/>
            <w:vAlign w:val="center"/>
          </w:tcPr>
          <w:p w:rsidR="003274F7" w:rsidRDefault="003274F7">
            <w:pPr>
              <w:spacing w:line="460" w:lineRule="exact"/>
              <w:jc w:val="center"/>
              <w:rPr>
                <w:sz w:val="24"/>
              </w:rPr>
            </w:pPr>
          </w:p>
        </w:tc>
        <w:tc>
          <w:tcPr>
            <w:tcW w:w="941" w:type="pct"/>
            <w:vAlign w:val="center"/>
          </w:tcPr>
          <w:p w:rsidR="003274F7" w:rsidRDefault="003274F7">
            <w:pPr>
              <w:spacing w:line="460" w:lineRule="exact"/>
              <w:jc w:val="center"/>
              <w:rPr>
                <w:sz w:val="24"/>
              </w:rPr>
            </w:pPr>
          </w:p>
        </w:tc>
        <w:tc>
          <w:tcPr>
            <w:tcW w:w="858" w:type="pct"/>
            <w:vAlign w:val="center"/>
          </w:tcPr>
          <w:p w:rsidR="003274F7" w:rsidRDefault="003274F7">
            <w:pPr>
              <w:spacing w:line="460" w:lineRule="exact"/>
              <w:jc w:val="center"/>
              <w:rPr>
                <w:sz w:val="24"/>
              </w:rPr>
            </w:pPr>
          </w:p>
        </w:tc>
        <w:tc>
          <w:tcPr>
            <w:tcW w:w="770" w:type="pct"/>
            <w:vAlign w:val="center"/>
          </w:tcPr>
          <w:p w:rsidR="003274F7" w:rsidRDefault="003274F7">
            <w:pPr>
              <w:spacing w:line="460" w:lineRule="exact"/>
              <w:jc w:val="center"/>
              <w:rPr>
                <w:sz w:val="24"/>
              </w:rPr>
            </w:pPr>
          </w:p>
        </w:tc>
      </w:tr>
    </w:tbl>
    <w:p w:rsidR="003274F7" w:rsidRDefault="003274F7">
      <w:pPr>
        <w:spacing w:line="360" w:lineRule="auto"/>
        <w:ind w:right="84" w:firstLine="420"/>
        <w:rPr>
          <w:sz w:val="24"/>
        </w:rPr>
      </w:pPr>
    </w:p>
    <w:p w:rsidR="003274F7" w:rsidRDefault="00C7430F" w:rsidP="00C7430F">
      <w:pPr>
        <w:spacing w:line="360" w:lineRule="auto"/>
        <w:ind w:firstLineChars="1700" w:firstLine="3794"/>
        <w:rPr>
          <w:sz w:val="24"/>
        </w:rPr>
      </w:pPr>
      <w:r>
        <w:rPr>
          <w:sz w:val="24"/>
        </w:rPr>
        <w:t>投标人名称：</w:t>
      </w:r>
    </w:p>
    <w:p w:rsidR="003274F7" w:rsidRDefault="00C7430F" w:rsidP="00C7430F">
      <w:pPr>
        <w:spacing w:line="360" w:lineRule="auto"/>
        <w:ind w:firstLineChars="1700" w:firstLine="3794"/>
        <w:rPr>
          <w:sz w:val="24"/>
        </w:rPr>
      </w:pPr>
      <w:r>
        <w:rPr>
          <w:sz w:val="24"/>
        </w:rPr>
        <w:t>日期：</w:t>
      </w:r>
      <w:r>
        <w:rPr>
          <w:sz w:val="24"/>
          <w:u w:val="single"/>
        </w:rPr>
        <w:t xml:space="preserve">     </w:t>
      </w:r>
      <w:r>
        <w:rPr>
          <w:sz w:val="24"/>
        </w:rPr>
        <w:t>年</w:t>
      </w:r>
      <w:r>
        <w:rPr>
          <w:sz w:val="24"/>
          <w:u w:val="single"/>
        </w:rPr>
        <w:t xml:space="preserve">    </w:t>
      </w:r>
      <w:r>
        <w:rPr>
          <w:sz w:val="24"/>
        </w:rPr>
        <w:t>月</w:t>
      </w:r>
      <w:r>
        <w:rPr>
          <w:sz w:val="24"/>
          <w:u w:val="single"/>
        </w:rPr>
        <w:t xml:space="preserve">    </w:t>
      </w:r>
      <w:r>
        <w:rPr>
          <w:sz w:val="24"/>
        </w:rPr>
        <w:t>日</w:t>
      </w:r>
    </w:p>
    <w:p w:rsidR="003274F7" w:rsidRDefault="003274F7">
      <w:pPr>
        <w:spacing w:line="360" w:lineRule="auto"/>
        <w:ind w:right="84" w:firstLine="420"/>
        <w:rPr>
          <w:sz w:val="24"/>
        </w:rPr>
      </w:pPr>
    </w:p>
    <w:p w:rsidR="003274F7" w:rsidRDefault="00C7430F">
      <w:pPr>
        <w:widowControl/>
        <w:jc w:val="left"/>
        <w:rPr>
          <w:sz w:val="24"/>
        </w:rPr>
      </w:pPr>
      <w:r>
        <w:rPr>
          <w:sz w:val="24"/>
        </w:rPr>
        <w:br w:type="page"/>
      </w:r>
    </w:p>
    <w:p w:rsidR="003274F7" w:rsidRDefault="00C7430F">
      <w:pPr>
        <w:tabs>
          <w:tab w:val="left" w:pos="360"/>
        </w:tabs>
        <w:spacing w:line="360" w:lineRule="auto"/>
        <w:rPr>
          <w:b/>
          <w:sz w:val="24"/>
        </w:rPr>
      </w:pPr>
      <w:r>
        <w:rPr>
          <w:b/>
          <w:sz w:val="24"/>
        </w:rPr>
        <w:lastRenderedPageBreak/>
        <w:t>附件</w:t>
      </w:r>
      <w:r>
        <w:rPr>
          <w:rFonts w:hint="eastAsia"/>
          <w:b/>
          <w:sz w:val="24"/>
        </w:rPr>
        <w:t>5</w:t>
      </w:r>
    </w:p>
    <w:p w:rsidR="003274F7" w:rsidRDefault="00C7430F">
      <w:pPr>
        <w:autoSpaceDN w:val="0"/>
        <w:spacing w:line="360" w:lineRule="auto"/>
        <w:jc w:val="center"/>
        <w:rPr>
          <w:b/>
          <w:bCs/>
          <w:sz w:val="24"/>
        </w:rPr>
      </w:pPr>
      <w:r>
        <w:rPr>
          <w:b/>
          <w:bCs/>
          <w:sz w:val="24"/>
        </w:rPr>
        <w:t>开标分项一览表</w:t>
      </w:r>
    </w:p>
    <w:p w:rsidR="003274F7" w:rsidRDefault="003274F7">
      <w:pPr>
        <w:ind w:right="84"/>
        <w:rPr>
          <w:sz w:val="24"/>
        </w:rPr>
      </w:pPr>
    </w:p>
    <w:p w:rsidR="003274F7" w:rsidRDefault="00C7430F">
      <w:pPr>
        <w:spacing w:line="460" w:lineRule="exact"/>
        <w:ind w:left="192"/>
        <w:rPr>
          <w:sz w:val="24"/>
        </w:rPr>
      </w:pPr>
      <w:r>
        <w:rPr>
          <w:sz w:val="24"/>
        </w:rPr>
        <w:t>项目名称：</w:t>
      </w:r>
      <w:r>
        <w:rPr>
          <w:sz w:val="24"/>
          <w:u w:val="single"/>
        </w:rPr>
        <w:t xml:space="preserve">                    </w:t>
      </w:r>
    </w:p>
    <w:p w:rsidR="003274F7" w:rsidRDefault="00C7430F">
      <w:pPr>
        <w:spacing w:line="460" w:lineRule="exact"/>
        <w:ind w:left="192"/>
        <w:rPr>
          <w:sz w:val="24"/>
        </w:rPr>
      </w:pPr>
      <w:r>
        <w:rPr>
          <w:sz w:val="24"/>
        </w:rPr>
        <w:t>项目编号：</w:t>
      </w:r>
      <w:r>
        <w:rPr>
          <w:sz w:val="24"/>
          <w:u w:val="single"/>
        </w:rPr>
        <w:t xml:space="preserve">                    </w:t>
      </w:r>
    </w:p>
    <w:p w:rsidR="003274F7" w:rsidRDefault="00C7430F">
      <w:pPr>
        <w:spacing w:line="460" w:lineRule="exact"/>
        <w:ind w:left="192"/>
        <w:rPr>
          <w:sz w:val="24"/>
        </w:rPr>
      </w:pPr>
      <w:r>
        <w:rPr>
          <w:rFonts w:hint="eastAsia"/>
          <w:sz w:val="24"/>
        </w:rPr>
        <w:t>包</w:t>
      </w:r>
      <w:r>
        <w:rPr>
          <w:rFonts w:hint="eastAsia"/>
          <w:sz w:val="24"/>
        </w:rPr>
        <w:t xml:space="preserve">    </w:t>
      </w:r>
      <w:r>
        <w:rPr>
          <w:rFonts w:hint="eastAsia"/>
          <w:sz w:val="24"/>
        </w:rPr>
        <w:t>号：</w:t>
      </w:r>
      <w:r>
        <w:rPr>
          <w:sz w:val="24"/>
          <w:u w:val="single"/>
        </w:rPr>
        <w:t xml:space="preserve">                    </w:t>
      </w:r>
    </w:p>
    <w:p w:rsidR="003274F7" w:rsidRDefault="00C7430F" w:rsidP="00C7430F">
      <w:pPr>
        <w:spacing w:line="460" w:lineRule="exact"/>
        <w:ind w:firstLineChars="2900" w:firstLine="6472"/>
        <w:rPr>
          <w:sz w:val="24"/>
        </w:rPr>
      </w:pPr>
      <w:r>
        <w:rPr>
          <w:sz w:val="24"/>
        </w:rPr>
        <w:t>单位：元</w:t>
      </w:r>
    </w:p>
    <w:tbl>
      <w:tblPr>
        <w:tblW w:w="978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13"/>
        <w:gridCol w:w="1348"/>
        <w:gridCol w:w="716"/>
        <w:gridCol w:w="715"/>
        <w:gridCol w:w="1230"/>
        <w:gridCol w:w="715"/>
        <w:gridCol w:w="1235"/>
        <w:gridCol w:w="715"/>
        <w:gridCol w:w="795"/>
        <w:gridCol w:w="767"/>
        <w:gridCol w:w="737"/>
      </w:tblGrid>
      <w:tr w:rsidR="003274F7">
        <w:trPr>
          <w:jc w:val="center"/>
        </w:trPr>
        <w:tc>
          <w:tcPr>
            <w:tcW w:w="813" w:type="dxa"/>
            <w:noWrap/>
            <w:vAlign w:val="center"/>
          </w:tcPr>
          <w:p w:rsidR="003274F7" w:rsidRDefault="00C7430F">
            <w:pPr>
              <w:widowControl/>
              <w:jc w:val="center"/>
              <w:rPr>
                <w:bCs/>
                <w:kern w:val="0"/>
                <w:sz w:val="24"/>
                <w:szCs w:val="24"/>
              </w:rPr>
            </w:pPr>
            <w:r>
              <w:rPr>
                <w:bCs/>
                <w:kern w:val="0"/>
                <w:sz w:val="24"/>
                <w:szCs w:val="24"/>
              </w:rPr>
              <w:t>项号</w:t>
            </w:r>
          </w:p>
        </w:tc>
        <w:tc>
          <w:tcPr>
            <w:tcW w:w="1348" w:type="dxa"/>
            <w:vAlign w:val="center"/>
          </w:tcPr>
          <w:p w:rsidR="003274F7" w:rsidRDefault="00C7430F">
            <w:pPr>
              <w:widowControl/>
              <w:jc w:val="center"/>
              <w:rPr>
                <w:bCs/>
                <w:kern w:val="0"/>
                <w:sz w:val="24"/>
                <w:szCs w:val="24"/>
              </w:rPr>
            </w:pPr>
            <w:r>
              <w:rPr>
                <w:rFonts w:hint="eastAsia"/>
                <w:bCs/>
                <w:kern w:val="0"/>
                <w:sz w:val="24"/>
                <w:szCs w:val="24"/>
              </w:rPr>
              <w:t>标的</w:t>
            </w:r>
            <w:r>
              <w:rPr>
                <w:bCs/>
                <w:kern w:val="0"/>
                <w:sz w:val="24"/>
                <w:szCs w:val="24"/>
              </w:rPr>
              <w:t>名称</w:t>
            </w:r>
          </w:p>
        </w:tc>
        <w:tc>
          <w:tcPr>
            <w:tcW w:w="716" w:type="dxa"/>
            <w:vAlign w:val="center"/>
          </w:tcPr>
          <w:p w:rsidR="003274F7" w:rsidRDefault="00C7430F">
            <w:pPr>
              <w:widowControl/>
              <w:jc w:val="center"/>
              <w:rPr>
                <w:bCs/>
                <w:kern w:val="0"/>
                <w:sz w:val="24"/>
                <w:szCs w:val="24"/>
              </w:rPr>
            </w:pPr>
            <w:r>
              <w:rPr>
                <w:bCs/>
                <w:kern w:val="0"/>
                <w:sz w:val="24"/>
                <w:szCs w:val="24"/>
              </w:rPr>
              <w:t>品牌</w:t>
            </w:r>
          </w:p>
        </w:tc>
        <w:tc>
          <w:tcPr>
            <w:tcW w:w="715" w:type="dxa"/>
            <w:vAlign w:val="center"/>
          </w:tcPr>
          <w:p w:rsidR="003274F7" w:rsidRDefault="00C7430F">
            <w:pPr>
              <w:widowControl/>
              <w:jc w:val="center"/>
              <w:rPr>
                <w:bCs/>
                <w:kern w:val="0"/>
                <w:sz w:val="24"/>
                <w:szCs w:val="24"/>
              </w:rPr>
            </w:pPr>
            <w:r>
              <w:rPr>
                <w:bCs/>
                <w:kern w:val="0"/>
                <w:sz w:val="24"/>
                <w:szCs w:val="24"/>
              </w:rPr>
              <w:t>规格型号</w:t>
            </w:r>
          </w:p>
        </w:tc>
        <w:tc>
          <w:tcPr>
            <w:tcW w:w="1230" w:type="dxa"/>
            <w:vAlign w:val="center"/>
          </w:tcPr>
          <w:p w:rsidR="003274F7" w:rsidRDefault="00C7430F">
            <w:pPr>
              <w:widowControl/>
              <w:jc w:val="center"/>
              <w:rPr>
                <w:bCs/>
                <w:kern w:val="0"/>
                <w:sz w:val="24"/>
                <w:szCs w:val="24"/>
              </w:rPr>
            </w:pPr>
            <w:r>
              <w:rPr>
                <w:bCs/>
                <w:kern w:val="0"/>
                <w:sz w:val="24"/>
                <w:szCs w:val="24"/>
              </w:rPr>
              <w:t>制造商</w:t>
            </w:r>
          </w:p>
        </w:tc>
        <w:tc>
          <w:tcPr>
            <w:tcW w:w="715" w:type="dxa"/>
            <w:vAlign w:val="center"/>
          </w:tcPr>
          <w:p w:rsidR="003274F7" w:rsidRDefault="00C7430F">
            <w:pPr>
              <w:widowControl/>
              <w:jc w:val="center"/>
              <w:rPr>
                <w:bCs/>
                <w:kern w:val="0"/>
                <w:sz w:val="24"/>
                <w:szCs w:val="24"/>
              </w:rPr>
            </w:pPr>
            <w:r>
              <w:rPr>
                <w:bCs/>
                <w:kern w:val="0"/>
                <w:sz w:val="24"/>
                <w:szCs w:val="24"/>
              </w:rPr>
              <w:t>产地</w:t>
            </w:r>
          </w:p>
        </w:tc>
        <w:tc>
          <w:tcPr>
            <w:tcW w:w="1235" w:type="dxa"/>
            <w:vAlign w:val="center"/>
          </w:tcPr>
          <w:p w:rsidR="003274F7" w:rsidRDefault="00C7430F">
            <w:pPr>
              <w:widowControl/>
              <w:jc w:val="center"/>
              <w:rPr>
                <w:bCs/>
                <w:kern w:val="0"/>
                <w:sz w:val="24"/>
                <w:szCs w:val="24"/>
              </w:rPr>
            </w:pPr>
            <w:r>
              <w:rPr>
                <w:bCs/>
                <w:kern w:val="0"/>
                <w:sz w:val="24"/>
                <w:szCs w:val="24"/>
              </w:rPr>
              <w:t>商品属性</w:t>
            </w:r>
          </w:p>
        </w:tc>
        <w:tc>
          <w:tcPr>
            <w:tcW w:w="715" w:type="dxa"/>
            <w:vAlign w:val="center"/>
          </w:tcPr>
          <w:p w:rsidR="003274F7" w:rsidRDefault="00C7430F">
            <w:pPr>
              <w:widowControl/>
              <w:jc w:val="center"/>
              <w:rPr>
                <w:bCs/>
                <w:kern w:val="0"/>
                <w:sz w:val="24"/>
                <w:szCs w:val="24"/>
              </w:rPr>
            </w:pPr>
            <w:r>
              <w:rPr>
                <w:bCs/>
                <w:kern w:val="0"/>
                <w:sz w:val="24"/>
                <w:szCs w:val="24"/>
              </w:rPr>
              <w:t>单价</w:t>
            </w:r>
          </w:p>
        </w:tc>
        <w:tc>
          <w:tcPr>
            <w:tcW w:w="795" w:type="dxa"/>
            <w:vAlign w:val="center"/>
          </w:tcPr>
          <w:p w:rsidR="003274F7" w:rsidRDefault="00C7430F">
            <w:pPr>
              <w:widowControl/>
              <w:jc w:val="center"/>
              <w:rPr>
                <w:bCs/>
                <w:kern w:val="0"/>
                <w:sz w:val="24"/>
                <w:szCs w:val="24"/>
              </w:rPr>
            </w:pPr>
            <w:r>
              <w:rPr>
                <w:bCs/>
                <w:kern w:val="0"/>
                <w:sz w:val="24"/>
                <w:szCs w:val="24"/>
              </w:rPr>
              <w:t>采购数量</w:t>
            </w:r>
          </w:p>
        </w:tc>
        <w:tc>
          <w:tcPr>
            <w:tcW w:w="767" w:type="dxa"/>
            <w:vAlign w:val="center"/>
          </w:tcPr>
          <w:p w:rsidR="003274F7" w:rsidRDefault="00C7430F">
            <w:pPr>
              <w:widowControl/>
              <w:jc w:val="center"/>
              <w:rPr>
                <w:bCs/>
                <w:kern w:val="0"/>
                <w:sz w:val="24"/>
                <w:szCs w:val="24"/>
              </w:rPr>
            </w:pPr>
            <w:r>
              <w:rPr>
                <w:bCs/>
                <w:kern w:val="0"/>
                <w:sz w:val="24"/>
                <w:szCs w:val="24"/>
              </w:rPr>
              <w:t>计量单位</w:t>
            </w:r>
          </w:p>
        </w:tc>
        <w:tc>
          <w:tcPr>
            <w:tcW w:w="737" w:type="dxa"/>
            <w:vAlign w:val="center"/>
          </w:tcPr>
          <w:p w:rsidR="003274F7" w:rsidRDefault="00C7430F">
            <w:pPr>
              <w:widowControl/>
              <w:jc w:val="center"/>
              <w:rPr>
                <w:bCs/>
                <w:kern w:val="0"/>
                <w:sz w:val="24"/>
                <w:szCs w:val="24"/>
              </w:rPr>
            </w:pPr>
            <w:r>
              <w:rPr>
                <w:bCs/>
                <w:kern w:val="0"/>
                <w:sz w:val="24"/>
                <w:szCs w:val="24"/>
              </w:rPr>
              <w:t>总价</w:t>
            </w:r>
          </w:p>
        </w:tc>
      </w:tr>
      <w:tr w:rsidR="003274F7">
        <w:trPr>
          <w:jc w:val="center"/>
        </w:trPr>
        <w:tc>
          <w:tcPr>
            <w:tcW w:w="813" w:type="dxa"/>
            <w:noWrap/>
            <w:vAlign w:val="center"/>
          </w:tcPr>
          <w:p w:rsidR="003274F7" w:rsidRDefault="003274F7">
            <w:pPr>
              <w:widowControl/>
              <w:jc w:val="center"/>
              <w:rPr>
                <w:kern w:val="0"/>
                <w:sz w:val="24"/>
                <w:szCs w:val="24"/>
              </w:rPr>
            </w:pPr>
          </w:p>
        </w:tc>
        <w:tc>
          <w:tcPr>
            <w:tcW w:w="1348" w:type="dxa"/>
            <w:noWrap/>
            <w:vAlign w:val="center"/>
          </w:tcPr>
          <w:p w:rsidR="003274F7" w:rsidRDefault="003274F7">
            <w:pPr>
              <w:widowControl/>
              <w:jc w:val="center"/>
              <w:rPr>
                <w:kern w:val="0"/>
                <w:sz w:val="24"/>
                <w:szCs w:val="24"/>
              </w:rPr>
            </w:pPr>
          </w:p>
        </w:tc>
        <w:tc>
          <w:tcPr>
            <w:tcW w:w="716" w:type="dxa"/>
            <w:noWrap/>
            <w:vAlign w:val="center"/>
          </w:tcPr>
          <w:p w:rsidR="003274F7" w:rsidRDefault="003274F7">
            <w:pPr>
              <w:widowControl/>
              <w:jc w:val="center"/>
              <w:rPr>
                <w:kern w:val="0"/>
                <w:sz w:val="24"/>
                <w:szCs w:val="24"/>
              </w:rPr>
            </w:pPr>
          </w:p>
        </w:tc>
        <w:tc>
          <w:tcPr>
            <w:tcW w:w="715" w:type="dxa"/>
            <w:noWrap/>
            <w:vAlign w:val="center"/>
          </w:tcPr>
          <w:p w:rsidR="003274F7" w:rsidRDefault="003274F7">
            <w:pPr>
              <w:widowControl/>
              <w:jc w:val="center"/>
              <w:rPr>
                <w:kern w:val="0"/>
                <w:sz w:val="24"/>
                <w:szCs w:val="24"/>
              </w:rPr>
            </w:pPr>
          </w:p>
        </w:tc>
        <w:tc>
          <w:tcPr>
            <w:tcW w:w="1230" w:type="dxa"/>
            <w:noWrap/>
            <w:vAlign w:val="center"/>
          </w:tcPr>
          <w:p w:rsidR="003274F7" w:rsidRDefault="003274F7">
            <w:pPr>
              <w:widowControl/>
              <w:jc w:val="center"/>
              <w:rPr>
                <w:kern w:val="0"/>
                <w:sz w:val="24"/>
                <w:szCs w:val="24"/>
              </w:rPr>
            </w:pPr>
          </w:p>
        </w:tc>
        <w:tc>
          <w:tcPr>
            <w:tcW w:w="715" w:type="dxa"/>
            <w:noWrap/>
            <w:vAlign w:val="center"/>
          </w:tcPr>
          <w:p w:rsidR="003274F7" w:rsidRDefault="003274F7">
            <w:pPr>
              <w:widowControl/>
              <w:jc w:val="center"/>
              <w:rPr>
                <w:kern w:val="0"/>
                <w:sz w:val="24"/>
                <w:szCs w:val="24"/>
              </w:rPr>
            </w:pPr>
          </w:p>
        </w:tc>
        <w:tc>
          <w:tcPr>
            <w:tcW w:w="1235" w:type="dxa"/>
            <w:vAlign w:val="center"/>
          </w:tcPr>
          <w:p w:rsidR="003274F7" w:rsidRDefault="003274F7">
            <w:pPr>
              <w:widowControl/>
              <w:jc w:val="center"/>
              <w:rPr>
                <w:kern w:val="0"/>
                <w:sz w:val="24"/>
                <w:szCs w:val="18"/>
              </w:rPr>
            </w:pPr>
          </w:p>
        </w:tc>
        <w:tc>
          <w:tcPr>
            <w:tcW w:w="715" w:type="dxa"/>
            <w:vAlign w:val="center"/>
          </w:tcPr>
          <w:p w:rsidR="003274F7" w:rsidRDefault="003274F7">
            <w:pPr>
              <w:widowControl/>
              <w:jc w:val="center"/>
              <w:rPr>
                <w:kern w:val="0"/>
                <w:sz w:val="24"/>
                <w:szCs w:val="18"/>
              </w:rPr>
            </w:pPr>
          </w:p>
        </w:tc>
        <w:tc>
          <w:tcPr>
            <w:tcW w:w="795" w:type="dxa"/>
            <w:noWrap/>
            <w:vAlign w:val="center"/>
          </w:tcPr>
          <w:p w:rsidR="003274F7" w:rsidRDefault="003274F7">
            <w:pPr>
              <w:widowControl/>
              <w:jc w:val="center"/>
              <w:rPr>
                <w:kern w:val="0"/>
                <w:sz w:val="24"/>
                <w:szCs w:val="24"/>
              </w:rPr>
            </w:pPr>
          </w:p>
        </w:tc>
        <w:tc>
          <w:tcPr>
            <w:tcW w:w="767" w:type="dxa"/>
            <w:noWrap/>
            <w:vAlign w:val="center"/>
          </w:tcPr>
          <w:p w:rsidR="003274F7" w:rsidRDefault="003274F7">
            <w:pPr>
              <w:widowControl/>
              <w:jc w:val="center"/>
              <w:rPr>
                <w:kern w:val="0"/>
                <w:sz w:val="24"/>
                <w:szCs w:val="18"/>
              </w:rPr>
            </w:pPr>
          </w:p>
        </w:tc>
        <w:tc>
          <w:tcPr>
            <w:tcW w:w="737" w:type="dxa"/>
            <w:noWrap/>
            <w:vAlign w:val="center"/>
          </w:tcPr>
          <w:p w:rsidR="003274F7" w:rsidRDefault="003274F7">
            <w:pPr>
              <w:widowControl/>
              <w:jc w:val="center"/>
              <w:rPr>
                <w:kern w:val="0"/>
                <w:sz w:val="24"/>
                <w:szCs w:val="24"/>
              </w:rPr>
            </w:pPr>
          </w:p>
        </w:tc>
      </w:tr>
      <w:tr w:rsidR="003274F7">
        <w:trPr>
          <w:jc w:val="center"/>
        </w:trPr>
        <w:tc>
          <w:tcPr>
            <w:tcW w:w="813" w:type="dxa"/>
            <w:noWrap/>
            <w:vAlign w:val="center"/>
          </w:tcPr>
          <w:p w:rsidR="003274F7" w:rsidRDefault="003274F7">
            <w:pPr>
              <w:widowControl/>
              <w:jc w:val="center"/>
              <w:rPr>
                <w:kern w:val="0"/>
                <w:sz w:val="24"/>
                <w:szCs w:val="24"/>
              </w:rPr>
            </w:pPr>
          </w:p>
        </w:tc>
        <w:tc>
          <w:tcPr>
            <w:tcW w:w="1348" w:type="dxa"/>
            <w:noWrap/>
            <w:vAlign w:val="center"/>
          </w:tcPr>
          <w:p w:rsidR="003274F7" w:rsidRDefault="003274F7">
            <w:pPr>
              <w:widowControl/>
              <w:jc w:val="center"/>
              <w:rPr>
                <w:kern w:val="0"/>
                <w:sz w:val="24"/>
                <w:szCs w:val="24"/>
              </w:rPr>
            </w:pPr>
          </w:p>
        </w:tc>
        <w:tc>
          <w:tcPr>
            <w:tcW w:w="716" w:type="dxa"/>
            <w:noWrap/>
            <w:vAlign w:val="center"/>
          </w:tcPr>
          <w:p w:rsidR="003274F7" w:rsidRDefault="003274F7">
            <w:pPr>
              <w:widowControl/>
              <w:jc w:val="center"/>
              <w:rPr>
                <w:kern w:val="0"/>
                <w:sz w:val="24"/>
                <w:szCs w:val="24"/>
              </w:rPr>
            </w:pPr>
          </w:p>
        </w:tc>
        <w:tc>
          <w:tcPr>
            <w:tcW w:w="715" w:type="dxa"/>
            <w:noWrap/>
            <w:vAlign w:val="center"/>
          </w:tcPr>
          <w:p w:rsidR="003274F7" w:rsidRDefault="003274F7">
            <w:pPr>
              <w:widowControl/>
              <w:jc w:val="center"/>
              <w:rPr>
                <w:kern w:val="0"/>
                <w:sz w:val="24"/>
                <w:szCs w:val="24"/>
              </w:rPr>
            </w:pPr>
          </w:p>
        </w:tc>
        <w:tc>
          <w:tcPr>
            <w:tcW w:w="1230" w:type="dxa"/>
            <w:noWrap/>
            <w:vAlign w:val="center"/>
          </w:tcPr>
          <w:p w:rsidR="003274F7" w:rsidRDefault="003274F7">
            <w:pPr>
              <w:widowControl/>
              <w:jc w:val="center"/>
              <w:rPr>
                <w:kern w:val="0"/>
                <w:sz w:val="24"/>
                <w:szCs w:val="24"/>
              </w:rPr>
            </w:pPr>
          </w:p>
        </w:tc>
        <w:tc>
          <w:tcPr>
            <w:tcW w:w="715" w:type="dxa"/>
            <w:noWrap/>
            <w:vAlign w:val="center"/>
          </w:tcPr>
          <w:p w:rsidR="003274F7" w:rsidRDefault="003274F7">
            <w:pPr>
              <w:widowControl/>
              <w:jc w:val="center"/>
              <w:rPr>
                <w:kern w:val="0"/>
                <w:sz w:val="24"/>
                <w:szCs w:val="24"/>
              </w:rPr>
            </w:pPr>
          </w:p>
        </w:tc>
        <w:tc>
          <w:tcPr>
            <w:tcW w:w="1235" w:type="dxa"/>
            <w:vAlign w:val="center"/>
          </w:tcPr>
          <w:p w:rsidR="003274F7" w:rsidRDefault="003274F7">
            <w:pPr>
              <w:widowControl/>
              <w:jc w:val="center"/>
              <w:rPr>
                <w:kern w:val="0"/>
                <w:sz w:val="24"/>
                <w:szCs w:val="18"/>
              </w:rPr>
            </w:pPr>
          </w:p>
        </w:tc>
        <w:tc>
          <w:tcPr>
            <w:tcW w:w="715" w:type="dxa"/>
            <w:vAlign w:val="center"/>
          </w:tcPr>
          <w:p w:rsidR="003274F7" w:rsidRDefault="003274F7">
            <w:pPr>
              <w:widowControl/>
              <w:jc w:val="center"/>
              <w:rPr>
                <w:kern w:val="0"/>
                <w:sz w:val="24"/>
                <w:szCs w:val="18"/>
              </w:rPr>
            </w:pPr>
          </w:p>
        </w:tc>
        <w:tc>
          <w:tcPr>
            <w:tcW w:w="795" w:type="dxa"/>
            <w:noWrap/>
            <w:vAlign w:val="center"/>
          </w:tcPr>
          <w:p w:rsidR="003274F7" w:rsidRDefault="003274F7">
            <w:pPr>
              <w:widowControl/>
              <w:jc w:val="center"/>
              <w:rPr>
                <w:kern w:val="0"/>
                <w:sz w:val="24"/>
                <w:szCs w:val="24"/>
              </w:rPr>
            </w:pPr>
          </w:p>
        </w:tc>
        <w:tc>
          <w:tcPr>
            <w:tcW w:w="767" w:type="dxa"/>
            <w:noWrap/>
            <w:vAlign w:val="center"/>
          </w:tcPr>
          <w:p w:rsidR="003274F7" w:rsidRDefault="003274F7">
            <w:pPr>
              <w:widowControl/>
              <w:jc w:val="center"/>
              <w:rPr>
                <w:kern w:val="0"/>
                <w:sz w:val="24"/>
                <w:szCs w:val="24"/>
              </w:rPr>
            </w:pPr>
          </w:p>
        </w:tc>
        <w:tc>
          <w:tcPr>
            <w:tcW w:w="737" w:type="dxa"/>
            <w:noWrap/>
            <w:vAlign w:val="center"/>
          </w:tcPr>
          <w:p w:rsidR="003274F7" w:rsidRDefault="003274F7">
            <w:pPr>
              <w:widowControl/>
              <w:jc w:val="center"/>
              <w:rPr>
                <w:kern w:val="0"/>
                <w:sz w:val="24"/>
                <w:szCs w:val="24"/>
              </w:rPr>
            </w:pPr>
          </w:p>
        </w:tc>
      </w:tr>
      <w:tr w:rsidR="003274F7">
        <w:trPr>
          <w:jc w:val="center"/>
        </w:trPr>
        <w:tc>
          <w:tcPr>
            <w:tcW w:w="813" w:type="dxa"/>
            <w:noWrap/>
            <w:vAlign w:val="center"/>
          </w:tcPr>
          <w:p w:rsidR="003274F7" w:rsidRDefault="003274F7">
            <w:pPr>
              <w:widowControl/>
              <w:jc w:val="center"/>
              <w:rPr>
                <w:kern w:val="0"/>
                <w:sz w:val="24"/>
                <w:szCs w:val="24"/>
              </w:rPr>
            </w:pPr>
          </w:p>
        </w:tc>
        <w:tc>
          <w:tcPr>
            <w:tcW w:w="1348" w:type="dxa"/>
            <w:noWrap/>
            <w:vAlign w:val="center"/>
          </w:tcPr>
          <w:p w:rsidR="003274F7" w:rsidRDefault="003274F7">
            <w:pPr>
              <w:widowControl/>
              <w:jc w:val="center"/>
              <w:rPr>
                <w:kern w:val="0"/>
                <w:sz w:val="24"/>
                <w:szCs w:val="24"/>
              </w:rPr>
            </w:pPr>
          </w:p>
        </w:tc>
        <w:tc>
          <w:tcPr>
            <w:tcW w:w="716" w:type="dxa"/>
            <w:noWrap/>
            <w:vAlign w:val="center"/>
          </w:tcPr>
          <w:p w:rsidR="003274F7" w:rsidRDefault="003274F7">
            <w:pPr>
              <w:widowControl/>
              <w:jc w:val="center"/>
              <w:rPr>
                <w:kern w:val="0"/>
                <w:sz w:val="24"/>
                <w:szCs w:val="24"/>
              </w:rPr>
            </w:pPr>
          </w:p>
        </w:tc>
        <w:tc>
          <w:tcPr>
            <w:tcW w:w="715" w:type="dxa"/>
            <w:noWrap/>
            <w:vAlign w:val="center"/>
          </w:tcPr>
          <w:p w:rsidR="003274F7" w:rsidRDefault="003274F7">
            <w:pPr>
              <w:widowControl/>
              <w:jc w:val="center"/>
              <w:rPr>
                <w:kern w:val="0"/>
                <w:sz w:val="24"/>
                <w:szCs w:val="24"/>
              </w:rPr>
            </w:pPr>
          </w:p>
        </w:tc>
        <w:tc>
          <w:tcPr>
            <w:tcW w:w="1230" w:type="dxa"/>
            <w:noWrap/>
            <w:vAlign w:val="center"/>
          </w:tcPr>
          <w:p w:rsidR="003274F7" w:rsidRDefault="003274F7">
            <w:pPr>
              <w:widowControl/>
              <w:jc w:val="center"/>
              <w:rPr>
                <w:kern w:val="0"/>
                <w:sz w:val="24"/>
                <w:szCs w:val="24"/>
              </w:rPr>
            </w:pPr>
          </w:p>
        </w:tc>
        <w:tc>
          <w:tcPr>
            <w:tcW w:w="715" w:type="dxa"/>
            <w:noWrap/>
            <w:vAlign w:val="center"/>
          </w:tcPr>
          <w:p w:rsidR="003274F7" w:rsidRDefault="003274F7">
            <w:pPr>
              <w:widowControl/>
              <w:jc w:val="center"/>
              <w:rPr>
                <w:kern w:val="0"/>
                <w:sz w:val="24"/>
                <w:szCs w:val="24"/>
              </w:rPr>
            </w:pPr>
          </w:p>
        </w:tc>
        <w:tc>
          <w:tcPr>
            <w:tcW w:w="1235" w:type="dxa"/>
            <w:vAlign w:val="center"/>
          </w:tcPr>
          <w:p w:rsidR="003274F7" w:rsidRDefault="003274F7">
            <w:pPr>
              <w:widowControl/>
              <w:jc w:val="center"/>
              <w:rPr>
                <w:kern w:val="0"/>
                <w:sz w:val="24"/>
                <w:szCs w:val="18"/>
              </w:rPr>
            </w:pPr>
          </w:p>
        </w:tc>
        <w:tc>
          <w:tcPr>
            <w:tcW w:w="715" w:type="dxa"/>
            <w:vAlign w:val="center"/>
          </w:tcPr>
          <w:p w:rsidR="003274F7" w:rsidRDefault="003274F7">
            <w:pPr>
              <w:widowControl/>
              <w:jc w:val="center"/>
              <w:rPr>
                <w:kern w:val="0"/>
                <w:sz w:val="24"/>
                <w:szCs w:val="18"/>
              </w:rPr>
            </w:pPr>
          </w:p>
        </w:tc>
        <w:tc>
          <w:tcPr>
            <w:tcW w:w="795" w:type="dxa"/>
            <w:noWrap/>
            <w:vAlign w:val="center"/>
          </w:tcPr>
          <w:p w:rsidR="003274F7" w:rsidRDefault="003274F7">
            <w:pPr>
              <w:widowControl/>
              <w:jc w:val="center"/>
              <w:rPr>
                <w:kern w:val="0"/>
                <w:sz w:val="24"/>
                <w:szCs w:val="24"/>
              </w:rPr>
            </w:pPr>
          </w:p>
        </w:tc>
        <w:tc>
          <w:tcPr>
            <w:tcW w:w="767" w:type="dxa"/>
            <w:noWrap/>
            <w:vAlign w:val="center"/>
          </w:tcPr>
          <w:p w:rsidR="003274F7" w:rsidRDefault="003274F7">
            <w:pPr>
              <w:widowControl/>
              <w:jc w:val="center"/>
              <w:rPr>
                <w:kern w:val="0"/>
                <w:sz w:val="24"/>
                <w:szCs w:val="24"/>
              </w:rPr>
            </w:pPr>
          </w:p>
        </w:tc>
        <w:tc>
          <w:tcPr>
            <w:tcW w:w="737" w:type="dxa"/>
            <w:noWrap/>
            <w:vAlign w:val="center"/>
          </w:tcPr>
          <w:p w:rsidR="003274F7" w:rsidRDefault="003274F7">
            <w:pPr>
              <w:widowControl/>
              <w:jc w:val="center"/>
              <w:rPr>
                <w:kern w:val="0"/>
                <w:sz w:val="24"/>
                <w:szCs w:val="24"/>
              </w:rPr>
            </w:pPr>
          </w:p>
        </w:tc>
      </w:tr>
      <w:tr w:rsidR="003274F7">
        <w:trPr>
          <w:jc w:val="center"/>
        </w:trPr>
        <w:tc>
          <w:tcPr>
            <w:tcW w:w="813" w:type="dxa"/>
            <w:noWrap/>
            <w:vAlign w:val="center"/>
          </w:tcPr>
          <w:p w:rsidR="003274F7" w:rsidRDefault="003274F7">
            <w:pPr>
              <w:widowControl/>
              <w:jc w:val="center"/>
              <w:rPr>
                <w:kern w:val="0"/>
                <w:sz w:val="24"/>
                <w:szCs w:val="24"/>
              </w:rPr>
            </w:pPr>
          </w:p>
        </w:tc>
        <w:tc>
          <w:tcPr>
            <w:tcW w:w="1348" w:type="dxa"/>
            <w:noWrap/>
            <w:vAlign w:val="center"/>
          </w:tcPr>
          <w:p w:rsidR="003274F7" w:rsidRDefault="003274F7">
            <w:pPr>
              <w:widowControl/>
              <w:jc w:val="center"/>
              <w:rPr>
                <w:kern w:val="0"/>
                <w:sz w:val="24"/>
                <w:szCs w:val="24"/>
              </w:rPr>
            </w:pPr>
          </w:p>
        </w:tc>
        <w:tc>
          <w:tcPr>
            <w:tcW w:w="716" w:type="dxa"/>
            <w:noWrap/>
            <w:vAlign w:val="center"/>
          </w:tcPr>
          <w:p w:rsidR="003274F7" w:rsidRDefault="003274F7">
            <w:pPr>
              <w:widowControl/>
              <w:jc w:val="center"/>
              <w:rPr>
                <w:kern w:val="0"/>
                <w:sz w:val="24"/>
                <w:szCs w:val="24"/>
              </w:rPr>
            </w:pPr>
          </w:p>
        </w:tc>
        <w:tc>
          <w:tcPr>
            <w:tcW w:w="715" w:type="dxa"/>
            <w:noWrap/>
            <w:vAlign w:val="center"/>
          </w:tcPr>
          <w:p w:rsidR="003274F7" w:rsidRDefault="003274F7">
            <w:pPr>
              <w:widowControl/>
              <w:jc w:val="center"/>
              <w:rPr>
                <w:kern w:val="0"/>
                <w:sz w:val="24"/>
                <w:szCs w:val="24"/>
              </w:rPr>
            </w:pPr>
          </w:p>
        </w:tc>
        <w:tc>
          <w:tcPr>
            <w:tcW w:w="1230" w:type="dxa"/>
            <w:noWrap/>
            <w:vAlign w:val="center"/>
          </w:tcPr>
          <w:p w:rsidR="003274F7" w:rsidRDefault="003274F7">
            <w:pPr>
              <w:widowControl/>
              <w:jc w:val="center"/>
              <w:rPr>
                <w:kern w:val="0"/>
                <w:sz w:val="24"/>
                <w:szCs w:val="24"/>
              </w:rPr>
            </w:pPr>
          </w:p>
        </w:tc>
        <w:tc>
          <w:tcPr>
            <w:tcW w:w="715" w:type="dxa"/>
            <w:noWrap/>
            <w:vAlign w:val="center"/>
          </w:tcPr>
          <w:p w:rsidR="003274F7" w:rsidRDefault="003274F7">
            <w:pPr>
              <w:widowControl/>
              <w:jc w:val="center"/>
              <w:rPr>
                <w:kern w:val="0"/>
                <w:sz w:val="24"/>
                <w:szCs w:val="24"/>
              </w:rPr>
            </w:pPr>
          </w:p>
        </w:tc>
        <w:tc>
          <w:tcPr>
            <w:tcW w:w="1235" w:type="dxa"/>
            <w:noWrap/>
            <w:vAlign w:val="center"/>
          </w:tcPr>
          <w:p w:rsidR="003274F7" w:rsidRDefault="003274F7">
            <w:pPr>
              <w:widowControl/>
              <w:jc w:val="center"/>
              <w:rPr>
                <w:kern w:val="0"/>
                <w:sz w:val="24"/>
                <w:szCs w:val="18"/>
              </w:rPr>
            </w:pPr>
          </w:p>
        </w:tc>
        <w:tc>
          <w:tcPr>
            <w:tcW w:w="715" w:type="dxa"/>
            <w:noWrap/>
            <w:vAlign w:val="center"/>
          </w:tcPr>
          <w:p w:rsidR="003274F7" w:rsidRDefault="003274F7">
            <w:pPr>
              <w:widowControl/>
              <w:jc w:val="center"/>
              <w:rPr>
                <w:kern w:val="0"/>
                <w:sz w:val="24"/>
                <w:szCs w:val="24"/>
              </w:rPr>
            </w:pPr>
          </w:p>
        </w:tc>
        <w:tc>
          <w:tcPr>
            <w:tcW w:w="795" w:type="dxa"/>
            <w:noWrap/>
            <w:vAlign w:val="center"/>
          </w:tcPr>
          <w:p w:rsidR="003274F7" w:rsidRDefault="003274F7">
            <w:pPr>
              <w:widowControl/>
              <w:jc w:val="center"/>
              <w:rPr>
                <w:kern w:val="0"/>
                <w:sz w:val="24"/>
                <w:szCs w:val="24"/>
              </w:rPr>
            </w:pPr>
          </w:p>
        </w:tc>
        <w:tc>
          <w:tcPr>
            <w:tcW w:w="767" w:type="dxa"/>
            <w:noWrap/>
            <w:vAlign w:val="center"/>
          </w:tcPr>
          <w:p w:rsidR="003274F7" w:rsidRDefault="003274F7">
            <w:pPr>
              <w:widowControl/>
              <w:jc w:val="center"/>
              <w:rPr>
                <w:kern w:val="0"/>
                <w:sz w:val="24"/>
                <w:szCs w:val="24"/>
              </w:rPr>
            </w:pPr>
          </w:p>
        </w:tc>
        <w:tc>
          <w:tcPr>
            <w:tcW w:w="737" w:type="dxa"/>
            <w:noWrap/>
            <w:vAlign w:val="center"/>
          </w:tcPr>
          <w:p w:rsidR="003274F7" w:rsidRDefault="003274F7">
            <w:pPr>
              <w:widowControl/>
              <w:jc w:val="center"/>
              <w:rPr>
                <w:kern w:val="0"/>
                <w:sz w:val="24"/>
                <w:szCs w:val="24"/>
              </w:rPr>
            </w:pPr>
          </w:p>
        </w:tc>
      </w:tr>
      <w:tr w:rsidR="003274F7">
        <w:trPr>
          <w:jc w:val="center"/>
        </w:trPr>
        <w:tc>
          <w:tcPr>
            <w:tcW w:w="813" w:type="dxa"/>
            <w:noWrap/>
            <w:vAlign w:val="center"/>
          </w:tcPr>
          <w:p w:rsidR="003274F7" w:rsidRDefault="003274F7">
            <w:pPr>
              <w:widowControl/>
              <w:jc w:val="center"/>
              <w:rPr>
                <w:kern w:val="0"/>
                <w:sz w:val="24"/>
                <w:szCs w:val="24"/>
              </w:rPr>
            </w:pPr>
          </w:p>
        </w:tc>
        <w:tc>
          <w:tcPr>
            <w:tcW w:w="1348" w:type="dxa"/>
            <w:noWrap/>
            <w:vAlign w:val="center"/>
          </w:tcPr>
          <w:p w:rsidR="003274F7" w:rsidRDefault="003274F7">
            <w:pPr>
              <w:widowControl/>
              <w:jc w:val="center"/>
              <w:rPr>
                <w:kern w:val="0"/>
                <w:sz w:val="24"/>
                <w:szCs w:val="24"/>
              </w:rPr>
            </w:pPr>
          </w:p>
        </w:tc>
        <w:tc>
          <w:tcPr>
            <w:tcW w:w="716" w:type="dxa"/>
            <w:noWrap/>
            <w:vAlign w:val="center"/>
          </w:tcPr>
          <w:p w:rsidR="003274F7" w:rsidRDefault="003274F7">
            <w:pPr>
              <w:widowControl/>
              <w:jc w:val="center"/>
              <w:rPr>
                <w:kern w:val="0"/>
                <w:sz w:val="24"/>
                <w:szCs w:val="24"/>
              </w:rPr>
            </w:pPr>
          </w:p>
        </w:tc>
        <w:tc>
          <w:tcPr>
            <w:tcW w:w="715" w:type="dxa"/>
            <w:noWrap/>
            <w:vAlign w:val="center"/>
          </w:tcPr>
          <w:p w:rsidR="003274F7" w:rsidRDefault="003274F7">
            <w:pPr>
              <w:widowControl/>
              <w:jc w:val="center"/>
              <w:rPr>
                <w:kern w:val="0"/>
                <w:sz w:val="24"/>
                <w:szCs w:val="24"/>
              </w:rPr>
            </w:pPr>
          </w:p>
        </w:tc>
        <w:tc>
          <w:tcPr>
            <w:tcW w:w="1230" w:type="dxa"/>
            <w:noWrap/>
            <w:vAlign w:val="center"/>
          </w:tcPr>
          <w:p w:rsidR="003274F7" w:rsidRDefault="003274F7">
            <w:pPr>
              <w:widowControl/>
              <w:jc w:val="center"/>
              <w:rPr>
                <w:kern w:val="0"/>
                <w:sz w:val="24"/>
                <w:szCs w:val="24"/>
              </w:rPr>
            </w:pPr>
          </w:p>
        </w:tc>
        <w:tc>
          <w:tcPr>
            <w:tcW w:w="715" w:type="dxa"/>
            <w:noWrap/>
            <w:vAlign w:val="center"/>
          </w:tcPr>
          <w:p w:rsidR="003274F7" w:rsidRDefault="003274F7">
            <w:pPr>
              <w:widowControl/>
              <w:jc w:val="center"/>
              <w:rPr>
                <w:kern w:val="0"/>
                <w:sz w:val="24"/>
                <w:szCs w:val="24"/>
              </w:rPr>
            </w:pPr>
          </w:p>
        </w:tc>
        <w:tc>
          <w:tcPr>
            <w:tcW w:w="1235" w:type="dxa"/>
            <w:noWrap/>
            <w:vAlign w:val="center"/>
          </w:tcPr>
          <w:p w:rsidR="003274F7" w:rsidRDefault="003274F7">
            <w:pPr>
              <w:widowControl/>
              <w:jc w:val="center"/>
              <w:rPr>
                <w:kern w:val="0"/>
                <w:sz w:val="24"/>
                <w:szCs w:val="24"/>
              </w:rPr>
            </w:pPr>
          </w:p>
        </w:tc>
        <w:tc>
          <w:tcPr>
            <w:tcW w:w="715" w:type="dxa"/>
            <w:noWrap/>
            <w:vAlign w:val="center"/>
          </w:tcPr>
          <w:p w:rsidR="003274F7" w:rsidRDefault="003274F7">
            <w:pPr>
              <w:widowControl/>
              <w:jc w:val="center"/>
              <w:rPr>
                <w:kern w:val="0"/>
                <w:sz w:val="24"/>
                <w:szCs w:val="24"/>
              </w:rPr>
            </w:pPr>
          </w:p>
        </w:tc>
        <w:tc>
          <w:tcPr>
            <w:tcW w:w="795" w:type="dxa"/>
            <w:noWrap/>
            <w:vAlign w:val="center"/>
          </w:tcPr>
          <w:p w:rsidR="003274F7" w:rsidRDefault="003274F7">
            <w:pPr>
              <w:widowControl/>
              <w:jc w:val="center"/>
              <w:rPr>
                <w:kern w:val="0"/>
                <w:sz w:val="24"/>
                <w:szCs w:val="24"/>
              </w:rPr>
            </w:pPr>
          </w:p>
        </w:tc>
        <w:tc>
          <w:tcPr>
            <w:tcW w:w="767" w:type="dxa"/>
            <w:noWrap/>
            <w:vAlign w:val="center"/>
          </w:tcPr>
          <w:p w:rsidR="003274F7" w:rsidRDefault="003274F7">
            <w:pPr>
              <w:widowControl/>
              <w:jc w:val="center"/>
              <w:rPr>
                <w:kern w:val="0"/>
                <w:sz w:val="24"/>
                <w:szCs w:val="24"/>
              </w:rPr>
            </w:pPr>
          </w:p>
        </w:tc>
        <w:tc>
          <w:tcPr>
            <w:tcW w:w="737" w:type="dxa"/>
            <w:noWrap/>
            <w:vAlign w:val="center"/>
          </w:tcPr>
          <w:p w:rsidR="003274F7" w:rsidRDefault="003274F7">
            <w:pPr>
              <w:widowControl/>
              <w:jc w:val="center"/>
              <w:rPr>
                <w:kern w:val="0"/>
                <w:sz w:val="24"/>
                <w:szCs w:val="24"/>
              </w:rPr>
            </w:pPr>
          </w:p>
        </w:tc>
      </w:tr>
      <w:tr w:rsidR="003274F7">
        <w:trPr>
          <w:jc w:val="center"/>
        </w:trPr>
        <w:tc>
          <w:tcPr>
            <w:tcW w:w="813" w:type="dxa"/>
            <w:noWrap/>
            <w:vAlign w:val="center"/>
          </w:tcPr>
          <w:p w:rsidR="003274F7" w:rsidRDefault="003274F7">
            <w:pPr>
              <w:widowControl/>
              <w:jc w:val="center"/>
              <w:rPr>
                <w:kern w:val="0"/>
                <w:sz w:val="24"/>
                <w:szCs w:val="24"/>
              </w:rPr>
            </w:pPr>
          </w:p>
        </w:tc>
        <w:tc>
          <w:tcPr>
            <w:tcW w:w="1348" w:type="dxa"/>
            <w:noWrap/>
            <w:vAlign w:val="center"/>
          </w:tcPr>
          <w:p w:rsidR="003274F7" w:rsidRDefault="003274F7">
            <w:pPr>
              <w:widowControl/>
              <w:jc w:val="center"/>
              <w:rPr>
                <w:kern w:val="0"/>
                <w:sz w:val="24"/>
                <w:szCs w:val="24"/>
              </w:rPr>
            </w:pPr>
          </w:p>
        </w:tc>
        <w:tc>
          <w:tcPr>
            <w:tcW w:w="716" w:type="dxa"/>
            <w:noWrap/>
            <w:vAlign w:val="center"/>
          </w:tcPr>
          <w:p w:rsidR="003274F7" w:rsidRDefault="003274F7">
            <w:pPr>
              <w:widowControl/>
              <w:jc w:val="center"/>
              <w:rPr>
                <w:kern w:val="0"/>
                <w:sz w:val="24"/>
                <w:szCs w:val="24"/>
              </w:rPr>
            </w:pPr>
          </w:p>
        </w:tc>
        <w:tc>
          <w:tcPr>
            <w:tcW w:w="715" w:type="dxa"/>
            <w:noWrap/>
            <w:vAlign w:val="center"/>
          </w:tcPr>
          <w:p w:rsidR="003274F7" w:rsidRDefault="003274F7">
            <w:pPr>
              <w:widowControl/>
              <w:jc w:val="center"/>
              <w:rPr>
                <w:kern w:val="0"/>
                <w:sz w:val="24"/>
                <w:szCs w:val="24"/>
              </w:rPr>
            </w:pPr>
          </w:p>
        </w:tc>
        <w:tc>
          <w:tcPr>
            <w:tcW w:w="1230" w:type="dxa"/>
            <w:noWrap/>
            <w:vAlign w:val="center"/>
          </w:tcPr>
          <w:p w:rsidR="003274F7" w:rsidRDefault="003274F7">
            <w:pPr>
              <w:widowControl/>
              <w:jc w:val="center"/>
              <w:rPr>
                <w:kern w:val="0"/>
                <w:sz w:val="24"/>
                <w:szCs w:val="24"/>
              </w:rPr>
            </w:pPr>
          </w:p>
        </w:tc>
        <w:tc>
          <w:tcPr>
            <w:tcW w:w="715" w:type="dxa"/>
            <w:noWrap/>
            <w:vAlign w:val="center"/>
          </w:tcPr>
          <w:p w:rsidR="003274F7" w:rsidRDefault="003274F7">
            <w:pPr>
              <w:widowControl/>
              <w:jc w:val="center"/>
              <w:rPr>
                <w:kern w:val="0"/>
                <w:sz w:val="24"/>
                <w:szCs w:val="24"/>
              </w:rPr>
            </w:pPr>
          </w:p>
        </w:tc>
        <w:tc>
          <w:tcPr>
            <w:tcW w:w="1235" w:type="dxa"/>
            <w:noWrap/>
            <w:vAlign w:val="center"/>
          </w:tcPr>
          <w:p w:rsidR="003274F7" w:rsidRDefault="003274F7">
            <w:pPr>
              <w:widowControl/>
              <w:jc w:val="center"/>
              <w:rPr>
                <w:kern w:val="0"/>
                <w:sz w:val="24"/>
                <w:szCs w:val="24"/>
              </w:rPr>
            </w:pPr>
          </w:p>
        </w:tc>
        <w:tc>
          <w:tcPr>
            <w:tcW w:w="715" w:type="dxa"/>
            <w:noWrap/>
            <w:vAlign w:val="center"/>
          </w:tcPr>
          <w:p w:rsidR="003274F7" w:rsidRDefault="003274F7">
            <w:pPr>
              <w:widowControl/>
              <w:jc w:val="center"/>
              <w:rPr>
                <w:kern w:val="0"/>
                <w:sz w:val="24"/>
                <w:szCs w:val="24"/>
              </w:rPr>
            </w:pPr>
          </w:p>
        </w:tc>
        <w:tc>
          <w:tcPr>
            <w:tcW w:w="795" w:type="dxa"/>
            <w:noWrap/>
            <w:vAlign w:val="center"/>
          </w:tcPr>
          <w:p w:rsidR="003274F7" w:rsidRDefault="003274F7">
            <w:pPr>
              <w:widowControl/>
              <w:jc w:val="center"/>
              <w:rPr>
                <w:kern w:val="0"/>
                <w:sz w:val="24"/>
                <w:szCs w:val="24"/>
              </w:rPr>
            </w:pPr>
          </w:p>
        </w:tc>
        <w:tc>
          <w:tcPr>
            <w:tcW w:w="767" w:type="dxa"/>
            <w:noWrap/>
            <w:vAlign w:val="center"/>
          </w:tcPr>
          <w:p w:rsidR="003274F7" w:rsidRDefault="003274F7">
            <w:pPr>
              <w:widowControl/>
              <w:jc w:val="center"/>
              <w:rPr>
                <w:kern w:val="0"/>
                <w:sz w:val="24"/>
                <w:szCs w:val="24"/>
              </w:rPr>
            </w:pPr>
          </w:p>
        </w:tc>
        <w:tc>
          <w:tcPr>
            <w:tcW w:w="737" w:type="dxa"/>
            <w:noWrap/>
            <w:vAlign w:val="center"/>
          </w:tcPr>
          <w:p w:rsidR="003274F7" w:rsidRDefault="003274F7">
            <w:pPr>
              <w:widowControl/>
              <w:jc w:val="center"/>
              <w:rPr>
                <w:kern w:val="0"/>
                <w:sz w:val="24"/>
                <w:szCs w:val="24"/>
              </w:rPr>
            </w:pPr>
          </w:p>
        </w:tc>
      </w:tr>
      <w:tr w:rsidR="003274F7">
        <w:trPr>
          <w:jc w:val="center"/>
        </w:trPr>
        <w:tc>
          <w:tcPr>
            <w:tcW w:w="813" w:type="dxa"/>
            <w:noWrap/>
            <w:vAlign w:val="center"/>
          </w:tcPr>
          <w:p w:rsidR="003274F7" w:rsidRDefault="003274F7">
            <w:pPr>
              <w:widowControl/>
              <w:jc w:val="center"/>
              <w:rPr>
                <w:kern w:val="0"/>
                <w:sz w:val="24"/>
                <w:szCs w:val="24"/>
              </w:rPr>
            </w:pPr>
          </w:p>
        </w:tc>
        <w:tc>
          <w:tcPr>
            <w:tcW w:w="1348" w:type="dxa"/>
            <w:noWrap/>
            <w:vAlign w:val="center"/>
          </w:tcPr>
          <w:p w:rsidR="003274F7" w:rsidRDefault="003274F7">
            <w:pPr>
              <w:widowControl/>
              <w:jc w:val="center"/>
              <w:rPr>
                <w:kern w:val="0"/>
                <w:sz w:val="24"/>
                <w:szCs w:val="24"/>
              </w:rPr>
            </w:pPr>
          </w:p>
        </w:tc>
        <w:tc>
          <w:tcPr>
            <w:tcW w:w="716" w:type="dxa"/>
            <w:noWrap/>
            <w:vAlign w:val="center"/>
          </w:tcPr>
          <w:p w:rsidR="003274F7" w:rsidRDefault="003274F7">
            <w:pPr>
              <w:widowControl/>
              <w:jc w:val="center"/>
              <w:rPr>
                <w:kern w:val="0"/>
                <w:sz w:val="24"/>
                <w:szCs w:val="24"/>
              </w:rPr>
            </w:pPr>
          </w:p>
        </w:tc>
        <w:tc>
          <w:tcPr>
            <w:tcW w:w="715" w:type="dxa"/>
            <w:noWrap/>
            <w:vAlign w:val="center"/>
          </w:tcPr>
          <w:p w:rsidR="003274F7" w:rsidRDefault="003274F7">
            <w:pPr>
              <w:widowControl/>
              <w:jc w:val="center"/>
              <w:rPr>
                <w:kern w:val="0"/>
                <w:sz w:val="24"/>
                <w:szCs w:val="24"/>
              </w:rPr>
            </w:pPr>
          </w:p>
        </w:tc>
        <w:tc>
          <w:tcPr>
            <w:tcW w:w="1230" w:type="dxa"/>
            <w:noWrap/>
            <w:vAlign w:val="center"/>
          </w:tcPr>
          <w:p w:rsidR="003274F7" w:rsidRDefault="003274F7">
            <w:pPr>
              <w:widowControl/>
              <w:jc w:val="center"/>
              <w:rPr>
                <w:kern w:val="0"/>
                <w:sz w:val="24"/>
                <w:szCs w:val="24"/>
              </w:rPr>
            </w:pPr>
          </w:p>
        </w:tc>
        <w:tc>
          <w:tcPr>
            <w:tcW w:w="715" w:type="dxa"/>
            <w:noWrap/>
            <w:vAlign w:val="center"/>
          </w:tcPr>
          <w:p w:rsidR="003274F7" w:rsidRDefault="003274F7">
            <w:pPr>
              <w:widowControl/>
              <w:jc w:val="center"/>
              <w:rPr>
                <w:kern w:val="0"/>
                <w:sz w:val="24"/>
                <w:szCs w:val="24"/>
              </w:rPr>
            </w:pPr>
          </w:p>
        </w:tc>
        <w:tc>
          <w:tcPr>
            <w:tcW w:w="1235" w:type="dxa"/>
            <w:noWrap/>
            <w:vAlign w:val="center"/>
          </w:tcPr>
          <w:p w:rsidR="003274F7" w:rsidRDefault="003274F7">
            <w:pPr>
              <w:widowControl/>
              <w:jc w:val="center"/>
              <w:rPr>
                <w:kern w:val="0"/>
                <w:sz w:val="24"/>
                <w:szCs w:val="24"/>
              </w:rPr>
            </w:pPr>
          </w:p>
        </w:tc>
        <w:tc>
          <w:tcPr>
            <w:tcW w:w="715" w:type="dxa"/>
            <w:noWrap/>
            <w:vAlign w:val="center"/>
          </w:tcPr>
          <w:p w:rsidR="003274F7" w:rsidRDefault="003274F7">
            <w:pPr>
              <w:widowControl/>
              <w:jc w:val="center"/>
              <w:rPr>
                <w:kern w:val="0"/>
                <w:sz w:val="24"/>
                <w:szCs w:val="24"/>
              </w:rPr>
            </w:pPr>
          </w:p>
        </w:tc>
        <w:tc>
          <w:tcPr>
            <w:tcW w:w="795" w:type="dxa"/>
            <w:noWrap/>
            <w:vAlign w:val="center"/>
          </w:tcPr>
          <w:p w:rsidR="003274F7" w:rsidRDefault="003274F7">
            <w:pPr>
              <w:widowControl/>
              <w:jc w:val="center"/>
              <w:rPr>
                <w:kern w:val="0"/>
                <w:sz w:val="24"/>
                <w:szCs w:val="24"/>
              </w:rPr>
            </w:pPr>
          </w:p>
        </w:tc>
        <w:tc>
          <w:tcPr>
            <w:tcW w:w="767" w:type="dxa"/>
            <w:noWrap/>
            <w:vAlign w:val="center"/>
          </w:tcPr>
          <w:p w:rsidR="003274F7" w:rsidRDefault="003274F7">
            <w:pPr>
              <w:widowControl/>
              <w:jc w:val="center"/>
              <w:rPr>
                <w:kern w:val="0"/>
                <w:sz w:val="24"/>
                <w:szCs w:val="24"/>
              </w:rPr>
            </w:pPr>
          </w:p>
        </w:tc>
        <w:tc>
          <w:tcPr>
            <w:tcW w:w="737" w:type="dxa"/>
            <w:noWrap/>
            <w:vAlign w:val="center"/>
          </w:tcPr>
          <w:p w:rsidR="003274F7" w:rsidRDefault="003274F7">
            <w:pPr>
              <w:widowControl/>
              <w:jc w:val="center"/>
              <w:rPr>
                <w:kern w:val="0"/>
                <w:sz w:val="24"/>
                <w:szCs w:val="24"/>
              </w:rPr>
            </w:pPr>
          </w:p>
        </w:tc>
      </w:tr>
    </w:tbl>
    <w:p w:rsidR="003274F7" w:rsidRDefault="003274F7">
      <w:pPr>
        <w:ind w:left="180"/>
        <w:rPr>
          <w:sz w:val="24"/>
        </w:rPr>
      </w:pPr>
    </w:p>
    <w:p w:rsidR="003274F7" w:rsidRDefault="00C7430F">
      <w:pPr>
        <w:spacing w:line="360" w:lineRule="auto"/>
        <w:ind w:left="181"/>
        <w:rPr>
          <w:sz w:val="24"/>
          <w:szCs w:val="24"/>
        </w:rPr>
      </w:pPr>
      <w:r>
        <w:rPr>
          <w:sz w:val="24"/>
          <w:szCs w:val="24"/>
        </w:rPr>
        <w:t>注：</w:t>
      </w:r>
    </w:p>
    <w:p w:rsidR="003274F7" w:rsidRDefault="00C7430F">
      <w:pPr>
        <w:spacing w:line="360" w:lineRule="auto"/>
        <w:ind w:left="181"/>
        <w:rPr>
          <w:sz w:val="24"/>
          <w:szCs w:val="24"/>
        </w:rPr>
      </w:pPr>
      <w:r>
        <w:rPr>
          <w:sz w:val="24"/>
          <w:szCs w:val="24"/>
        </w:rPr>
        <w:t xml:space="preserve">1. </w:t>
      </w:r>
      <w:r>
        <w:rPr>
          <w:sz w:val="24"/>
          <w:szCs w:val="24"/>
        </w:rPr>
        <w:t>商品属性应在</w:t>
      </w:r>
      <w:r>
        <w:rPr>
          <w:sz w:val="24"/>
          <w:szCs w:val="24"/>
        </w:rPr>
        <w:t>“</w:t>
      </w:r>
      <w:r>
        <w:rPr>
          <w:sz w:val="24"/>
          <w:szCs w:val="24"/>
        </w:rPr>
        <w:t>环保产品</w:t>
      </w:r>
      <w:r>
        <w:rPr>
          <w:sz w:val="24"/>
          <w:szCs w:val="24"/>
        </w:rPr>
        <w:t>”</w:t>
      </w:r>
      <w:r>
        <w:rPr>
          <w:sz w:val="24"/>
          <w:szCs w:val="24"/>
        </w:rPr>
        <w:t>、</w:t>
      </w:r>
      <w:r>
        <w:rPr>
          <w:sz w:val="24"/>
          <w:szCs w:val="24"/>
        </w:rPr>
        <w:t>“</w:t>
      </w:r>
      <w:r>
        <w:rPr>
          <w:sz w:val="24"/>
          <w:szCs w:val="24"/>
        </w:rPr>
        <w:t>节能、节水产品</w:t>
      </w:r>
      <w:r>
        <w:rPr>
          <w:sz w:val="24"/>
          <w:szCs w:val="24"/>
        </w:rPr>
        <w:t>”</w:t>
      </w:r>
      <w:r>
        <w:rPr>
          <w:sz w:val="24"/>
          <w:szCs w:val="24"/>
        </w:rPr>
        <w:t>、</w:t>
      </w:r>
      <w:r>
        <w:rPr>
          <w:sz w:val="24"/>
          <w:szCs w:val="24"/>
        </w:rPr>
        <w:t>“</w:t>
      </w:r>
      <w:r>
        <w:rPr>
          <w:sz w:val="24"/>
          <w:szCs w:val="24"/>
        </w:rPr>
        <w:t>自主知识产权产品</w:t>
      </w:r>
      <w:r>
        <w:rPr>
          <w:sz w:val="24"/>
          <w:szCs w:val="24"/>
        </w:rPr>
        <w:t>”</w:t>
      </w:r>
      <w:r>
        <w:rPr>
          <w:sz w:val="24"/>
          <w:szCs w:val="24"/>
        </w:rPr>
        <w:t>、</w:t>
      </w:r>
      <w:r>
        <w:rPr>
          <w:sz w:val="24"/>
          <w:szCs w:val="24"/>
        </w:rPr>
        <w:t>“</w:t>
      </w:r>
      <w:r>
        <w:rPr>
          <w:sz w:val="24"/>
          <w:szCs w:val="24"/>
        </w:rPr>
        <w:t>无</w:t>
      </w:r>
      <w:r>
        <w:rPr>
          <w:sz w:val="24"/>
          <w:szCs w:val="24"/>
        </w:rPr>
        <w:t>”</w:t>
      </w:r>
      <w:r>
        <w:rPr>
          <w:sz w:val="24"/>
          <w:szCs w:val="24"/>
        </w:rPr>
        <w:t>四个选择项中选择填写。</w:t>
      </w:r>
    </w:p>
    <w:p w:rsidR="003274F7" w:rsidRDefault="00C7430F">
      <w:pPr>
        <w:spacing w:line="360" w:lineRule="auto"/>
        <w:ind w:left="181"/>
        <w:rPr>
          <w:sz w:val="24"/>
          <w:szCs w:val="24"/>
        </w:rPr>
      </w:pPr>
      <w:r>
        <w:rPr>
          <w:sz w:val="24"/>
          <w:szCs w:val="24"/>
        </w:rPr>
        <w:t xml:space="preserve">2. </w:t>
      </w:r>
      <w:r>
        <w:rPr>
          <w:sz w:val="24"/>
          <w:szCs w:val="24"/>
        </w:rPr>
        <w:t>开标分项一览表中应列明开标一览表中每项的分项内容。</w:t>
      </w:r>
    </w:p>
    <w:p w:rsidR="003274F7" w:rsidRDefault="00C7430F">
      <w:pPr>
        <w:spacing w:line="360" w:lineRule="auto"/>
        <w:ind w:left="181"/>
        <w:rPr>
          <w:sz w:val="24"/>
          <w:szCs w:val="24"/>
        </w:rPr>
      </w:pPr>
      <w:r>
        <w:rPr>
          <w:rFonts w:hint="eastAsia"/>
          <w:sz w:val="24"/>
          <w:szCs w:val="24"/>
        </w:rPr>
        <w:t xml:space="preserve">3. </w:t>
      </w:r>
      <w:r>
        <w:rPr>
          <w:rFonts w:hint="eastAsia"/>
          <w:sz w:val="24"/>
          <w:szCs w:val="24"/>
        </w:rPr>
        <w:t>如国产产品，产地精确到省级行政区域。如进口产品，产地精确到国家。</w:t>
      </w:r>
    </w:p>
    <w:p w:rsidR="003274F7" w:rsidRDefault="003274F7">
      <w:pPr>
        <w:spacing w:line="360" w:lineRule="auto"/>
        <w:ind w:left="181"/>
        <w:rPr>
          <w:sz w:val="24"/>
          <w:szCs w:val="24"/>
        </w:rPr>
      </w:pPr>
    </w:p>
    <w:p w:rsidR="003274F7" w:rsidRDefault="00C7430F" w:rsidP="00C7430F">
      <w:pPr>
        <w:spacing w:line="360" w:lineRule="auto"/>
        <w:ind w:firstLineChars="1700" w:firstLine="3794"/>
        <w:rPr>
          <w:sz w:val="24"/>
        </w:rPr>
      </w:pPr>
      <w:r>
        <w:rPr>
          <w:sz w:val="24"/>
        </w:rPr>
        <w:t>投标人名称：</w:t>
      </w:r>
    </w:p>
    <w:p w:rsidR="003274F7" w:rsidRDefault="00C7430F" w:rsidP="00C7430F">
      <w:pPr>
        <w:spacing w:line="360" w:lineRule="auto"/>
        <w:ind w:firstLineChars="1700" w:firstLine="3794"/>
        <w:rPr>
          <w:sz w:val="24"/>
        </w:rPr>
      </w:pPr>
      <w:r>
        <w:rPr>
          <w:sz w:val="24"/>
        </w:rPr>
        <w:t>日期：</w:t>
      </w:r>
      <w:r>
        <w:rPr>
          <w:sz w:val="24"/>
          <w:u w:val="single"/>
        </w:rPr>
        <w:t xml:space="preserve">     </w:t>
      </w:r>
      <w:r>
        <w:rPr>
          <w:sz w:val="24"/>
        </w:rPr>
        <w:t>年</w:t>
      </w:r>
      <w:r>
        <w:rPr>
          <w:sz w:val="24"/>
          <w:u w:val="single"/>
        </w:rPr>
        <w:t xml:space="preserve">    </w:t>
      </w:r>
      <w:r>
        <w:rPr>
          <w:sz w:val="24"/>
        </w:rPr>
        <w:t>月</w:t>
      </w:r>
      <w:r>
        <w:rPr>
          <w:sz w:val="24"/>
          <w:u w:val="single"/>
        </w:rPr>
        <w:t xml:space="preserve">    </w:t>
      </w:r>
      <w:r>
        <w:rPr>
          <w:sz w:val="24"/>
        </w:rPr>
        <w:t>日</w:t>
      </w:r>
    </w:p>
    <w:p w:rsidR="003274F7" w:rsidRDefault="00C7430F">
      <w:pPr>
        <w:widowControl/>
        <w:jc w:val="left"/>
        <w:rPr>
          <w:sz w:val="24"/>
        </w:rPr>
      </w:pPr>
      <w:r>
        <w:rPr>
          <w:sz w:val="24"/>
        </w:rPr>
        <w:br w:type="page"/>
      </w:r>
    </w:p>
    <w:p w:rsidR="003274F7" w:rsidRDefault="00C7430F">
      <w:pPr>
        <w:tabs>
          <w:tab w:val="left" w:pos="360"/>
        </w:tabs>
        <w:spacing w:line="360" w:lineRule="auto"/>
        <w:rPr>
          <w:b/>
          <w:sz w:val="24"/>
        </w:rPr>
      </w:pPr>
      <w:r>
        <w:rPr>
          <w:b/>
          <w:sz w:val="24"/>
        </w:rPr>
        <w:lastRenderedPageBreak/>
        <w:t>附件</w:t>
      </w:r>
      <w:r>
        <w:rPr>
          <w:rFonts w:hint="eastAsia"/>
          <w:b/>
          <w:sz w:val="24"/>
        </w:rPr>
        <w:t>6</w:t>
      </w:r>
      <w:r>
        <w:rPr>
          <w:b/>
          <w:sz w:val="24"/>
        </w:rPr>
        <w:t>-1</w:t>
      </w:r>
    </w:p>
    <w:p w:rsidR="003274F7" w:rsidRDefault="00C7430F">
      <w:pPr>
        <w:autoSpaceDN w:val="0"/>
        <w:spacing w:line="360" w:lineRule="auto"/>
        <w:jc w:val="center"/>
        <w:rPr>
          <w:b/>
          <w:bCs/>
          <w:sz w:val="24"/>
        </w:rPr>
      </w:pPr>
      <w:r>
        <w:rPr>
          <w:b/>
          <w:bCs/>
          <w:sz w:val="24"/>
        </w:rPr>
        <w:t>商务要求点对点应答表</w:t>
      </w:r>
    </w:p>
    <w:p w:rsidR="003274F7" w:rsidRDefault="003274F7">
      <w:pPr>
        <w:spacing w:line="460" w:lineRule="exact"/>
        <w:rPr>
          <w:sz w:val="24"/>
        </w:rPr>
      </w:pPr>
    </w:p>
    <w:p w:rsidR="003274F7" w:rsidRDefault="00C7430F">
      <w:pPr>
        <w:spacing w:line="460" w:lineRule="exact"/>
        <w:rPr>
          <w:sz w:val="24"/>
        </w:rPr>
      </w:pPr>
      <w:r>
        <w:rPr>
          <w:sz w:val="24"/>
        </w:rPr>
        <w:t>项目名称：</w:t>
      </w:r>
      <w:r>
        <w:rPr>
          <w:sz w:val="24"/>
          <w:u w:val="single"/>
        </w:rPr>
        <w:t xml:space="preserve">                    </w:t>
      </w:r>
    </w:p>
    <w:p w:rsidR="003274F7" w:rsidRDefault="00C7430F">
      <w:pPr>
        <w:spacing w:line="460" w:lineRule="exact"/>
        <w:rPr>
          <w:sz w:val="24"/>
        </w:rPr>
      </w:pPr>
      <w:r>
        <w:rPr>
          <w:sz w:val="24"/>
        </w:rPr>
        <w:t>项目编号：</w:t>
      </w:r>
      <w:r>
        <w:rPr>
          <w:sz w:val="24"/>
          <w:u w:val="single"/>
        </w:rPr>
        <w:t xml:space="preserve">                    </w:t>
      </w:r>
    </w:p>
    <w:p w:rsidR="003274F7" w:rsidRDefault="00C7430F">
      <w:pPr>
        <w:spacing w:line="460" w:lineRule="exact"/>
        <w:rPr>
          <w:sz w:val="24"/>
          <w:u w:val="single"/>
        </w:rPr>
      </w:pPr>
      <w:r>
        <w:rPr>
          <w:sz w:val="24"/>
        </w:rPr>
        <w:t>包号：</w:t>
      </w:r>
      <w:r>
        <w:rPr>
          <w:sz w:val="24"/>
          <w:u w:val="single"/>
        </w:rPr>
        <w:t xml:space="preserve">                        </w:t>
      </w:r>
    </w:p>
    <w:p w:rsidR="003274F7" w:rsidRDefault="003274F7">
      <w:pPr>
        <w:spacing w:line="460" w:lineRule="exact"/>
        <w:rPr>
          <w:sz w:val="24"/>
          <w:u w:val="single"/>
        </w:rPr>
      </w:pPr>
    </w:p>
    <w:tbl>
      <w:tblPr>
        <w:tblW w:w="948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80"/>
        <w:gridCol w:w="2500"/>
        <w:gridCol w:w="2680"/>
        <w:gridCol w:w="1979"/>
        <w:gridCol w:w="1241"/>
      </w:tblGrid>
      <w:tr w:rsidR="003274F7">
        <w:trPr>
          <w:jc w:val="center"/>
        </w:trPr>
        <w:tc>
          <w:tcPr>
            <w:tcW w:w="1080" w:type="dxa"/>
            <w:shd w:val="clear" w:color="auto" w:fill="auto"/>
            <w:vAlign w:val="center"/>
          </w:tcPr>
          <w:p w:rsidR="003274F7" w:rsidRDefault="00C7430F">
            <w:pPr>
              <w:widowControl/>
              <w:snapToGrid w:val="0"/>
              <w:jc w:val="center"/>
              <w:rPr>
                <w:kern w:val="0"/>
                <w:sz w:val="24"/>
                <w:szCs w:val="21"/>
              </w:rPr>
            </w:pPr>
            <w:r>
              <w:rPr>
                <w:kern w:val="0"/>
                <w:sz w:val="24"/>
                <w:szCs w:val="21"/>
              </w:rPr>
              <w:t>序号</w:t>
            </w:r>
          </w:p>
        </w:tc>
        <w:tc>
          <w:tcPr>
            <w:tcW w:w="2500" w:type="dxa"/>
            <w:shd w:val="clear" w:color="auto" w:fill="auto"/>
            <w:vAlign w:val="center"/>
          </w:tcPr>
          <w:p w:rsidR="003274F7" w:rsidRDefault="00C7430F">
            <w:pPr>
              <w:widowControl/>
              <w:snapToGrid w:val="0"/>
              <w:jc w:val="center"/>
              <w:rPr>
                <w:kern w:val="0"/>
                <w:sz w:val="24"/>
                <w:szCs w:val="21"/>
              </w:rPr>
            </w:pPr>
            <w:r>
              <w:rPr>
                <w:kern w:val="0"/>
                <w:sz w:val="24"/>
                <w:szCs w:val="21"/>
              </w:rPr>
              <w:t>招标要求</w:t>
            </w:r>
          </w:p>
        </w:tc>
        <w:tc>
          <w:tcPr>
            <w:tcW w:w="2680" w:type="dxa"/>
            <w:shd w:val="clear" w:color="auto" w:fill="auto"/>
            <w:vAlign w:val="center"/>
          </w:tcPr>
          <w:p w:rsidR="003274F7" w:rsidRDefault="00C7430F">
            <w:pPr>
              <w:widowControl/>
              <w:snapToGrid w:val="0"/>
              <w:jc w:val="center"/>
              <w:rPr>
                <w:kern w:val="0"/>
                <w:sz w:val="24"/>
                <w:szCs w:val="21"/>
              </w:rPr>
            </w:pPr>
            <w:r>
              <w:rPr>
                <w:kern w:val="0"/>
                <w:sz w:val="24"/>
                <w:szCs w:val="21"/>
              </w:rPr>
              <w:t>投标应答</w:t>
            </w:r>
          </w:p>
        </w:tc>
        <w:tc>
          <w:tcPr>
            <w:tcW w:w="1979" w:type="dxa"/>
            <w:shd w:val="clear" w:color="auto" w:fill="auto"/>
            <w:vAlign w:val="center"/>
          </w:tcPr>
          <w:p w:rsidR="003274F7" w:rsidRDefault="00C7430F">
            <w:pPr>
              <w:widowControl/>
              <w:snapToGrid w:val="0"/>
              <w:jc w:val="center"/>
              <w:rPr>
                <w:kern w:val="0"/>
                <w:sz w:val="24"/>
                <w:szCs w:val="21"/>
              </w:rPr>
            </w:pPr>
            <w:r>
              <w:rPr>
                <w:kern w:val="0"/>
                <w:sz w:val="24"/>
                <w:szCs w:val="21"/>
              </w:rPr>
              <w:t>偏离说明</w:t>
            </w:r>
          </w:p>
        </w:tc>
        <w:tc>
          <w:tcPr>
            <w:tcW w:w="1241" w:type="dxa"/>
            <w:shd w:val="clear" w:color="auto" w:fill="auto"/>
            <w:vAlign w:val="center"/>
          </w:tcPr>
          <w:p w:rsidR="003274F7" w:rsidRDefault="00C7430F">
            <w:pPr>
              <w:widowControl/>
              <w:snapToGrid w:val="0"/>
              <w:jc w:val="center"/>
              <w:rPr>
                <w:kern w:val="0"/>
                <w:sz w:val="24"/>
                <w:szCs w:val="21"/>
              </w:rPr>
            </w:pPr>
            <w:r>
              <w:rPr>
                <w:kern w:val="0"/>
                <w:sz w:val="24"/>
                <w:szCs w:val="21"/>
              </w:rPr>
              <w:t>备注</w:t>
            </w:r>
          </w:p>
        </w:tc>
      </w:tr>
      <w:tr w:rsidR="003274F7">
        <w:trPr>
          <w:jc w:val="center"/>
        </w:trPr>
        <w:tc>
          <w:tcPr>
            <w:tcW w:w="9480" w:type="dxa"/>
            <w:gridSpan w:val="5"/>
            <w:shd w:val="clear" w:color="auto" w:fill="auto"/>
            <w:vAlign w:val="center"/>
          </w:tcPr>
          <w:p w:rsidR="003274F7" w:rsidRDefault="00C7430F">
            <w:pPr>
              <w:widowControl/>
              <w:snapToGrid w:val="0"/>
              <w:jc w:val="left"/>
              <w:rPr>
                <w:kern w:val="0"/>
                <w:sz w:val="24"/>
                <w:szCs w:val="21"/>
              </w:rPr>
            </w:pPr>
            <w:r>
              <w:rPr>
                <w:kern w:val="0"/>
                <w:sz w:val="24"/>
                <w:szCs w:val="21"/>
              </w:rPr>
              <w:t>（</w:t>
            </w:r>
            <w:r>
              <w:rPr>
                <w:rFonts w:hint="eastAsia"/>
                <w:kern w:val="0"/>
                <w:sz w:val="24"/>
                <w:szCs w:val="21"/>
              </w:rPr>
              <w:t>一</w:t>
            </w:r>
            <w:r>
              <w:rPr>
                <w:kern w:val="0"/>
                <w:sz w:val="24"/>
                <w:szCs w:val="21"/>
              </w:rPr>
              <w:t>）报价要求</w:t>
            </w:r>
          </w:p>
        </w:tc>
      </w:tr>
      <w:tr w:rsidR="003274F7">
        <w:trPr>
          <w:jc w:val="center"/>
        </w:trPr>
        <w:tc>
          <w:tcPr>
            <w:tcW w:w="1080" w:type="dxa"/>
            <w:shd w:val="clear" w:color="auto" w:fill="auto"/>
            <w:vAlign w:val="center"/>
          </w:tcPr>
          <w:p w:rsidR="003274F7" w:rsidRDefault="003274F7">
            <w:pPr>
              <w:widowControl/>
              <w:snapToGrid w:val="0"/>
              <w:jc w:val="center"/>
              <w:rPr>
                <w:kern w:val="0"/>
                <w:sz w:val="24"/>
                <w:szCs w:val="21"/>
              </w:rPr>
            </w:pPr>
          </w:p>
        </w:tc>
        <w:tc>
          <w:tcPr>
            <w:tcW w:w="2500" w:type="dxa"/>
            <w:shd w:val="clear" w:color="auto" w:fill="auto"/>
            <w:vAlign w:val="center"/>
          </w:tcPr>
          <w:p w:rsidR="003274F7" w:rsidRDefault="003274F7">
            <w:pPr>
              <w:widowControl/>
              <w:snapToGrid w:val="0"/>
              <w:jc w:val="left"/>
              <w:rPr>
                <w:kern w:val="0"/>
                <w:sz w:val="24"/>
                <w:szCs w:val="21"/>
              </w:rPr>
            </w:pPr>
          </w:p>
        </w:tc>
        <w:tc>
          <w:tcPr>
            <w:tcW w:w="2680" w:type="dxa"/>
            <w:shd w:val="clear" w:color="auto" w:fill="auto"/>
            <w:vAlign w:val="center"/>
          </w:tcPr>
          <w:p w:rsidR="003274F7" w:rsidRDefault="003274F7">
            <w:pPr>
              <w:widowControl/>
              <w:snapToGrid w:val="0"/>
              <w:jc w:val="left"/>
              <w:rPr>
                <w:kern w:val="0"/>
                <w:sz w:val="24"/>
                <w:szCs w:val="21"/>
              </w:rPr>
            </w:pPr>
          </w:p>
        </w:tc>
        <w:tc>
          <w:tcPr>
            <w:tcW w:w="1979" w:type="dxa"/>
            <w:shd w:val="clear" w:color="auto" w:fill="auto"/>
            <w:vAlign w:val="center"/>
          </w:tcPr>
          <w:p w:rsidR="003274F7" w:rsidRDefault="003274F7">
            <w:pPr>
              <w:widowControl/>
              <w:snapToGrid w:val="0"/>
              <w:jc w:val="left"/>
              <w:rPr>
                <w:kern w:val="0"/>
                <w:sz w:val="24"/>
                <w:szCs w:val="21"/>
              </w:rPr>
            </w:pPr>
          </w:p>
        </w:tc>
        <w:tc>
          <w:tcPr>
            <w:tcW w:w="1241" w:type="dxa"/>
            <w:shd w:val="clear" w:color="auto" w:fill="auto"/>
            <w:vAlign w:val="center"/>
          </w:tcPr>
          <w:p w:rsidR="003274F7" w:rsidRDefault="003274F7">
            <w:pPr>
              <w:widowControl/>
              <w:snapToGrid w:val="0"/>
              <w:jc w:val="left"/>
              <w:rPr>
                <w:kern w:val="0"/>
                <w:sz w:val="24"/>
                <w:szCs w:val="21"/>
              </w:rPr>
            </w:pPr>
          </w:p>
        </w:tc>
      </w:tr>
      <w:tr w:rsidR="003274F7">
        <w:trPr>
          <w:jc w:val="center"/>
        </w:trPr>
        <w:tc>
          <w:tcPr>
            <w:tcW w:w="1080" w:type="dxa"/>
            <w:shd w:val="clear" w:color="auto" w:fill="auto"/>
            <w:vAlign w:val="center"/>
          </w:tcPr>
          <w:p w:rsidR="003274F7" w:rsidRDefault="003274F7">
            <w:pPr>
              <w:widowControl/>
              <w:snapToGrid w:val="0"/>
              <w:jc w:val="center"/>
              <w:rPr>
                <w:kern w:val="0"/>
                <w:sz w:val="24"/>
                <w:szCs w:val="21"/>
              </w:rPr>
            </w:pPr>
          </w:p>
        </w:tc>
        <w:tc>
          <w:tcPr>
            <w:tcW w:w="2500" w:type="dxa"/>
            <w:shd w:val="clear" w:color="auto" w:fill="auto"/>
            <w:vAlign w:val="center"/>
          </w:tcPr>
          <w:p w:rsidR="003274F7" w:rsidRDefault="003274F7">
            <w:pPr>
              <w:widowControl/>
              <w:snapToGrid w:val="0"/>
              <w:jc w:val="left"/>
              <w:rPr>
                <w:kern w:val="0"/>
                <w:sz w:val="24"/>
                <w:szCs w:val="21"/>
              </w:rPr>
            </w:pPr>
          </w:p>
        </w:tc>
        <w:tc>
          <w:tcPr>
            <w:tcW w:w="2680" w:type="dxa"/>
            <w:shd w:val="clear" w:color="auto" w:fill="auto"/>
            <w:vAlign w:val="center"/>
          </w:tcPr>
          <w:p w:rsidR="003274F7" w:rsidRDefault="003274F7">
            <w:pPr>
              <w:widowControl/>
              <w:snapToGrid w:val="0"/>
              <w:jc w:val="left"/>
              <w:rPr>
                <w:kern w:val="0"/>
                <w:sz w:val="24"/>
                <w:szCs w:val="21"/>
              </w:rPr>
            </w:pPr>
          </w:p>
        </w:tc>
        <w:tc>
          <w:tcPr>
            <w:tcW w:w="1979" w:type="dxa"/>
            <w:shd w:val="clear" w:color="auto" w:fill="auto"/>
            <w:vAlign w:val="center"/>
          </w:tcPr>
          <w:p w:rsidR="003274F7" w:rsidRDefault="003274F7">
            <w:pPr>
              <w:widowControl/>
              <w:snapToGrid w:val="0"/>
              <w:jc w:val="left"/>
              <w:rPr>
                <w:kern w:val="0"/>
                <w:sz w:val="24"/>
                <w:szCs w:val="21"/>
              </w:rPr>
            </w:pPr>
          </w:p>
        </w:tc>
        <w:tc>
          <w:tcPr>
            <w:tcW w:w="1241" w:type="dxa"/>
            <w:shd w:val="clear" w:color="auto" w:fill="auto"/>
            <w:vAlign w:val="center"/>
          </w:tcPr>
          <w:p w:rsidR="003274F7" w:rsidRDefault="003274F7">
            <w:pPr>
              <w:widowControl/>
              <w:snapToGrid w:val="0"/>
              <w:jc w:val="left"/>
              <w:rPr>
                <w:kern w:val="0"/>
                <w:sz w:val="24"/>
                <w:szCs w:val="21"/>
              </w:rPr>
            </w:pPr>
          </w:p>
        </w:tc>
      </w:tr>
      <w:tr w:rsidR="003274F7">
        <w:trPr>
          <w:jc w:val="center"/>
        </w:trPr>
        <w:tc>
          <w:tcPr>
            <w:tcW w:w="9480" w:type="dxa"/>
            <w:gridSpan w:val="5"/>
            <w:shd w:val="clear" w:color="auto" w:fill="auto"/>
            <w:vAlign w:val="center"/>
          </w:tcPr>
          <w:p w:rsidR="003274F7" w:rsidRDefault="00C7430F">
            <w:pPr>
              <w:widowControl/>
              <w:snapToGrid w:val="0"/>
              <w:jc w:val="left"/>
              <w:rPr>
                <w:kern w:val="0"/>
                <w:sz w:val="24"/>
                <w:szCs w:val="21"/>
              </w:rPr>
            </w:pPr>
            <w:r>
              <w:rPr>
                <w:rFonts w:hint="eastAsia"/>
                <w:kern w:val="0"/>
                <w:sz w:val="24"/>
                <w:szCs w:val="21"/>
              </w:rPr>
              <w:t>（二）服务要求</w:t>
            </w:r>
          </w:p>
        </w:tc>
      </w:tr>
      <w:tr w:rsidR="003274F7">
        <w:trPr>
          <w:jc w:val="center"/>
        </w:trPr>
        <w:tc>
          <w:tcPr>
            <w:tcW w:w="1080" w:type="dxa"/>
            <w:shd w:val="clear" w:color="auto" w:fill="auto"/>
            <w:vAlign w:val="center"/>
          </w:tcPr>
          <w:p w:rsidR="003274F7" w:rsidRDefault="003274F7">
            <w:pPr>
              <w:widowControl/>
              <w:snapToGrid w:val="0"/>
              <w:jc w:val="center"/>
              <w:rPr>
                <w:kern w:val="0"/>
                <w:sz w:val="24"/>
                <w:szCs w:val="21"/>
              </w:rPr>
            </w:pPr>
          </w:p>
        </w:tc>
        <w:tc>
          <w:tcPr>
            <w:tcW w:w="2500" w:type="dxa"/>
            <w:shd w:val="clear" w:color="auto" w:fill="auto"/>
            <w:vAlign w:val="center"/>
          </w:tcPr>
          <w:p w:rsidR="003274F7" w:rsidRDefault="003274F7">
            <w:pPr>
              <w:widowControl/>
              <w:snapToGrid w:val="0"/>
              <w:jc w:val="left"/>
              <w:rPr>
                <w:kern w:val="0"/>
                <w:sz w:val="24"/>
                <w:szCs w:val="21"/>
              </w:rPr>
            </w:pPr>
          </w:p>
        </w:tc>
        <w:tc>
          <w:tcPr>
            <w:tcW w:w="2680" w:type="dxa"/>
            <w:shd w:val="clear" w:color="auto" w:fill="auto"/>
            <w:vAlign w:val="center"/>
          </w:tcPr>
          <w:p w:rsidR="003274F7" w:rsidRDefault="003274F7">
            <w:pPr>
              <w:widowControl/>
              <w:snapToGrid w:val="0"/>
              <w:jc w:val="left"/>
              <w:rPr>
                <w:kern w:val="0"/>
                <w:sz w:val="24"/>
                <w:szCs w:val="21"/>
              </w:rPr>
            </w:pPr>
          </w:p>
        </w:tc>
        <w:tc>
          <w:tcPr>
            <w:tcW w:w="1979" w:type="dxa"/>
            <w:shd w:val="clear" w:color="auto" w:fill="auto"/>
            <w:vAlign w:val="center"/>
          </w:tcPr>
          <w:p w:rsidR="003274F7" w:rsidRDefault="003274F7">
            <w:pPr>
              <w:widowControl/>
              <w:snapToGrid w:val="0"/>
              <w:jc w:val="left"/>
              <w:rPr>
                <w:kern w:val="0"/>
                <w:sz w:val="24"/>
                <w:szCs w:val="21"/>
              </w:rPr>
            </w:pPr>
          </w:p>
        </w:tc>
        <w:tc>
          <w:tcPr>
            <w:tcW w:w="1241" w:type="dxa"/>
            <w:shd w:val="clear" w:color="auto" w:fill="auto"/>
            <w:vAlign w:val="center"/>
          </w:tcPr>
          <w:p w:rsidR="003274F7" w:rsidRDefault="003274F7">
            <w:pPr>
              <w:widowControl/>
              <w:snapToGrid w:val="0"/>
              <w:jc w:val="left"/>
              <w:rPr>
                <w:kern w:val="0"/>
                <w:sz w:val="24"/>
                <w:szCs w:val="21"/>
              </w:rPr>
            </w:pPr>
          </w:p>
        </w:tc>
      </w:tr>
      <w:tr w:rsidR="003274F7">
        <w:trPr>
          <w:jc w:val="center"/>
        </w:trPr>
        <w:tc>
          <w:tcPr>
            <w:tcW w:w="1080" w:type="dxa"/>
            <w:shd w:val="clear" w:color="auto" w:fill="auto"/>
            <w:vAlign w:val="center"/>
          </w:tcPr>
          <w:p w:rsidR="003274F7" w:rsidRDefault="003274F7">
            <w:pPr>
              <w:widowControl/>
              <w:snapToGrid w:val="0"/>
              <w:jc w:val="center"/>
              <w:rPr>
                <w:kern w:val="0"/>
                <w:sz w:val="24"/>
                <w:szCs w:val="21"/>
              </w:rPr>
            </w:pPr>
          </w:p>
        </w:tc>
        <w:tc>
          <w:tcPr>
            <w:tcW w:w="2500" w:type="dxa"/>
            <w:shd w:val="clear" w:color="auto" w:fill="auto"/>
            <w:vAlign w:val="center"/>
          </w:tcPr>
          <w:p w:rsidR="003274F7" w:rsidRDefault="003274F7">
            <w:pPr>
              <w:widowControl/>
              <w:snapToGrid w:val="0"/>
              <w:jc w:val="left"/>
              <w:rPr>
                <w:kern w:val="0"/>
                <w:sz w:val="24"/>
                <w:szCs w:val="21"/>
              </w:rPr>
            </w:pPr>
          </w:p>
        </w:tc>
        <w:tc>
          <w:tcPr>
            <w:tcW w:w="2680" w:type="dxa"/>
            <w:shd w:val="clear" w:color="auto" w:fill="auto"/>
            <w:vAlign w:val="center"/>
          </w:tcPr>
          <w:p w:rsidR="003274F7" w:rsidRDefault="003274F7">
            <w:pPr>
              <w:widowControl/>
              <w:snapToGrid w:val="0"/>
              <w:jc w:val="left"/>
              <w:rPr>
                <w:kern w:val="0"/>
                <w:sz w:val="24"/>
                <w:szCs w:val="21"/>
              </w:rPr>
            </w:pPr>
          </w:p>
        </w:tc>
        <w:tc>
          <w:tcPr>
            <w:tcW w:w="1979" w:type="dxa"/>
            <w:shd w:val="clear" w:color="auto" w:fill="auto"/>
            <w:vAlign w:val="center"/>
          </w:tcPr>
          <w:p w:rsidR="003274F7" w:rsidRDefault="003274F7">
            <w:pPr>
              <w:widowControl/>
              <w:snapToGrid w:val="0"/>
              <w:jc w:val="left"/>
              <w:rPr>
                <w:kern w:val="0"/>
                <w:sz w:val="24"/>
                <w:szCs w:val="21"/>
              </w:rPr>
            </w:pPr>
          </w:p>
        </w:tc>
        <w:tc>
          <w:tcPr>
            <w:tcW w:w="1241" w:type="dxa"/>
            <w:shd w:val="clear" w:color="auto" w:fill="auto"/>
            <w:vAlign w:val="center"/>
          </w:tcPr>
          <w:p w:rsidR="003274F7" w:rsidRDefault="003274F7">
            <w:pPr>
              <w:widowControl/>
              <w:snapToGrid w:val="0"/>
              <w:jc w:val="left"/>
              <w:rPr>
                <w:kern w:val="0"/>
                <w:sz w:val="24"/>
                <w:szCs w:val="21"/>
              </w:rPr>
            </w:pPr>
          </w:p>
        </w:tc>
      </w:tr>
      <w:tr w:rsidR="003274F7">
        <w:trPr>
          <w:jc w:val="center"/>
        </w:trPr>
        <w:tc>
          <w:tcPr>
            <w:tcW w:w="9480" w:type="dxa"/>
            <w:gridSpan w:val="5"/>
            <w:shd w:val="clear" w:color="auto" w:fill="auto"/>
            <w:vAlign w:val="center"/>
          </w:tcPr>
          <w:p w:rsidR="003274F7" w:rsidRDefault="00C7430F">
            <w:pPr>
              <w:widowControl/>
              <w:snapToGrid w:val="0"/>
              <w:jc w:val="left"/>
              <w:rPr>
                <w:kern w:val="0"/>
                <w:sz w:val="24"/>
                <w:szCs w:val="21"/>
              </w:rPr>
            </w:pPr>
            <w:r>
              <w:rPr>
                <w:rFonts w:hint="eastAsia"/>
                <w:kern w:val="0"/>
                <w:sz w:val="24"/>
                <w:szCs w:val="21"/>
              </w:rPr>
              <w:t>（三）交货要求</w:t>
            </w:r>
          </w:p>
        </w:tc>
      </w:tr>
      <w:tr w:rsidR="003274F7">
        <w:trPr>
          <w:jc w:val="center"/>
        </w:trPr>
        <w:tc>
          <w:tcPr>
            <w:tcW w:w="1080" w:type="dxa"/>
            <w:shd w:val="clear" w:color="auto" w:fill="auto"/>
            <w:vAlign w:val="center"/>
          </w:tcPr>
          <w:p w:rsidR="003274F7" w:rsidRDefault="003274F7">
            <w:pPr>
              <w:widowControl/>
              <w:snapToGrid w:val="0"/>
              <w:jc w:val="center"/>
              <w:rPr>
                <w:kern w:val="0"/>
                <w:sz w:val="24"/>
                <w:szCs w:val="21"/>
              </w:rPr>
            </w:pPr>
          </w:p>
        </w:tc>
        <w:tc>
          <w:tcPr>
            <w:tcW w:w="2500" w:type="dxa"/>
            <w:shd w:val="clear" w:color="auto" w:fill="auto"/>
            <w:vAlign w:val="center"/>
          </w:tcPr>
          <w:p w:rsidR="003274F7" w:rsidRDefault="003274F7">
            <w:pPr>
              <w:widowControl/>
              <w:snapToGrid w:val="0"/>
              <w:jc w:val="left"/>
              <w:rPr>
                <w:kern w:val="0"/>
                <w:sz w:val="24"/>
                <w:szCs w:val="21"/>
              </w:rPr>
            </w:pPr>
          </w:p>
        </w:tc>
        <w:tc>
          <w:tcPr>
            <w:tcW w:w="2680" w:type="dxa"/>
            <w:shd w:val="clear" w:color="auto" w:fill="auto"/>
            <w:vAlign w:val="center"/>
          </w:tcPr>
          <w:p w:rsidR="003274F7" w:rsidRDefault="003274F7">
            <w:pPr>
              <w:widowControl/>
              <w:snapToGrid w:val="0"/>
              <w:jc w:val="left"/>
              <w:rPr>
                <w:kern w:val="0"/>
                <w:sz w:val="24"/>
                <w:szCs w:val="21"/>
              </w:rPr>
            </w:pPr>
          </w:p>
        </w:tc>
        <w:tc>
          <w:tcPr>
            <w:tcW w:w="1979" w:type="dxa"/>
            <w:shd w:val="clear" w:color="auto" w:fill="auto"/>
            <w:vAlign w:val="center"/>
          </w:tcPr>
          <w:p w:rsidR="003274F7" w:rsidRDefault="003274F7">
            <w:pPr>
              <w:widowControl/>
              <w:snapToGrid w:val="0"/>
              <w:jc w:val="left"/>
              <w:rPr>
                <w:kern w:val="0"/>
                <w:sz w:val="24"/>
                <w:szCs w:val="21"/>
              </w:rPr>
            </w:pPr>
          </w:p>
        </w:tc>
        <w:tc>
          <w:tcPr>
            <w:tcW w:w="1241" w:type="dxa"/>
            <w:shd w:val="clear" w:color="auto" w:fill="auto"/>
            <w:vAlign w:val="center"/>
          </w:tcPr>
          <w:p w:rsidR="003274F7" w:rsidRDefault="003274F7">
            <w:pPr>
              <w:widowControl/>
              <w:snapToGrid w:val="0"/>
              <w:jc w:val="left"/>
              <w:rPr>
                <w:kern w:val="0"/>
                <w:sz w:val="24"/>
                <w:szCs w:val="21"/>
              </w:rPr>
            </w:pPr>
          </w:p>
        </w:tc>
      </w:tr>
      <w:tr w:rsidR="003274F7">
        <w:trPr>
          <w:jc w:val="center"/>
        </w:trPr>
        <w:tc>
          <w:tcPr>
            <w:tcW w:w="9480" w:type="dxa"/>
            <w:gridSpan w:val="5"/>
            <w:shd w:val="clear" w:color="auto" w:fill="auto"/>
            <w:vAlign w:val="center"/>
          </w:tcPr>
          <w:p w:rsidR="003274F7" w:rsidRDefault="00C7430F">
            <w:pPr>
              <w:widowControl/>
              <w:snapToGrid w:val="0"/>
              <w:jc w:val="left"/>
              <w:rPr>
                <w:kern w:val="0"/>
                <w:sz w:val="24"/>
                <w:szCs w:val="21"/>
              </w:rPr>
            </w:pPr>
            <w:r>
              <w:rPr>
                <w:kern w:val="0"/>
                <w:sz w:val="24"/>
                <w:szCs w:val="21"/>
              </w:rPr>
              <w:t>（</w:t>
            </w:r>
            <w:r>
              <w:rPr>
                <w:rFonts w:hint="eastAsia"/>
                <w:kern w:val="0"/>
                <w:sz w:val="24"/>
                <w:szCs w:val="21"/>
              </w:rPr>
              <w:t>四</w:t>
            </w:r>
            <w:r>
              <w:rPr>
                <w:kern w:val="0"/>
                <w:sz w:val="24"/>
                <w:szCs w:val="21"/>
              </w:rPr>
              <w:t>）付款方式</w:t>
            </w:r>
          </w:p>
        </w:tc>
      </w:tr>
      <w:tr w:rsidR="003274F7">
        <w:trPr>
          <w:jc w:val="center"/>
        </w:trPr>
        <w:tc>
          <w:tcPr>
            <w:tcW w:w="1080" w:type="dxa"/>
            <w:shd w:val="clear" w:color="auto" w:fill="auto"/>
            <w:vAlign w:val="center"/>
          </w:tcPr>
          <w:p w:rsidR="003274F7" w:rsidRDefault="003274F7">
            <w:pPr>
              <w:widowControl/>
              <w:snapToGrid w:val="0"/>
              <w:jc w:val="center"/>
              <w:rPr>
                <w:kern w:val="0"/>
                <w:sz w:val="24"/>
                <w:szCs w:val="21"/>
              </w:rPr>
            </w:pPr>
          </w:p>
        </w:tc>
        <w:tc>
          <w:tcPr>
            <w:tcW w:w="2500" w:type="dxa"/>
            <w:shd w:val="clear" w:color="auto" w:fill="auto"/>
            <w:vAlign w:val="center"/>
          </w:tcPr>
          <w:p w:rsidR="003274F7" w:rsidRDefault="003274F7">
            <w:pPr>
              <w:widowControl/>
              <w:snapToGrid w:val="0"/>
              <w:jc w:val="left"/>
              <w:rPr>
                <w:kern w:val="0"/>
                <w:sz w:val="24"/>
                <w:szCs w:val="21"/>
              </w:rPr>
            </w:pPr>
          </w:p>
        </w:tc>
        <w:tc>
          <w:tcPr>
            <w:tcW w:w="2680" w:type="dxa"/>
            <w:shd w:val="clear" w:color="auto" w:fill="auto"/>
            <w:vAlign w:val="center"/>
          </w:tcPr>
          <w:p w:rsidR="003274F7" w:rsidRDefault="003274F7">
            <w:pPr>
              <w:widowControl/>
              <w:snapToGrid w:val="0"/>
              <w:jc w:val="left"/>
              <w:rPr>
                <w:kern w:val="0"/>
                <w:sz w:val="24"/>
                <w:szCs w:val="21"/>
              </w:rPr>
            </w:pPr>
          </w:p>
        </w:tc>
        <w:tc>
          <w:tcPr>
            <w:tcW w:w="1979" w:type="dxa"/>
            <w:shd w:val="clear" w:color="auto" w:fill="auto"/>
            <w:vAlign w:val="center"/>
          </w:tcPr>
          <w:p w:rsidR="003274F7" w:rsidRDefault="003274F7">
            <w:pPr>
              <w:widowControl/>
              <w:snapToGrid w:val="0"/>
              <w:jc w:val="left"/>
              <w:rPr>
                <w:kern w:val="0"/>
                <w:sz w:val="24"/>
                <w:szCs w:val="21"/>
              </w:rPr>
            </w:pPr>
          </w:p>
        </w:tc>
        <w:tc>
          <w:tcPr>
            <w:tcW w:w="1241" w:type="dxa"/>
            <w:shd w:val="clear" w:color="auto" w:fill="auto"/>
            <w:vAlign w:val="center"/>
          </w:tcPr>
          <w:p w:rsidR="003274F7" w:rsidRDefault="003274F7">
            <w:pPr>
              <w:widowControl/>
              <w:snapToGrid w:val="0"/>
              <w:jc w:val="left"/>
              <w:rPr>
                <w:kern w:val="0"/>
                <w:sz w:val="24"/>
                <w:szCs w:val="21"/>
              </w:rPr>
            </w:pPr>
          </w:p>
        </w:tc>
      </w:tr>
      <w:tr w:rsidR="003274F7">
        <w:trPr>
          <w:jc w:val="center"/>
        </w:trPr>
        <w:tc>
          <w:tcPr>
            <w:tcW w:w="9480" w:type="dxa"/>
            <w:gridSpan w:val="5"/>
            <w:shd w:val="clear" w:color="auto" w:fill="auto"/>
            <w:vAlign w:val="center"/>
          </w:tcPr>
          <w:p w:rsidR="003274F7" w:rsidRDefault="00C7430F">
            <w:pPr>
              <w:widowControl/>
              <w:snapToGrid w:val="0"/>
              <w:jc w:val="left"/>
              <w:rPr>
                <w:kern w:val="0"/>
                <w:sz w:val="24"/>
                <w:szCs w:val="21"/>
              </w:rPr>
            </w:pPr>
            <w:r>
              <w:rPr>
                <w:kern w:val="0"/>
                <w:sz w:val="24"/>
                <w:szCs w:val="21"/>
              </w:rPr>
              <w:t>（</w:t>
            </w:r>
            <w:r>
              <w:rPr>
                <w:rFonts w:hint="eastAsia"/>
                <w:kern w:val="0"/>
                <w:sz w:val="24"/>
                <w:szCs w:val="21"/>
              </w:rPr>
              <w:t>五</w:t>
            </w:r>
            <w:r>
              <w:rPr>
                <w:kern w:val="0"/>
                <w:sz w:val="24"/>
                <w:szCs w:val="21"/>
              </w:rPr>
              <w:t>）投标保证金和履约保证金</w:t>
            </w:r>
          </w:p>
        </w:tc>
      </w:tr>
      <w:tr w:rsidR="003274F7">
        <w:trPr>
          <w:jc w:val="center"/>
        </w:trPr>
        <w:tc>
          <w:tcPr>
            <w:tcW w:w="1080" w:type="dxa"/>
            <w:shd w:val="clear" w:color="auto" w:fill="auto"/>
            <w:vAlign w:val="center"/>
          </w:tcPr>
          <w:p w:rsidR="003274F7" w:rsidRDefault="003274F7">
            <w:pPr>
              <w:widowControl/>
              <w:snapToGrid w:val="0"/>
              <w:jc w:val="center"/>
              <w:rPr>
                <w:kern w:val="0"/>
                <w:sz w:val="24"/>
                <w:szCs w:val="21"/>
              </w:rPr>
            </w:pPr>
          </w:p>
        </w:tc>
        <w:tc>
          <w:tcPr>
            <w:tcW w:w="2500" w:type="dxa"/>
            <w:shd w:val="clear" w:color="auto" w:fill="auto"/>
            <w:vAlign w:val="center"/>
          </w:tcPr>
          <w:p w:rsidR="003274F7" w:rsidRDefault="003274F7">
            <w:pPr>
              <w:widowControl/>
              <w:snapToGrid w:val="0"/>
              <w:jc w:val="left"/>
              <w:rPr>
                <w:kern w:val="0"/>
                <w:sz w:val="24"/>
                <w:szCs w:val="21"/>
              </w:rPr>
            </w:pPr>
          </w:p>
        </w:tc>
        <w:tc>
          <w:tcPr>
            <w:tcW w:w="2680" w:type="dxa"/>
            <w:shd w:val="clear" w:color="auto" w:fill="auto"/>
            <w:vAlign w:val="center"/>
          </w:tcPr>
          <w:p w:rsidR="003274F7" w:rsidRDefault="003274F7">
            <w:pPr>
              <w:widowControl/>
              <w:snapToGrid w:val="0"/>
              <w:jc w:val="left"/>
              <w:rPr>
                <w:kern w:val="0"/>
                <w:sz w:val="24"/>
                <w:szCs w:val="21"/>
              </w:rPr>
            </w:pPr>
          </w:p>
        </w:tc>
        <w:tc>
          <w:tcPr>
            <w:tcW w:w="1979" w:type="dxa"/>
            <w:shd w:val="clear" w:color="auto" w:fill="auto"/>
            <w:vAlign w:val="center"/>
          </w:tcPr>
          <w:p w:rsidR="003274F7" w:rsidRDefault="003274F7">
            <w:pPr>
              <w:widowControl/>
              <w:snapToGrid w:val="0"/>
              <w:jc w:val="left"/>
              <w:rPr>
                <w:kern w:val="0"/>
                <w:sz w:val="24"/>
                <w:szCs w:val="21"/>
              </w:rPr>
            </w:pPr>
          </w:p>
        </w:tc>
        <w:tc>
          <w:tcPr>
            <w:tcW w:w="1241" w:type="dxa"/>
            <w:shd w:val="clear" w:color="auto" w:fill="auto"/>
            <w:vAlign w:val="center"/>
          </w:tcPr>
          <w:p w:rsidR="003274F7" w:rsidRDefault="003274F7">
            <w:pPr>
              <w:widowControl/>
              <w:snapToGrid w:val="0"/>
              <w:jc w:val="left"/>
              <w:rPr>
                <w:kern w:val="0"/>
                <w:sz w:val="24"/>
                <w:szCs w:val="21"/>
              </w:rPr>
            </w:pPr>
          </w:p>
        </w:tc>
      </w:tr>
      <w:tr w:rsidR="003274F7">
        <w:trPr>
          <w:jc w:val="center"/>
        </w:trPr>
        <w:tc>
          <w:tcPr>
            <w:tcW w:w="9480" w:type="dxa"/>
            <w:gridSpan w:val="5"/>
            <w:shd w:val="clear" w:color="auto" w:fill="auto"/>
            <w:vAlign w:val="center"/>
          </w:tcPr>
          <w:p w:rsidR="003274F7" w:rsidRDefault="00C7430F">
            <w:pPr>
              <w:widowControl/>
              <w:snapToGrid w:val="0"/>
              <w:jc w:val="left"/>
              <w:rPr>
                <w:kern w:val="0"/>
                <w:sz w:val="24"/>
                <w:szCs w:val="21"/>
              </w:rPr>
            </w:pPr>
            <w:r>
              <w:rPr>
                <w:rFonts w:hint="eastAsia"/>
                <w:kern w:val="0"/>
                <w:sz w:val="24"/>
                <w:szCs w:val="21"/>
              </w:rPr>
              <w:t>（六）验收方法及标准</w:t>
            </w:r>
          </w:p>
        </w:tc>
      </w:tr>
      <w:tr w:rsidR="003274F7">
        <w:trPr>
          <w:jc w:val="center"/>
        </w:trPr>
        <w:tc>
          <w:tcPr>
            <w:tcW w:w="1080" w:type="dxa"/>
            <w:shd w:val="clear" w:color="auto" w:fill="auto"/>
            <w:vAlign w:val="center"/>
          </w:tcPr>
          <w:p w:rsidR="003274F7" w:rsidRDefault="003274F7">
            <w:pPr>
              <w:widowControl/>
              <w:snapToGrid w:val="0"/>
              <w:jc w:val="center"/>
              <w:rPr>
                <w:kern w:val="0"/>
                <w:sz w:val="24"/>
                <w:szCs w:val="21"/>
              </w:rPr>
            </w:pPr>
          </w:p>
        </w:tc>
        <w:tc>
          <w:tcPr>
            <w:tcW w:w="2500" w:type="dxa"/>
            <w:shd w:val="clear" w:color="auto" w:fill="auto"/>
            <w:vAlign w:val="center"/>
          </w:tcPr>
          <w:p w:rsidR="003274F7" w:rsidRDefault="003274F7">
            <w:pPr>
              <w:widowControl/>
              <w:snapToGrid w:val="0"/>
              <w:jc w:val="left"/>
              <w:rPr>
                <w:kern w:val="0"/>
                <w:sz w:val="24"/>
                <w:szCs w:val="21"/>
              </w:rPr>
            </w:pPr>
          </w:p>
        </w:tc>
        <w:tc>
          <w:tcPr>
            <w:tcW w:w="2680" w:type="dxa"/>
            <w:shd w:val="clear" w:color="auto" w:fill="auto"/>
            <w:vAlign w:val="center"/>
          </w:tcPr>
          <w:p w:rsidR="003274F7" w:rsidRDefault="003274F7">
            <w:pPr>
              <w:widowControl/>
              <w:snapToGrid w:val="0"/>
              <w:jc w:val="left"/>
              <w:rPr>
                <w:kern w:val="0"/>
                <w:sz w:val="24"/>
                <w:szCs w:val="21"/>
              </w:rPr>
            </w:pPr>
          </w:p>
        </w:tc>
        <w:tc>
          <w:tcPr>
            <w:tcW w:w="1979" w:type="dxa"/>
            <w:shd w:val="clear" w:color="auto" w:fill="auto"/>
            <w:vAlign w:val="center"/>
          </w:tcPr>
          <w:p w:rsidR="003274F7" w:rsidRDefault="003274F7">
            <w:pPr>
              <w:widowControl/>
              <w:snapToGrid w:val="0"/>
              <w:jc w:val="left"/>
              <w:rPr>
                <w:kern w:val="0"/>
                <w:sz w:val="24"/>
                <w:szCs w:val="21"/>
              </w:rPr>
            </w:pPr>
          </w:p>
        </w:tc>
        <w:tc>
          <w:tcPr>
            <w:tcW w:w="1241" w:type="dxa"/>
            <w:shd w:val="clear" w:color="auto" w:fill="auto"/>
            <w:vAlign w:val="center"/>
          </w:tcPr>
          <w:p w:rsidR="003274F7" w:rsidRDefault="003274F7">
            <w:pPr>
              <w:widowControl/>
              <w:snapToGrid w:val="0"/>
              <w:jc w:val="left"/>
              <w:rPr>
                <w:kern w:val="0"/>
                <w:sz w:val="24"/>
                <w:szCs w:val="21"/>
              </w:rPr>
            </w:pPr>
          </w:p>
        </w:tc>
      </w:tr>
    </w:tbl>
    <w:p w:rsidR="003274F7" w:rsidRDefault="00C7430F">
      <w:pPr>
        <w:spacing w:line="620" w:lineRule="exact"/>
        <w:rPr>
          <w:sz w:val="24"/>
        </w:rPr>
      </w:pPr>
      <w:r>
        <w:rPr>
          <w:sz w:val="24"/>
        </w:rPr>
        <w:t>注：</w:t>
      </w:r>
    </w:p>
    <w:p w:rsidR="003274F7" w:rsidRDefault="00C7430F">
      <w:pPr>
        <w:spacing w:line="360" w:lineRule="auto"/>
        <w:rPr>
          <w:sz w:val="24"/>
        </w:rPr>
      </w:pPr>
      <w:r>
        <w:rPr>
          <w:sz w:val="24"/>
        </w:rPr>
        <w:t xml:space="preserve">1. </w:t>
      </w:r>
      <w:r>
        <w:rPr>
          <w:sz w:val="24"/>
        </w:rPr>
        <w:t>不如实填写偏离情况的投标文件将视为虚假材料。</w:t>
      </w:r>
    </w:p>
    <w:p w:rsidR="003274F7" w:rsidRDefault="00C7430F">
      <w:pPr>
        <w:spacing w:line="360" w:lineRule="auto"/>
        <w:rPr>
          <w:sz w:val="24"/>
        </w:rPr>
      </w:pPr>
      <w:r>
        <w:rPr>
          <w:sz w:val="24"/>
        </w:rPr>
        <w:t xml:space="preserve">2. </w:t>
      </w:r>
      <w:r>
        <w:rPr>
          <w:sz w:val="24"/>
        </w:rPr>
        <w:t>招标要求指招标文件中规定的具体要求，投标应答指</w:t>
      </w:r>
      <w:r>
        <w:rPr>
          <w:rFonts w:hint="eastAsia"/>
          <w:sz w:val="24"/>
        </w:rPr>
        <w:t>投标文件</w:t>
      </w:r>
      <w:r>
        <w:rPr>
          <w:sz w:val="24"/>
        </w:rPr>
        <w:t>的</w:t>
      </w:r>
      <w:r>
        <w:rPr>
          <w:rFonts w:hint="eastAsia"/>
          <w:sz w:val="24"/>
        </w:rPr>
        <w:t>具体内容</w:t>
      </w:r>
      <w:r>
        <w:rPr>
          <w:sz w:val="24"/>
        </w:rPr>
        <w:t>。</w:t>
      </w:r>
    </w:p>
    <w:p w:rsidR="003274F7" w:rsidRDefault="00C7430F">
      <w:pPr>
        <w:spacing w:line="360" w:lineRule="auto"/>
        <w:rPr>
          <w:sz w:val="24"/>
        </w:rPr>
      </w:pPr>
      <w:r>
        <w:rPr>
          <w:rFonts w:hint="eastAsia"/>
          <w:sz w:val="24"/>
        </w:rPr>
        <w:t>3</w:t>
      </w:r>
      <w:r>
        <w:rPr>
          <w:sz w:val="24"/>
        </w:rPr>
        <w:t xml:space="preserve">. </w:t>
      </w:r>
      <w:r>
        <w:rPr>
          <w:sz w:val="24"/>
        </w:rPr>
        <w:t>偏离说明指招标要求与投标应答之间的不同之处。</w:t>
      </w:r>
    </w:p>
    <w:p w:rsidR="003274F7" w:rsidRDefault="003274F7">
      <w:pPr>
        <w:spacing w:line="360" w:lineRule="auto"/>
        <w:rPr>
          <w:sz w:val="24"/>
        </w:rPr>
      </w:pPr>
    </w:p>
    <w:p w:rsidR="003274F7" w:rsidRDefault="00C7430F" w:rsidP="00C7430F">
      <w:pPr>
        <w:spacing w:line="360" w:lineRule="auto"/>
        <w:ind w:firstLineChars="1700" w:firstLine="3794"/>
        <w:rPr>
          <w:sz w:val="24"/>
        </w:rPr>
      </w:pPr>
      <w:r>
        <w:rPr>
          <w:sz w:val="24"/>
        </w:rPr>
        <w:t>投标人名称：</w:t>
      </w:r>
    </w:p>
    <w:p w:rsidR="003274F7" w:rsidRDefault="00C7430F" w:rsidP="00C7430F">
      <w:pPr>
        <w:spacing w:line="360" w:lineRule="auto"/>
        <w:ind w:firstLineChars="1700" w:firstLine="3794"/>
        <w:rPr>
          <w:sz w:val="24"/>
        </w:rPr>
      </w:pPr>
      <w:r>
        <w:rPr>
          <w:sz w:val="24"/>
        </w:rPr>
        <w:t>日期：</w:t>
      </w:r>
      <w:r>
        <w:rPr>
          <w:sz w:val="24"/>
          <w:u w:val="single"/>
        </w:rPr>
        <w:t xml:space="preserve">     </w:t>
      </w:r>
      <w:r>
        <w:rPr>
          <w:sz w:val="24"/>
        </w:rPr>
        <w:t>年</w:t>
      </w:r>
      <w:r>
        <w:rPr>
          <w:sz w:val="24"/>
          <w:u w:val="single"/>
        </w:rPr>
        <w:t xml:space="preserve">    </w:t>
      </w:r>
      <w:r>
        <w:rPr>
          <w:sz w:val="24"/>
        </w:rPr>
        <w:t>月</w:t>
      </w:r>
      <w:r>
        <w:rPr>
          <w:sz w:val="24"/>
          <w:u w:val="single"/>
        </w:rPr>
        <w:t xml:space="preserve">    </w:t>
      </w:r>
      <w:r>
        <w:rPr>
          <w:sz w:val="24"/>
        </w:rPr>
        <w:t>日</w:t>
      </w:r>
    </w:p>
    <w:p w:rsidR="003274F7" w:rsidRDefault="00C7430F">
      <w:pPr>
        <w:tabs>
          <w:tab w:val="left" w:pos="360"/>
        </w:tabs>
        <w:spacing w:line="360" w:lineRule="auto"/>
        <w:rPr>
          <w:b/>
          <w:sz w:val="24"/>
        </w:rPr>
      </w:pPr>
      <w:r>
        <w:rPr>
          <w:sz w:val="24"/>
        </w:rPr>
        <w:br w:type="page"/>
      </w:r>
      <w:r>
        <w:rPr>
          <w:b/>
          <w:sz w:val="24"/>
        </w:rPr>
        <w:lastRenderedPageBreak/>
        <w:t>附件</w:t>
      </w:r>
      <w:r>
        <w:rPr>
          <w:rFonts w:hint="eastAsia"/>
          <w:b/>
          <w:sz w:val="24"/>
        </w:rPr>
        <w:t>6</w:t>
      </w:r>
      <w:r>
        <w:rPr>
          <w:b/>
          <w:sz w:val="24"/>
        </w:rPr>
        <w:t>-2</w:t>
      </w:r>
    </w:p>
    <w:p w:rsidR="003274F7" w:rsidRDefault="00C7430F">
      <w:pPr>
        <w:autoSpaceDN w:val="0"/>
        <w:spacing w:line="360" w:lineRule="auto"/>
        <w:jc w:val="center"/>
        <w:rPr>
          <w:b/>
          <w:bCs/>
          <w:sz w:val="24"/>
        </w:rPr>
      </w:pPr>
      <w:r>
        <w:rPr>
          <w:b/>
          <w:bCs/>
          <w:sz w:val="24"/>
        </w:rPr>
        <w:t>技术要求点对点应答表</w:t>
      </w:r>
    </w:p>
    <w:p w:rsidR="003274F7" w:rsidRDefault="00C7430F">
      <w:pPr>
        <w:spacing w:line="460" w:lineRule="exact"/>
        <w:rPr>
          <w:sz w:val="24"/>
        </w:rPr>
      </w:pPr>
      <w:r>
        <w:rPr>
          <w:sz w:val="24"/>
        </w:rPr>
        <w:t>项目名称：</w:t>
      </w:r>
      <w:r>
        <w:rPr>
          <w:sz w:val="24"/>
          <w:u w:val="single"/>
        </w:rPr>
        <w:t xml:space="preserve">                    </w:t>
      </w:r>
    </w:p>
    <w:p w:rsidR="003274F7" w:rsidRDefault="00C7430F">
      <w:pPr>
        <w:spacing w:line="460" w:lineRule="exact"/>
        <w:rPr>
          <w:sz w:val="24"/>
        </w:rPr>
      </w:pPr>
      <w:r>
        <w:rPr>
          <w:sz w:val="24"/>
        </w:rPr>
        <w:t>项目编号：</w:t>
      </w:r>
      <w:r>
        <w:rPr>
          <w:sz w:val="24"/>
          <w:u w:val="single"/>
        </w:rPr>
        <w:t xml:space="preserve">                    </w:t>
      </w:r>
    </w:p>
    <w:p w:rsidR="003274F7" w:rsidRDefault="00C7430F">
      <w:pPr>
        <w:spacing w:line="460" w:lineRule="exact"/>
        <w:rPr>
          <w:sz w:val="24"/>
          <w:u w:val="single"/>
        </w:rPr>
      </w:pPr>
      <w:r>
        <w:rPr>
          <w:sz w:val="24"/>
        </w:rPr>
        <w:t>包号：</w:t>
      </w:r>
      <w:r>
        <w:rPr>
          <w:sz w:val="24"/>
          <w:u w:val="single"/>
        </w:rPr>
        <w:t xml:space="preserve">                        </w:t>
      </w:r>
    </w:p>
    <w:tbl>
      <w:tblPr>
        <w:tblW w:w="980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43"/>
        <w:gridCol w:w="1039"/>
        <w:gridCol w:w="851"/>
        <w:gridCol w:w="1790"/>
        <w:gridCol w:w="2680"/>
        <w:gridCol w:w="1289"/>
        <w:gridCol w:w="1315"/>
      </w:tblGrid>
      <w:tr w:rsidR="003274F7">
        <w:trPr>
          <w:tblHeader/>
          <w:jc w:val="center"/>
        </w:trPr>
        <w:tc>
          <w:tcPr>
            <w:tcW w:w="9807" w:type="dxa"/>
            <w:gridSpan w:val="7"/>
            <w:shd w:val="clear" w:color="auto" w:fill="auto"/>
            <w:vAlign w:val="center"/>
          </w:tcPr>
          <w:p w:rsidR="003274F7" w:rsidRDefault="00C7430F">
            <w:pPr>
              <w:widowControl/>
              <w:snapToGrid w:val="0"/>
              <w:rPr>
                <w:b/>
                <w:kern w:val="0"/>
                <w:sz w:val="24"/>
                <w:szCs w:val="21"/>
              </w:rPr>
            </w:pPr>
            <w:r>
              <w:rPr>
                <w:rFonts w:hint="eastAsia"/>
                <w:b/>
                <w:kern w:val="0"/>
                <w:sz w:val="24"/>
                <w:szCs w:val="21"/>
              </w:rPr>
              <w:t>招标文件第二部分技术要求</w:t>
            </w:r>
          </w:p>
        </w:tc>
      </w:tr>
      <w:tr w:rsidR="003274F7">
        <w:trPr>
          <w:tblHeader/>
          <w:jc w:val="center"/>
        </w:trPr>
        <w:tc>
          <w:tcPr>
            <w:tcW w:w="843" w:type="dxa"/>
            <w:shd w:val="clear" w:color="auto" w:fill="auto"/>
            <w:vAlign w:val="center"/>
          </w:tcPr>
          <w:p w:rsidR="003274F7" w:rsidRDefault="00C7430F">
            <w:pPr>
              <w:widowControl/>
              <w:snapToGrid w:val="0"/>
              <w:jc w:val="center"/>
              <w:rPr>
                <w:kern w:val="0"/>
                <w:sz w:val="24"/>
                <w:szCs w:val="21"/>
              </w:rPr>
            </w:pPr>
            <w:r>
              <w:rPr>
                <w:kern w:val="0"/>
                <w:sz w:val="24"/>
                <w:szCs w:val="21"/>
              </w:rPr>
              <w:t>序号</w:t>
            </w:r>
          </w:p>
        </w:tc>
        <w:tc>
          <w:tcPr>
            <w:tcW w:w="3680" w:type="dxa"/>
            <w:gridSpan w:val="3"/>
            <w:shd w:val="clear" w:color="auto" w:fill="auto"/>
            <w:vAlign w:val="center"/>
          </w:tcPr>
          <w:p w:rsidR="003274F7" w:rsidRDefault="00C7430F">
            <w:pPr>
              <w:widowControl/>
              <w:snapToGrid w:val="0"/>
              <w:jc w:val="center"/>
              <w:rPr>
                <w:kern w:val="0"/>
                <w:sz w:val="24"/>
                <w:szCs w:val="21"/>
              </w:rPr>
            </w:pPr>
            <w:r>
              <w:rPr>
                <w:kern w:val="0"/>
                <w:sz w:val="24"/>
                <w:szCs w:val="21"/>
              </w:rPr>
              <w:t>招标要求</w:t>
            </w:r>
          </w:p>
        </w:tc>
        <w:tc>
          <w:tcPr>
            <w:tcW w:w="2680" w:type="dxa"/>
            <w:shd w:val="clear" w:color="auto" w:fill="auto"/>
            <w:vAlign w:val="center"/>
          </w:tcPr>
          <w:p w:rsidR="003274F7" w:rsidRDefault="00C7430F">
            <w:pPr>
              <w:widowControl/>
              <w:snapToGrid w:val="0"/>
              <w:jc w:val="center"/>
              <w:rPr>
                <w:kern w:val="0"/>
                <w:sz w:val="24"/>
                <w:szCs w:val="21"/>
              </w:rPr>
            </w:pPr>
            <w:r>
              <w:rPr>
                <w:kern w:val="0"/>
                <w:sz w:val="24"/>
                <w:szCs w:val="21"/>
              </w:rPr>
              <w:t>投标应答</w:t>
            </w:r>
          </w:p>
        </w:tc>
        <w:tc>
          <w:tcPr>
            <w:tcW w:w="1289" w:type="dxa"/>
            <w:shd w:val="clear" w:color="auto" w:fill="auto"/>
            <w:vAlign w:val="center"/>
          </w:tcPr>
          <w:p w:rsidR="003274F7" w:rsidRDefault="00C7430F">
            <w:pPr>
              <w:widowControl/>
              <w:snapToGrid w:val="0"/>
              <w:jc w:val="center"/>
              <w:rPr>
                <w:kern w:val="0"/>
                <w:sz w:val="24"/>
                <w:szCs w:val="21"/>
              </w:rPr>
            </w:pPr>
            <w:r>
              <w:rPr>
                <w:kern w:val="0"/>
                <w:sz w:val="24"/>
                <w:szCs w:val="21"/>
              </w:rPr>
              <w:t>偏离说明</w:t>
            </w:r>
          </w:p>
        </w:tc>
        <w:tc>
          <w:tcPr>
            <w:tcW w:w="1315" w:type="dxa"/>
            <w:shd w:val="clear" w:color="auto" w:fill="auto"/>
            <w:vAlign w:val="center"/>
          </w:tcPr>
          <w:p w:rsidR="003274F7" w:rsidRDefault="00C7430F">
            <w:pPr>
              <w:widowControl/>
              <w:snapToGrid w:val="0"/>
              <w:jc w:val="center"/>
              <w:rPr>
                <w:kern w:val="0"/>
                <w:sz w:val="24"/>
                <w:szCs w:val="21"/>
              </w:rPr>
            </w:pPr>
            <w:r>
              <w:rPr>
                <w:kern w:val="0"/>
                <w:sz w:val="24"/>
                <w:szCs w:val="21"/>
              </w:rPr>
              <w:t>备注</w:t>
            </w:r>
          </w:p>
        </w:tc>
      </w:tr>
      <w:tr w:rsidR="003274F7">
        <w:trPr>
          <w:jc w:val="center"/>
        </w:trPr>
        <w:tc>
          <w:tcPr>
            <w:tcW w:w="843" w:type="dxa"/>
            <w:shd w:val="clear" w:color="auto" w:fill="auto"/>
            <w:vAlign w:val="center"/>
          </w:tcPr>
          <w:p w:rsidR="003274F7" w:rsidRDefault="00C7430F">
            <w:pPr>
              <w:widowControl/>
              <w:snapToGrid w:val="0"/>
              <w:jc w:val="center"/>
              <w:rPr>
                <w:kern w:val="0"/>
                <w:sz w:val="24"/>
                <w:szCs w:val="21"/>
              </w:rPr>
            </w:pPr>
            <w:r>
              <w:rPr>
                <w:kern w:val="0"/>
                <w:sz w:val="24"/>
                <w:szCs w:val="21"/>
              </w:rPr>
              <w:t>1</w:t>
            </w:r>
          </w:p>
        </w:tc>
        <w:tc>
          <w:tcPr>
            <w:tcW w:w="3680" w:type="dxa"/>
            <w:gridSpan w:val="3"/>
            <w:shd w:val="clear" w:color="auto" w:fill="auto"/>
            <w:vAlign w:val="center"/>
          </w:tcPr>
          <w:p w:rsidR="003274F7" w:rsidRDefault="003274F7">
            <w:pPr>
              <w:widowControl/>
              <w:snapToGrid w:val="0"/>
              <w:jc w:val="center"/>
              <w:rPr>
                <w:kern w:val="0"/>
                <w:sz w:val="24"/>
                <w:szCs w:val="21"/>
              </w:rPr>
            </w:pPr>
          </w:p>
        </w:tc>
        <w:tc>
          <w:tcPr>
            <w:tcW w:w="2680" w:type="dxa"/>
            <w:shd w:val="clear" w:color="auto" w:fill="auto"/>
            <w:vAlign w:val="center"/>
          </w:tcPr>
          <w:p w:rsidR="003274F7" w:rsidRDefault="003274F7">
            <w:pPr>
              <w:widowControl/>
              <w:snapToGrid w:val="0"/>
              <w:jc w:val="center"/>
              <w:rPr>
                <w:kern w:val="0"/>
                <w:sz w:val="24"/>
                <w:szCs w:val="21"/>
              </w:rPr>
            </w:pPr>
          </w:p>
        </w:tc>
        <w:tc>
          <w:tcPr>
            <w:tcW w:w="1289" w:type="dxa"/>
            <w:shd w:val="clear" w:color="auto" w:fill="auto"/>
            <w:vAlign w:val="center"/>
          </w:tcPr>
          <w:p w:rsidR="003274F7" w:rsidRDefault="003274F7">
            <w:pPr>
              <w:widowControl/>
              <w:snapToGrid w:val="0"/>
              <w:jc w:val="center"/>
              <w:rPr>
                <w:kern w:val="0"/>
                <w:sz w:val="24"/>
                <w:szCs w:val="21"/>
              </w:rPr>
            </w:pPr>
          </w:p>
        </w:tc>
        <w:tc>
          <w:tcPr>
            <w:tcW w:w="1315" w:type="dxa"/>
            <w:shd w:val="clear" w:color="auto" w:fill="auto"/>
            <w:vAlign w:val="center"/>
          </w:tcPr>
          <w:p w:rsidR="003274F7" w:rsidRDefault="003274F7">
            <w:pPr>
              <w:widowControl/>
              <w:snapToGrid w:val="0"/>
              <w:jc w:val="center"/>
              <w:rPr>
                <w:kern w:val="0"/>
                <w:sz w:val="24"/>
                <w:szCs w:val="21"/>
              </w:rPr>
            </w:pPr>
          </w:p>
        </w:tc>
      </w:tr>
      <w:tr w:rsidR="003274F7">
        <w:trPr>
          <w:jc w:val="center"/>
        </w:trPr>
        <w:tc>
          <w:tcPr>
            <w:tcW w:w="843" w:type="dxa"/>
            <w:shd w:val="clear" w:color="auto" w:fill="auto"/>
            <w:vAlign w:val="center"/>
          </w:tcPr>
          <w:p w:rsidR="003274F7" w:rsidRDefault="00C7430F">
            <w:pPr>
              <w:widowControl/>
              <w:snapToGrid w:val="0"/>
              <w:jc w:val="center"/>
              <w:rPr>
                <w:kern w:val="0"/>
                <w:sz w:val="24"/>
                <w:szCs w:val="21"/>
              </w:rPr>
            </w:pPr>
            <w:r>
              <w:rPr>
                <w:kern w:val="0"/>
                <w:sz w:val="24"/>
                <w:szCs w:val="21"/>
              </w:rPr>
              <w:t>2</w:t>
            </w:r>
          </w:p>
        </w:tc>
        <w:tc>
          <w:tcPr>
            <w:tcW w:w="3680" w:type="dxa"/>
            <w:gridSpan w:val="3"/>
            <w:shd w:val="clear" w:color="auto" w:fill="auto"/>
            <w:vAlign w:val="center"/>
          </w:tcPr>
          <w:p w:rsidR="003274F7" w:rsidRDefault="003274F7">
            <w:pPr>
              <w:widowControl/>
              <w:snapToGrid w:val="0"/>
              <w:jc w:val="center"/>
              <w:rPr>
                <w:kern w:val="0"/>
                <w:sz w:val="24"/>
                <w:szCs w:val="21"/>
              </w:rPr>
            </w:pPr>
          </w:p>
        </w:tc>
        <w:tc>
          <w:tcPr>
            <w:tcW w:w="2680" w:type="dxa"/>
            <w:shd w:val="clear" w:color="auto" w:fill="auto"/>
            <w:vAlign w:val="center"/>
          </w:tcPr>
          <w:p w:rsidR="003274F7" w:rsidRDefault="003274F7">
            <w:pPr>
              <w:widowControl/>
              <w:snapToGrid w:val="0"/>
              <w:jc w:val="center"/>
              <w:rPr>
                <w:kern w:val="0"/>
                <w:sz w:val="24"/>
                <w:szCs w:val="21"/>
              </w:rPr>
            </w:pPr>
          </w:p>
        </w:tc>
        <w:tc>
          <w:tcPr>
            <w:tcW w:w="1289" w:type="dxa"/>
            <w:shd w:val="clear" w:color="auto" w:fill="auto"/>
            <w:vAlign w:val="center"/>
          </w:tcPr>
          <w:p w:rsidR="003274F7" w:rsidRDefault="003274F7">
            <w:pPr>
              <w:widowControl/>
              <w:snapToGrid w:val="0"/>
              <w:jc w:val="center"/>
              <w:rPr>
                <w:kern w:val="0"/>
                <w:sz w:val="24"/>
                <w:szCs w:val="21"/>
              </w:rPr>
            </w:pPr>
          </w:p>
        </w:tc>
        <w:tc>
          <w:tcPr>
            <w:tcW w:w="1315" w:type="dxa"/>
            <w:shd w:val="clear" w:color="auto" w:fill="auto"/>
            <w:vAlign w:val="center"/>
          </w:tcPr>
          <w:p w:rsidR="003274F7" w:rsidRDefault="003274F7">
            <w:pPr>
              <w:widowControl/>
              <w:snapToGrid w:val="0"/>
              <w:jc w:val="center"/>
              <w:rPr>
                <w:kern w:val="0"/>
                <w:sz w:val="24"/>
                <w:szCs w:val="21"/>
              </w:rPr>
            </w:pPr>
          </w:p>
        </w:tc>
      </w:tr>
      <w:tr w:rsidR="003274F7">
        <w:trPr>
          <w:jc w:val="center"/>
        </w:trPr>
        <w:tc>
          <w:tcPr>
            <w:tcW w:w="843" w:type="dxa"/>
            <w:shd w:val="clear" w:color="auto" w:fill="auto"/>
            <w:vAlign w:val="center"/>
          </w:tcPr>
          <w:p w:rsidR="003274F7" w:rsidRDefault="00C7430F">
            <w:pPr>
              <w:widowControl/>
              <w:snapToGrid w:val="0"/>
              <w:jc w:val="center"/>
              <w:rPr>
                <w:kern w:val="0"/>
                <w:sz w:val="24"/>
                <w:szCs w:val="21"/>
              </w:rPr>
            </w:pPr>
            <w:r>
              <w:rPr>
                <w:kern w:val="0"/>
                <w:sz w:val="24"/>
                <w:szCs w:val="21"/>
              </w:rPr>
              <w:t>3</w:t>
            </w:r>
          </w:p>
        </w:tc>
        <w:tc>
          <w:tcPr>
            <w:tcW w:w="3680" w:type="dxa"/>
            <w:gridSpan w:val="3"/>
            <w:shd w:val="clear" w:color="auto" w:fill="auto"/>
            <w:vAlign w:val="center"/>
          </w:tcPr>
          <w:p w:rsidR="003274F7" w:rsidRDefault="003274F7">
            <w:pPr>
              <w:widowControl/>
              <w:snapToGrid w:val="0"/>
              <w:jc w:val="center"/>
              <w:rPr>
                <w:kern w:val="0"/>
                <w:sz w:val="24"/>
                <w:szCs w:val="21"/>
              </w:rPr>
            </w:pPr>
          </w:p>
        </w:tc>
        <w:tc>
          <w:tcPr>
            <w:tcW w:w="2680" w:type="dxa"/>
            <w:shd w:val="clear" w:color="auto" w:fill="auto"/>
            <w:vAlign w:val="center"/>
          </w:tcPr>
          <w:p w:rsidR="003274F7" w:rsidRDefault="003274F7">
            <w:pPr>
              <w:widowControl/>
              <w:snapToGrid w:val="0"/>
              <w:jc w:val="center"/>
              <w:rPr>
                <w:kern w:val="0"/>
                <w:sz w:val="24"/>
                <w:szCs w:val="21"/>
              </w:rPr>
            </w:pPr>
          </w:p>
        </w:tc>
        <w:tc>
          <w:tcPr>
            <w:tcW w:w="1289" w:type="dxa"/>
            <w:shd w:val="clear" w:color="auto" w:fill="auto"/>
            <w:vAlign w:val="center"/>
          </w:tcPr>
          <w:p w:rsidR="003274F7" w:rsidRDefault="003274F7">
            <w:pPr>
              <w:widowControl/>
              <w:snapToGrid w:val="0"/>
              <w:jc w:val="center"/>
              <w:rPr>
                <w:kern w:val="0"/>
                <w:sz w:val="24"/>
                <w:szCs w:val="21"/>
              </w:rPr>
            </w:pPr>
          </w:p>
        </w:tc>
        <w:tc>
          <w:tcPr>
            <w:tcW w:w="1315" w:type="dxa"/>
            <w:shd w:val="clear" w:color="auto" w:fill="auto"/>
            <w:vAlign w:val="center"/>
          </w:tcPr>
          <w:p w:rsidR="003274F7" w:rsidRDefault="003274F7">
            <w:pPr>
              <w:widowControl/>
              <w:snapToGrid w:val="0"/>
              <w:jc w:val="center"/>
              <w:rPr>
                <w:kern w:val="0"/>
                <w:sz w:val="24"/>
                <w:szCs w:val="21"/>
              </w:rPr>
            </w:pPr>
          </w:p>
        </w:tc>
      </w:tr>
      <w:tr w:rsidR="003274F7">
        <w:trPr>
          <w:jc w:val="center"/>
        </w:trPr>
        <w:tc>
          <w:tcPr>
            <w:tcW w:w="843" w:type="dxa"/>
            <w:shd w:val="clear" w:color="auto" w:fill="auto"/>
            <w:vAlign w:val="center"/>
          </w:tcPr>
          <w:p w:rsidR="003274F7" w:rsidRDefault="00C7430F">
            <w:pPr>
              <w:widowControl/>
              <w:snapToGrid w:val="0"/>
              <w:jc w:val="center"/>
              <w:rPr>
                <w:kern w:val="0"/>
                <w:sz w:val="24"/>
                <w:szCs w:val="21"/>
              </w:rPr>
            </w:pPr>
            <w:r>
              <w:rPr>
                <w:rFonts w:hint="eastAsia"/>
                <w:kern w:val="0"/>
                <w:sz w:val="24"/>
                <w:szCs w:val="21"/>
              </w:rPr>
              <w:t>…</w:t>
            </w:r>
          </w:p>
        </w:tc>
        <w:tc>
          <w:tcPr>
            <w:tcW w:w="3680" w:type="dxa"/>
            <w:gridSpan w:val="3"/>
            <w:shd w:val="clear" w:color="auto" w:fill="auto"/>
            <w:vAlign w:val="center"/>
          </w:tcPr>
          <w:p w:rsidR="003274F7" w:rsidRDefault="003274F7">
            <w:pPr>
              <w:widowControl/>
              <w:snapToGrid w:val="0"/>
              <w:jc w:val="center"/>
              <w:rPr>
                <w:kern w:val="0"/>
                <w:sz w:val="24"/>
                <w:szCs w:val="21"/>
              </w:rPr>
            </w:pPr>
          </w:p>
        </w:tc>
        <w:tc>
          <w:tcPr>
            <w:tcW w:w="2680" w:type="dxa"/>
            <w:shd w:val="clear" w:color="auto" w:fill="auto"/>
            <w:vAlign w:val="center"/>
          </w:tcPr>
          <w:p w:rsidR="003274F7" w:rsidRDefault="003274F7">
            <w:pPr>
              <w:widowControl/>
              <w:snapToGrid w:val="0"/>
              <w:jc w:val="center"/>
              <w:rPr>
                <w:kern w:val="0"/>
                <w:sz w:val="24"/>
                <w:szCs w:val="21"/>
              </w:rPr>
            </w:pPr>
          </w:p>
        </w:tc>
        <w:tc>
          <w:tcPr>
            <w:tcW w:w="1289" w:type="dxa"/>
            <w:shd w:val="clear" w:color="auto" w:fill="auto"/>
            <w:vAlign w:val="center"/>
          </w:tcPr>
          <w:p w:rsidR="003274F7" w:rsidRDefault="003274F7">
            <w:pPr>
              <w:widowControl/>
              <w:snapToGrid w:val="0"/>
              <w:jc w:val="center"/>
              <w:rPr>
                <w:kern w:val="0"/>
                <w:sz w:val="24"/>
                <w:szCs w:val="21"/>
              </w:rPr>
            </w:pPr>
          </w:p>
        </w:tc>
        <w:tc>
          <w:tcPr>
            <w:tcW w:w="1315" w:type="dxa"/>
            <w:shd w:val="clear" w:color="auto" w:fill="auto"/>
            <w:vAlign w:val="center"/>
          </w:tcPr>
          <w:p w:rsidR="003274F7" w:rsidRDefault="003274F7">
            <w:pPr>
              <w:widowControl/>
              <w:snapToGrid w:val="0"/>
              <w:jc w:val="center"/>
              <w:rPr>
                <w:kern w:val="0"/>
                <w:sz w:val="24"/>
                <w:szCs w:val="21"/>
              </w:rPr>
            </w:pPr>
          </w:p>
        </w:tc>
      </w:tr>
      <w:tr w:rsidR="003274F7">
        <w:trPr>
          <w:jc w:val="center"/>
        </w:trPr>
        <w:tc>
          <w:tcPr>
            <w:tcW w:w="9807" w:type="dxa"/>
            <w:gridSpan w:val="7"/>
            <w:shd w:val="clear" w:color="auto" w:fill="auto"/>
            <w:vAlign w:val="center"/>
          </w:tcPr>
          <w:p w:rsidR="003274F7" w:rsidRDefault="00C7430F">
            <w:pPr>
              <w:widowControl/>
              <w:snapToGrid w:val="0"/>
              <w:rPr>
                <w:b/>
                <w:kern w:val="0"/>
                <w:sz w:val="24"/>
                <w:szCs w:val="21"/>
              </w:rPr>
            </w:pPr>
            <w:r>
              <w:rPr>
                <w:rFonts w:hint="eastAsia"/>
                <w:b/>
                <w:kern w:val="0"/>
                <w:sz w:val="24"/>
                <w:szCs w:val="21"/>
              </w:rPr>
              <w:t>采购</w:t>
            </w:r>
            <w:r>
              <w:rPr>
                <w:b/>
                <w:kern w:val="0"/>
                <w:sz w:val="24"/>
                <w:szCs w:val="21"/>
              </w:rPr>
              <w:t>清单技术参数（</w:t>
            </w:r>
            <w:r>
              <w:rPr>
                <w:rFonts w:hint="eastAsia"/>
                <w:b/>
                <w:kern w:val="0"/>
                <w:sz w:val="24"/>
                <w:szCs w:val="21"/>
              </w:rPr>
              <w:t>采购</w:t>
            </w:r>
            <w:r>
              <w:rPr>
                <w:b/>
                <w:kern w:val="0"/>
                <w:sz w:val="24"/>
                <w:szCs w:val="21"/>
              </w:rPr>
              <w:t>清单技术参数要求须逐条应答）</w:t>
            </w:r>
          </w:p>
        </w:tc>
      </w:tr>
      <w:tr w:rsidR="003274F7">
        <w:trPr>
          <w:jc w:val="center"/>
        </w:trPr>
        <w:tc>
          <w:tcPr>
            <w:tcW w:w="843" w:type="dxa"/>
            <w:shd w:val="clear" w:color="auto" w:fill="auto"/>
            <w:vAlign w:val="center"/>
          </w:tcPr>
          <w:p w:rsidR="003274F7" w:rsidRDefault="00C7430F">
            <w:pPr>
              <w:widowControl/>
              <w:snapToGrid w:val="0"/>
              <w:jc w:val="center"/>
              <w:rPr>
                <w:kern w:val="0"/>
                <w:sz w:val="24"/>
                <w:szCs w:val="21"/>
              </w:rPr>
            </w:pPr>
            <w:r>
              <w:rPr>
                <w:kern w:val="0"/>
                <w:sz w:val="24"/>
                <w:szCs w:val="21"/>
              </w:rPr>
              <w:t>序号</w:t>
            </w:r>
          </w:p>
        </w:tc>
        <w:tc>
          <w:tcPr>
            <w:tcW w:w="1039" w:type="dxa"/>
            <w:shd w:val="clear" w:color="auto" w:fill="auto"/>
            <w:vAlign w:val="center"/>
          </w:tcPr>
          <w:p w:rsidR="003274F7" w:rsidRDefault="00C7430F">
            <w:pPr>
              <w:widowControl/>
              <w:snapToGrid w:val="0"/>
              <w:jc w:val="center"/>
              <w:rPr>
                <w:kern w:val="0"/>
                <w:sz w:val="24"/>
                <w:szCs w:val="21"/>
              </w:rPr>
            </w:pPr>
            <w:r>
              <w:rPr>
                <w:rFonts w:hint="eastAsia"/>
                <w:kern w:val="0"/>
                <w:sz w:val="24"/>
                <w:szCs w:val="21"/>
              </w:rPr>
              <w:t>标的</w:t>
            </w:r>
          </w:p>
          <w:p w:rsidR="003274F7" w:rsidRDefault="00C7430F">
            <w:pPr>
              <w:widowControl/>
              <w:snapToGrid w:val="0"/>
              <w:jc w:val="center"/>
              <w:rPr>
                <w:kern w:val="0"/>
                <w:sz w:val="24"/>
                <w:szCs w:val="21"/>
              </w:rPr>
            </w:pPr>
            <w:r>
              <w:rPr>
                <w:rFonts w:hint="eastAsia"/>
                <w:kern w:val="0"/>
                <w:sz w:val="24"/>
                <w:szCs w:val="21"/>
              </w:rPr>
              <w:t>名称</w:t>
            </w:r>
          </w:p>
        </w:tc>
        <w:tc>
          <w:tcPr>
            <w:tcW w:w="851" w:type="dxa"/>
            <w:shd w:val="clear" w:color="auto" w:fill="auto"/>
            <w:vAlign w:val="center"/>
          </w:tcPr>
          <w:p w:rsidR="003274F7" w:rsidRDefault="00C7430F">
            <w:pPr>
              <w:snapToGrid w:val="0"/>
              <w:jc w:val="center"/>
              <w:rPr>
                <w:rFonts w:cs="宋体"/>
                <w:kern w:val="0"/>
                <w:sz w:val="24"/>
              </w:rPr>
            </w:pPr>
            <w:r>
              <w:rPr>
                <w:rFonts w:cs="宋体" w:hint="eastAsia"/>
                <w:kern w:val="0"/>
                <w:sz w:val="24"/>
              </w:rPr>
              <w:t>条款</w:t>
            </w:r>
          </w:p>
          <w:p w:rsidR="003274F7" w:rsidRDefault="00C7430F">
            <w:pPr>
              <w:snapToGrid w:val="0"/>
              <w:jc w:val="center"/>
              <w:rPr>
                <w:kern w:val="0"/>
                <w:sz w:val="24"/>
                <w:szCs w:val="21"/>
              </w:rPr>
            </w:pPr>
            <w:r>
              <w:rPr>
                <w:rFonts w:cs="宋体" w:hint="eastAsia"/>
                <w:kern w:val="0"/>
                <w:sz w:val="24"/>
              </w:rPr>
              <w:t>序号</w:t>
            </w:r>
          </w:p>
        </w:tc>
        <w:tc>
          <w:tcPr>
            <w:tcW w:w="1790" w:type="dxa"/>
            <w:shd w:val="clear" w:color="auto" w:fill="auto"/>
            <w:vAlign w:val="center"/>
          </w:tcPr>
          <w:p w:rsidR="003274F7" w:rsidRDefault="00C7430F">
            <w:pPr>
              <w:snapToGrid w:val="0"/>
              <w:jc w:val="center"/>
              <w:rPr>
                <w:kern w:val="0"/>
                <w:sz w:val="24"/>
                <w:szCs w:val="21"/>
              </w:rPr>
            </w:pPr>
            <w:r>
              <w:rPr>
                <w:kern w:val="0"/>
                <w:sz w:val="24"/>
                <w:szCs w:val="21"/>
              </w:rPr>
              <w:t>招标要求</w:t>
            </w:r>
          </w:p>
        </w:tc>
        <w:tc>
          <w:tcPr>
            <w:tcW w:w="2680" w:type="dxa"/>
            <w:shd w:val="clear" w:color="auto" w:fill="auto"/>
            <w:vAlign w:val="center"/>
          </w:tcPr>
          <w:p w:rsidR="003274F7" w:rsidRDefault="00C7430F">
            <w:pPr>
              <w:widowControl/>
              <w:snapToGrid w:val="0"/>
              <w:jc w:val="center"/>
              <w:rPr>
                <w:kern w:val="0"/>
                <w:sz w:val="24"/>
                <w:szCs w:val="21"/>
              </w:rPr>
            </w:pPr>
            <w:r>
              <w:rPr>
                <w:kern w:val="0"/>
                <w:sz w:val="24"/>
                <w:szCs w:val="21"/>
              </w:rPr>
              <w:t>投标应答</w:t>
            </w:r>
          </w:p>
        </w:tc>
        <w:tc>
          <w:tcPr>
            <w:tcW w:w="1289" w:type="dxa"/>
            <w:shd w:val="clear" w:color="auto" w:fill="auto"/>
            <w:vAlign w:val="center"/>
          </w:tcPr>
          <w:p w:rsidR="003274F7" w:rsidRDefault="00C7430F">
            <w:pPr>
              <w:widowControl/>
              <w:snapToGrid w:val="0"/>
              <w:jc w:val="center"/>
              <w:rPr>
                <w:kern w:val="0"/>
                <w:sz w:val="24"/>
                <w:szCs w:val="21"/>
              </w:rPr>
            </w:pPr>
            <w:r>
              <w:rPr>
                <w:kern w:val="0"/>
                <w:sz w:val="24"/>
                <w:szCs w:val="21"/>
              </w:rPr>
              <w:t>偏离</w:t>
            </w:r>
          </w:p>
          <w:p w:rsidR="003274F7" w:rsidRDefault="00C7430F">
            <w:pPr>
              <w:widowControl/>
              <w:snapToGrid w:val="0"/>
              <w:jc w:val="center"/>
              <w:rPr>
                <w:kern w:val="0"/>
                <w:sz w:val="24"/>
                <w:szCs w:val="21"/>
              </w:rPr>
            </w:pPr>
            <w:r>
              <w:rPr>
                <w:kern w:val="0"/>
                <w:sz w:val="24"/>
                <w:szCs w:val="21"/>
              </w:rPr>
              <w:t>说明</w:t>
            </w:r>
          </w:p>
        </w:tc>
        <w:tc>
          <w:tcPr>
            <w:tcW w:w="1315" w:type="dxa"/>
            <w:shd w:val="clear" w:color="auto" w:fill="auto"/>
            <w:vAlign w:val="center"/>
          </w:tcPr>
          <w:p w:rsidR="003274F7" w:rsidRDefault="00C7430F">
            <w:pPr>
              <w:widowControl/>
              <w:snapToGrid w:val="0"/>
              <w:jc w:val="center"/>
              <w:rPr>
                <w:kern w:val="0"/>
                <w:sz w:val="24"/>
                <w:szCs w:val="21"/>
              </w:rPr>
            </w:pPr>
            <w:r>
              <w:rPr>
                <w:rFonts w:hint="eastAsia"/>
                <w:kern w:val="0"/>
                <w:sz w:val="24"/>
                <w:szCs w:val="21"/>
              </w:rPr>
              <w:t>技术支撑材料所在页码</w:t>
            </w:r>
          </w:p>
        </w:tc>
      </w:tr>
      <w:tr w:rsidR="003274F7">
        <w:trPr>
          <w:jc w:val="center"/>
        </w:trPr>
        <w:tc>
          <w:tcPr>
            <w:tcW w:w="843" w:type="dxa"/>
            <w:shd w:val="clear" w:color="auto" w:fill="auto"/>
            <w:vAlign w:val="center"/>
          </w:tcPr>
          <w:p w:rsidR="003274F7" w:rsidRDefault="003274F7">
            <w:pPr>
              <w:widowControl/>
              <w:snapToGrid w:val="0"/>
              <w:jc w:val="center"/>
              <w:rPr>
                <w:kern w:val="0"/>
                <w:sz w:val="24"/>
                <w:szCs w:val="21"/>
              </w:rPr>
            </w:pPr>
          </w:p>
        </w:tc>
        <w:tc>
          <w:tcPr>
            <w:tcW w:w="1039" w:type="dxa"/>
            <w:shd w:val="clear" w:color="auto" w:fill="auto"/>
            <w:vAlign w:val="center"/>
          </w:tcPr>
          <w:p w:rsidR="003274F7" w:rsidRDefault="003274F7">
            <w:pPr>
              <w:widowControl/>
              <w:snapToGrid w:val="0"/>
              <w:jc w:val="center"/>
              <w:rPr>
                <w:kern w:val="0"/>
                <w:sz w:val="24"/>
                <w:szCs w:val="21"/>
              </w:rPr>
            </w:pPr>
          </w:p>
        </w:tc>
        <w:tc>
          <w:tcPr>
            <w:tcW w:w="851" w:type="dxa"/>
            <w:shd w:val="clear" w:color="auto" w:fill="auto"/>
            <w:vAlign w:val="center"/>
          </w:tcPr>
          <w:p w:rsidR="003274F7" w:rsidRDefault="003274F7">
            <w:pPr>
              <w:widowControl/>
              <w:snapToGrid w:val="0"/>
              <w:jc w:val="center"/>
              <w:rPr>
                <w:kern w:val="0"/>
                <w:sz w:val="24"/>
                <w:szCs w:val="21"/>
              </w:rPr>
            </w:pPr>
          </w:p>
        </w:tc>
        <w:tc>
          <w:tcPr>
            <w:tcW w:w="1790" w:type="dxa"/>
            <w:shd w:val="clear" w:color="auto" w:fill="auto"/>
            <w:vAlign w:val="center"/>
          </w:tcPr>
          <w:p w:rsidR="003274F7" w:rsidRDefault="003274F7">
            <w:pPr>
              <w:widowControl/>
              <w:snapToGrid w:val="0"/>
              <w:jc w:val="center"/>
              <w:rPr>
                <w:kern w:val="0"/>
                <w:sz w:val="24"/>
                <w:szCs w:val="21"/>
              </w:rPr>
            </w:pPr>
          </w:p>
        </w:tc>
        <w:tc>
          <w:tcPr>
            <w:tcW w:w="2680" w:type="dxa"/>
            <w:shd w:val="clear" w:color="auto" w:fill="auto"/>
            <w:vAlign w:val="center"/>
          </w:tcPr>
          <w:p w:rsidR="003274F7" w:rsidRDefault="003274F7">
            <w:pPr>
              <w:widowControl/>
              <w:snapToGrid w:val="0"/>
              <w:jc w:val="center"/>
              <w:rPr>
                <w:kern w:val="0"/>
                <w:sz w:val="24"/>
                <w:szCs w:val="21"/>
              </w:rPr>
            </w:pPr>
          </w:p>
        </w:tc>
        <w:tc>
          <w:tcPr>
            <w:tcW w:w="1289" w:type="dxa"/>
            <w:shd w:val="clear" w:color="auto" w:fill="auto"/>
            <w:vAlign w:val="center"/>
          </w:tcPr>
          <w:p w:rsidR="003274F7" w:rsidRDefault="003274F7">
            <w:pPr>
              <w:widowControl/>
              <w:snapToGrid w:val="0"/>
              <w:jc w:val="center"/>
              <w:rPr>
                <w:kern w:val="0"/>
                <w:sz w:val="24"/>
                <w:szCs w:val="21"/>
              </w:rPr>
            </w:pPr>
          </w:p>
        </w:tc>
        <w:tc>
          <w:tcPr>
            <w:tcW w:w="1315" w:type="dxa"/>
            <w:shd w:val="clear" w:color="auto" w:fill="auto"/>
            <w:vAlign w:val="center"/>
          </w:tcPr>
          <w:p w:rsidR="003274F7" w:rsidRDefault="003274F7">
            <w:pPr>
              <w:widowControl/>
              <w:snapToGrid w:val="0"/>
              <w:jc w:val="center"/>
              <w:rPr>
                <w:kern w:val="0"/>
                <w:sz w:val="24"/>
                <w:szCs w:val="21"/>
              </w:rPr>
            </w:pPr>
          </w:p>
        </w:tc>
      </w:tr>
      <w:tr w:rsidR="003274F7">
        <w:trPr>
          <w:jc w:val="center"/>
        </w:trPr>
        <w:tc>
          <w:tcPr>
            <w:tcW w:w="843" w:type="dxa"/>
            <w:shd w:val="clear" w:color="auto" w:fill="auto"/>
            <w:vAlign w:val="center"/>
          </w:tcPr>
          <w:p w:rsidR="003274F7" w:rsidRDefault="003274F7">
            <w:pPr>
              <w:widowControl/>
              <w:snapToGrid w:val="0"/>
              <w:jc w:val="center"/>
              <w:rPr>
                <w:kern w:val="0"/>
                <w:sz w:val="24"/>
                <w:szCs w:val="21"/>
              </w:rPr>
            </w:pPr>
          </w:p>
        </w:tc>
        <w:tc>
          <w:tcPr>
            <w:tcW w:w="1039" w:type="dxa"/>
            <w:shd w:val="clear" w:color="auto" w:fill="auto"/>
            <w:vAlign w:val="center"/>
          </w:tcPr>
          <w:p w:rsidR="003274F7" w:rsidRDefault="003274F7">
            <w:pPr>
              <w:widowControl/>
              <w:snapToGrid w:val="0"/>
              <w:jc w:val="center"/>
              <w:rPr>
                <w:kern w:val="0"/>
                <w:sz w:val="24"/>
                <w:szCs w:val="21"/>
              </w:rPr>
            </w:pPr>
          </w:p>
        </w:tc>
        <w:tc>
          <w:tcPr>
            <w:tcW w:w="851" w:type="dxa"/>
            <w:shd w:val="clear" w:color="auto" w:fill="auto"/>
            <w:vAlign w:val="center"/>
          </w:tcPr>
          <w:p w:rsidR="003274F7" w:rsidRDefault="003274F7">
            <w:pPr>
              <w:widowControl/>
              <w:snapToGrid w:val="0"/>
              <w:jc w:val="center"/>
              <w:rPr>
                <w:kern w:val="0"/>
                <w:sz w:val="24"/>
                <w:szCs w:val="21"/>
              </w:rPr>
            </w:pPr>
          </w:p>
        </w:tc>
        <w:tc>
          <w:tcPr>
            <w:tcW w:w="1790" w:type="dxa"/>
            <w:shd w:val="clear" w:color="auto" w:fill="auto"/>
            <w:vAlign w:val="center"/>
          </w:tcPr>
          <w:p w:rsidR="003274F7" w:rsidRDefault="003274F7">
            <w:pPr>
              <w:widowControl/>
              <w:snapToGrid w:val="0"/>
              <w:jc w:val="center"/>
              <w:rPr>
                <w:kern w:val="0"/>
                <w:sz w:val="24"/>
                <w:szCs w:val="21"/>
              </w:rPr>
            </w:pPr>
          </w:p>
        </w:tc>
        <w:tc>
          <w:tcPr>
            <w:tcW w:w="2680" w:type="dxa"/>
            <w:shd w:val="clear" w:color="auto" w:fill="auto"/>
            <w:vAlign w:val="center"/>
          </w:tcPr>
          <w:p w:rsidR="003274F7" w:rsidRDefault="003274F7">
            <w:pPr>
              <w:widowControl/>
              <w:snapToGrid w:val="0"/>
              <w:jc w:val="center"/>
              <w:rPr>
                <w:kern w:val="0"/>
                <w:sz w:val="24"/>
                <w:szCs w:val="21"/>
              </w:rPr>
            </w:pPr>
          </w:p>
        </w:tc>
        <w:tc>
          <w:tcPr>
            <w:tcW w:w="1289" w:type="dxa"/>
            <w:shd w:val="clear" w:color="auto" w:fill="auto"/>
            <w:vAlign w:val="center"/>
          </w:tcPr>
          <w:p w:rsidR="003274F7" w:rsidRDefault="003274F7">
            <w:pPr>
              <w:widowControl/>
              <w:snapToGrid w:val="0"/>
              <w:jc w:val="center"/>
              <w:rPr>
                <w:kern w:val="0"/>
                <w:sz w:val="24"/>
                <w:szCs w:val="21"/>
              </w:rPr>
            </w:pPr>
          </w:p>
        </w:tc>
        <w:tc>
          <w:tcPr>
            <w:tcW w:w="1315" w:type="dxa"/>
            <w:shd w:val="clear" w:color="auto" w:fill="auto"/>
            <w:vAlign w:val="center"/>
          </w:tcPr>
          <w:p w:rsidR="003274F7" w:rsidRDefault="003274F7">
            <w:pPr>
              <w:widowControl/>
              <w:snapToGrid w:val="0"/>
              <w:jc w:val="center"/>
              <w:rPr>
                <w:kern w:val="0"/>
                <w:sz w:val="24"/>
                <w:szCs w:val="21"/>
              </w:rPr>
            </w:pPr>
          </w:p>
        </w:tc>
      </w:tr>
    </w:tbl>
    <w:p w:rsidR="003274F7" w:rsidRDefault="00C7430F">
      <w:pPr>
        <w:snapToGrid w:val="0"/>
        <w:spacing w:line="480" w:lineRule="exact"/>
        <w:rPr>
          <w:sz w:val="24"/>
        </w:rPr>
      </w:pPr>
      <w:r>
        <w:rPr>
          <w:sz w:val="24"/>
        </w:rPr>
        <w:t>注：</w:t>
      </w:r>
    </w:p>
    <w:p w:rsidR="003274F7" w:rsidRDefault="00C7430F">
      <w:pPr>
        <w:snapToGrid w:val="0"/>
        <w:spacing w:line="480" w:lineRule="exact"/>
        <w:rPr>
          <w:sz w:val="24"/>
        </w:rPr>
      </w:pPr>
      <w:r>
        <w:rPr>
          <w:sz w:val="24"/>
        </w:rPr>
        <w:t xml:space="preserve">1. </w:t>
      </w:r>
      <w:r>
        <w:rPr>
          <w:sz w:val="24"/>
        </w:rPr>
        <w:t>不如实填写偏离情况的投标文件将视为虚假材料。</w:t>
      </w:r>
    </w:p>
    <w:p w:rsidR="003274F7" w:rsidRDefault="00C7430F">
      <w:pPr>
        <w:snapToGrid w:val="0"/>
        <w:spacing w:line="480" w:lineRule="exact"/>
        <w:rPr>
          <w:sz w:val="24"/>
        </w:rPr>
      </w:pPr>
      <w:r>
        <w:rPr>
          <w:sz w:val="24"/>
        </w:rPr>
        <w:t xml:space="preserve">2. </w:t>
      </w:r>
      <w:r>
        <w:rPr>
          <w:sz w:val="24"/>
        </w:rPr>
        <w:t>招标要求指招标文件中规定的具体要求，投标应答指投标</w:t>
      </w:r>
      <w:r>
        <w:rPr>
          <w:rFonts w:hint="eastAsia"/>
          <w:sz w:val="24"/>
        </w:rPr>
        <w:t>文件</w:t>
      </w:r>
      <w:r>
        <w:rPr>
          <w:sz w:val="24"/>
        </w:rPr>
        <w:t>的</w:t>
      </w:r>
      <w:r>
        <w:rPr>
          <w:rFonts w:hint="eastAsia"/>
          <w:sz w:val="24"/>
        </w:rPr>
        <w:t>具体内容</w:t>
      </w:r>
      <w:r>
        <w:rPr>
          <w:sz w:val="24"/>
        </w:rPr>
        <w:t>。</w:t>
      </w:r>
    </w:p>
    <w:p w:rsidR="003274F7" w:rsidRDefault="00C7430F">
      <w:pPr>
        <w:snapToGrid w:val="0"/>
        <w:spacing w:line="480" w:lineRule="exact"/>
        <w:rPr>
          <w:sz w:val="24"/>
        </w:rPr>
      </w:pPr>
      <w:r>
        <w:rPr>
          <w:rFonts w:hint="eastAsia"/>
          <w:sz w:val="24"/>
        </w:rPr>
        <w:t>3</w:t>
      </w:r>
      <w:r>
        <w:rPr>
          <w:sz w:val="24"/>
        </w:rPr>
        <w:t xml:space="preserve">. </w:t>
      </w:r>
      <w:r>
        <w:rPr>
          <w:sz w:val="24"/>
        </w:rPr>
        <w:t>偏离说明指招标要求与投标应答之间的不同之处。</w:t>
      </w:r>
    </w:p>
    <w:p w:rsidR="003274F7" w:rsidRDefault="00C7430F">
      <w:pPr>
        <w:snapToGrid w:val="0"/>
        <w:spacing w:line="480" w:lineRule="exact"/>
        <w:rPr>
          <w:sz w:val="24"/>
        </w:rPr>
      </w:pPr>
      <w:r>
        <w:rPr>
          <w:rFonts w:hint="eastAsia"/>
          <w:sz w:val="24"/>
        </w:rPr>
        <w:t xml:space="preserve">4. </w:t>
      </w:r>
      <w:r>
        <w:rPr>
          <w:rFonts w:hint="eastAsia"/>
          <w:sz w:val="24"/>
        </w:rPr>
        <w:t>投标人在《技术要求点对点应答表》“采购清单技术参数”的投标应答中必须列出具体数值或内容。如投标人未应答或只注明“符合”、“满足”等类似无具体内容的表述，将被视为不符合招标文件要求。投标人自行承担由此造成的一切后果。</w:t>
      </w:r>
    </w:p>
    <w:p w:rsidR="003274F7" w:rsidRDefault="003274F7" w:rsidP="00C7430F">
      <w:pPr>
        <w:spacing w:line="360" w:lineRule="auto"/>
        <w:ind w:firstLineChars="1700" w:firstLine="3794"/>
        <w:rPr>
          <w:sz w:val="24"/>
        </w:rPr>
      </w:pPr>
    </w:p>
    <w:p w:rsidR="003274F7" w:rsidRDefault="00C7430F" w:rsidP="00C7430F">
      <w:pPr>
        <w:spacing w:line="360" w:lineRule="auto"/>
        <w:ind w:firstLineChars="1700" w:firstLine="3794"/>
        <w:rPr>
          <w:sz w:val="24"/>
        </w:rPr>
      </w:pPr>
      <w:r>
        <w:rPr>
          <w:sz w:val="24"/>
        </w:rPr>
        <w:t>投标人名称：</w:t>
      </w:r>
    </w:p>
    <w:p w:rsidR="003274F7" w:rsidRDefault="00C7430F" w:rsidP="00C7430F">
      <w:pPr>
        <w:spacing w:line="360" w:lineRule="auto"/>
        <w:ind w:firstLineChars="1700" w:firstLine="3794"/>
        <w:rPr>
          <w:sz w:val="24"/>
        </w:rPr>
      </w:pPr>
      <w:r>
        <w:rPr>
          <w:sz w:val="24"/>
        </w:rPr>
        <w:t>日期：</w:t>
      </w:r>
      <w:r>
        <w:rPr>
          <w:sz w:val="24"/>
          <w:u w:val="single"/>
        </w:rPr>
        <w:t xml:space="preserve">     </w:t>
      </w:r>
      <w:r>
        <w:rPr>
          <w:sz w:val="24"/>
        </w:rPr>
        <w:t>年</w:t>
      </w:r>
      <w:r>
        <w:rPr>
          <w:sz w:val="24"/>
          <w:u w:val="single"/>
        </w:rPr>
        <w:t xml:space="preserve">    </w:t>
      </w:r>
      <w:r>
        <w:rPr>
          <w:sz w:val="24"/>
        </w:rPr>
        <w:t>月</w:t>
      </w:r>
      <w:r>
        <w:rPr>
          <w:sz w:val="24"/>
          <w:u w:val="single"/>
        </w:rPr>
        <w:t xml:space="preserve">    </w:t>
      </w:r>
      <w:r>
        <w:rPr>
          <w:sz w:val="24"/>
        </w:rPr>
        <w:t>日</w:t>
      </w:r>
    </w:p>
    <w:p w:rsidR="003274F7" w:rsidRDefault="00C7430F">
      <w:pPr>
        <w:tabs>
          <w:tab w:val="left" w:pos="360"/>
        </w:tabs>
        <w:spacing w:afterLines="100" w:after="285" w:line="360" w:lineRule="auto"/>
        <w:rPr>
          <w:b/>
          <w:sz w:val="24"/>
        </w:rPr>
      </w:pPr>
      <w:r>
        <w:rPr>
          <w:sz w:val="24"/>
        </w:rPr>
        <w:br w:type="page"/>
      </w:r>
      <w:r>
        <w:rPr>
          <w:b/>
          <w:sz w:val="24"/>
        </w:rPr>
        <w:lastRenderedPageBreak/>
        <w:t>附件</w:t>
      </w:r>
      <w:r>
        <w:rPr>
          <w:rFonts w:hint="eastAsia"/>
          <w:b/>
          <w:sz w:val="24"/>
        </w:rPr>
        <w:t>7</w:t>
      </w:r>
    </w:p>
    <w:p w:rsidR="003274F7" w:rsidRDefault="00C7430F">
      <w:pPr>
        <w:autoSpaceDN w:val="0"/>
        <w:spacing w:line="360" w:lineRule="auto"/>
        <w:jc w:val="center"/>
        <w:rPr>
          <w:b/>
          <w:bCs/>
          <w:sz w:val="24"/>
        </w:rPr>
      </w:pPr>
      <w:r>
        <w:rPr>
          <w:rFonts w:hint="eastAsia"/>
          <w:b/>
          <w:bCs/>
          <w:sz w:val="24"/>
        </w:rPr>
        <w:t>业绩</w:t>
      </w:r>
    </w:p>
    <w:p w:rsidR="003274F7" w:rsidRDefault="003274F7">
      <w:pPr>
        <w:spacing w:line="460" w:lineRule="exact"/>
        <w:ind w:left="192"/>
        <w:rPr>
          <w:sz w:val="24"/>
        </w:rPr>
      </w:pPr>
    </w:p>
    <w:p w:rsidR="003274F7" w:rsidRDefault="00C7430F">
      <w:pPr>
        <w:spacing w:line="460" w:lineRule="exact"/>
        <w:rPr>
          <w:sz w:val="24"/>
        </w:rPr>
      </w:pPr>
      <w:r>
        <w:rPr>
          <w:sz w:val="24"/>
        </w:rPr>
        <w:t>项目名称：</w:t>
      </w:r>
      <w:r>
        <w:rPr>
          <w:sz w:val="24"/>
          <w:u w:val="single"/>
        </w:rPr>
        <w:t xml:space="preserve">                    </w:t>
      </w:r>
    </w:p>
    <w:p w:rsidR="003274F7" w:rsidRDefault="00C7430F">
      <w:pPr>
        <w:spacing w:line="460" w:lineRule="exact"/>
        <w:rPr>
          <w:sz w:val="24"/>
        </w:rPr>
      </w:pPr>
      <w:r>
        <w:rPr>
          <w:sz w:val="24"/>
        </w:rPr>
        <w:t>项目编号：</w:t>
      </w:r>
      <w:r>
        <w:rPr>
          <w:sz w:val="24"/>
          <w:u w:val="single"/>
        </w:rPr>
        <w:t xml:space="preserve">                    </w:t>
      </w:r>
    </w:p>
    <w:p w:rsidR="003274F7" w:rsidRDefault="00C7430F">
      <w:pPr>
        <w:spacing w:line="460" w:lineRule="exact"/>
        <w:rPr>
          <w:sz w:val="24"/>
          <w:u w:val="single"/>
        </w:rPr>
      </w:pPr>
      <w:r>
        <w:rPr>
          <w:sz w:val="24"/>
        </w:rPr>
        <w:t>包号：</w:t>
      </w:r>
      <w:r>
        <w:rPr>
          <w:sz w:val="24"/>
          <w:u w:val="single"/>
        </w:rPr>
        <w:t xml:space="preserve">                        </w:t>
      </w:r>
    </w:p>
    <w:p w:rsidR="003274F7" w:rsidRDefault="003274F7">
      <w:pPr>
        <w:spacing w:line="460" w:lineRule="exact"/>
        <w:ind w:left="192"/>
        <w:rPr>
          <w:sz w:val="24"/>
        </w:rPr>
      </w:pPr>
    </w:p>
    <w:tbl>
      <w:tblPr>
        <w:tblW w:w="5138"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35"/>
        <w:gridCol w:w="890"/>
        <w:gridCol w:w="699"/>
        <w:gridCol w:w="1122"/>
        <w:gridCol w:w="1316"/>
        <w:gridCol w:w="1025"/>
        <w:gridCol w:w="696"/>
        <w:gridCol w:w="2280"/>
      </w:tblGrid>
      <w:tr w:rsidR="003274F7">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3274F7" w:rsidRDefault="00C7430F">
            <w:pPr>
              <w:snapToGrid w:val="0"/>
              <w:jc w:val="center"/>
              <w:rPr>
                <w:sz w:val="24"/>
              </w:rPr>
            </w:pPr>
            <w:r>
              <w:rPr>
                <w:sz w:val="24"/>
              </w:rPr>
              <w:t>序号</w:t>
            </w:r>
          </w:p>
        </w:tc>
        <w:tc>
          <w:tcPr>
            <w:tcW w:w="508" w:type="pct"/>
            <w:tcBorders>
              <w:top w:val="single" w:sz="4" w:space="0" w:color="auto"/>
              <w:left w:val="single" w:sz="4" w:space="0" w:color="auto"/>
              <w:bottom w:val="single" w:sz="4" w:space="0" w:color="auto"/>
              <w:right w:val="single" w:sz="4" w:space="0" w:color="auto"/>
            </w:tcBorders>
            <w:vAlign w:val="center"/>
          </w:tcPr>
          <w:p w:rsidR="003274F7" w:rsidRDefault="00C7430F">
            <w:pPr>
              <w:snapToGrid w:val="0"/>
              <w:jc w:val="center"/>
              <w:rPr>
                <w:sz w:val="24"/>
              </w:rPr>
            </w:pPr>
            <w:r>
              <w:rPr>
                <w:sz w:val="24"/>
              </w:rPr>
              <w:t>用户单位名称</w:t>
            </w:r>
          </w:p>
        </w:tc>
        <w:tc>
          <w:tcPr>
            <w:tcW w:w="399" w:type="pct"/>
            <w:tcBorders>
              <w:top w:val="single" w:sz="4" w:space="0" w:color="auto"/>
              <w:left w:val="single" w:sz="4" w:space="0" w:color="auto"/>
              <w:bottom w:val="single" w:sz="4" w:space="0" w:color="auto"/>
              <w:right w:val="single" w:sz="4" w:space="0" w:color="auto"/>
            </w:tcBorders>
            <w:vAlign w:val="center"/>
          </w:tcPr>
          <w:p w:rsidR="003274F7" w:rsidRDefault="00C7430F">
            <w:pPr>
              <w:snapToGrid w:val="0"/>
              <w:jc w:val="center"/>
              <w:rPr>
                <w:sz w:val="24"/>
              </w:rPr>
            </w:pPr>
            <w:r>
              <w:rPr>
                <w:sz w:val="24"/>
              </w:rPr>
              <w:t>项目内容</w:t>
            </w:r>
          </w:p>
        </w:tc>
        <w:tc>
          <w:tcPr>
            <w:tcW w:w="640" w:type="pct"/>
            <w:tcBorders>
              <w:top w:val="single" w:sz="4" w:space="0" w:color="auto"/>
              <w:left w:val="single" w:sz="4" w:space="0" w:color="auto"/>
              <w:bottom w:val="single" w:sz="4" w:space="0" w:color="auto"/>
              <w:right w:val="single" w:sz="4" w:space="0" w:color="auto"/>
            </w:tcBorders>
            <w:vAlign w:val="center"/>
          </w:tcPr>
          <w:p w:rsidR="003274F7" w:rsidRDefault="00C7430F">
            <w:pPr>
              <w:snapToGrid w:val="0"/>
              <w:jc w:val="center"/>
              <w:rPr>
                <w:sz w:val="24"/>
              </w:rPr>
            </w:pPr>
            <w:r>
              <w:rPr>
                <w:sz w:val="24"/>
              </w:rPr>
              <w:t>实施地点</w:t>
            </w:r>
          </w:p>
        </w:tc>
        <w:tc>
          <w:tcPr>
            <w:tcW w:w="751" w:type="pct"/>
            <w:tcBorders>
              <w:top w:val="single" w:sz="4" w:space="0" w:color="auto"/>
              <w:left w:val="single" w:sz="4" w:space="0" w:color="auto"/>
              <w:bottom w:val="single" w:sz="4" w:space="0" w:color="auto"/>
              <w:right w:val="single" w:sz="4" w:space="0" w:color="auto"/>
            </w:tcBorders>
            <w:vAlign w:val="center"/>
          </w:tcPr>
          <w:p w:rsidR="003274F7" w:rsidRDefault="00C7430F">
            <w:pPr>
              <w:snapToGrid w:val="0"/>
              <w:jc w:val="center"/>
              <w:rPr>
                <w:sz w:val="24"/>
              </w:rPr>
            </w:pPr>
            <w:r>
              <w:rPr>
                <w:rFonts w:hint="eastAsia"/>
                <w:sz w:val="24"/>
              </w:rPr>
              <w:t>用户</w:t>
            </w:r>
            <w:r>
              <w:rPr>
                <w:sz w:val="24"/>
              </w:rPr>
              <w:t>联系人及联系方式</w:t>
            </w:r>
          </w:p>
        </w:tc>
        <w:tc>
          <w:tcPr>
            <w:tcW w:w="585" w:type="pct"/>
            <w:tcBorders>
              <w:top w:val="single" w:sz="4" w:space="0" w:color="auto"/>
              <w:left w:val="single" w:sz="4" w:space="0" w:color="auto"/>
              <w:bottom w:val="single" w:sz="4" w:space="0" w:color="auto"/>
              <w:right w:val="single" w:sz="4" w:space="0" w:color="auto"/>
            </w:tcBorders>
            <w:vAlign w:val="center"/>
          </w:tcPr>
          <w:p w:rsidR="003274F7" w:rsidRDefault="00C7430F">
            <w:pPr>
              <w:snapToGrid w:val="0"/>
              <w:jc w:val="center"/>
              <w:rPr>
                <w:sz w:val="24"/>
              </w:rPr>
            </w:pPr>
            <w:r>
              <w:rPr>
                <w:sz w:val="24"/>
              </w:rPr>
              <w:t>项目起止时间</w:t>
            </w:r>
          </w:p>
        </w:tc>
        <w:tc>
          <w:tcPr>
            <w:tcW w:w="397" w:type="pct"/>
            <w:tcBorders>
              <w:top w:val="single" w:sz="4" w:space="0" w:color="auto"/>
              <w:left w:val="single" w:sz="4" w:space="0" w:color="auto"/>
              <w:bottom w:val="single" w:sz="4" w:space="0" w:color="auto"/>
              <w:right w:val="single" w:sz="4" w:space="0" w:color="auto"/>
            </w:tcBorders>
            <w:vAlign w:val="center"/>
          </w:tcPr>
          <w:p w:rsidR="003274F7" w:rsidRDefault="00C7430F">
            <w:pPr>
              <w:snapToGrid w:val="0"/>
              <w:jc w:val="center"/>
              <w:rPr>
                <w:sz w:val="24"/>
              </w:rPr>
            </w:pPr>
            <w:r>
              <w:rPr>
                <w:sz w:val="24"/>
              </w:rPr>
              <w:t>合同金额</w:t>
            </w:r>
          </w:p>
        </w:tc>
        <w:tc>
          <w:tcPr>
            <w:tcW w:w="1302" w:type="pct"/>
            <w:tcBorders>
              <w:top w:val="single" w:sz="4" w:space="0" w:color="auto"/>
              <w:left w:val="single" w:sz="4" w:space="0" w:color="auto"/>
              <w:bottom w:val="single" w:sz="4" w:space="0" w:color="auto"/>
              <w:right w:val="single" w:sz="4" w:space="0" w:color="auto"/>
            </w:tcBorders>
            <w:vAlign w:val="center"/>
          </w:tcPr>
          <w:p w:rsidR="003274F7" w:rsidRDefault="00C7430F">
            <w:pPr>
              <w:snapToGrid w:val="0"/>
              <w:jc w:val="center"/>
              <w:rPr>
                <w:sz w:val="24"/>
              </w:rPr>
            </w:pPr>
            <w:r>
              <w:rPr>
                <w:rFonts w:hint="eastAsia"/>
                <w:sz w:val="24"/>
              </w:rPr>
              <w:t>用户盖章的成功履行合同的相关证明材料</w:t>
            </w:r>
            <w:r>
              <w:rPr>
                <w:rFonts w:hint="eastAsia"/>
                <w:bCs/>
                <w:sz w:val="24"/>
              </w:rPr>
              <w:t>扫描件所在页码</w:t>
            </w:r>
          </w:p>
        </w:tc>
      </w:tr>
      <w:tr w:rsidR="003274F7">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508"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399"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640"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751"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585"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397"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1302"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r>
      <w:tr w:rsidR="003274F7">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508"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399"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640"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751"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585"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397"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1302"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r>
      <w:tr w:rsidR="003274F7">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508"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399"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640"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751"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585"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397"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1302"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r>
      <w:tr w:rsidR="003274F7">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508"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399"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640"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751"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585"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397"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1302"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r>
      <w:tr w:rsidR="003274F7">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508"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399"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640"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751"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585"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397"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1302"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r>
      <w:tr w:rsidR="003274F7">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508"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399"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640"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751"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585"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397"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1302"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r>
      <w:tr w:rsidR="003274F7">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508"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399"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640"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751"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585"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397"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1302"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r>
      <w:tr w:rsidR="003274F7">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508"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399"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640"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751"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585"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397"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1302"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r>
      <w:tr w:rsidR="003274F7">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508"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399"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640"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751"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585"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397"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1302"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r>
      <w:tr w:rsidR="003274F7">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508"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399"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640"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751"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585"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397"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1302"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r>
      <w:tr w:rsidR="003274F7">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508"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399"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640"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751"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585"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397"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c>
          <w:tcPr>
            <w:tcW w:w="1302" w:type="pct"/>
            <w:tcBorders>
              <w:top w:val="single" w:sz="4" w:space="0" w:color="auto"/>
              <w:left w:val="single" w:sz="4" w:space="0" w:color="auto"/>
              <w:bottom w:val="single" w:sz="4" w:space="0" w:color="auto"/>
              <w:right w:val="single" w:sz="4" w:space="0" w:color="auto"/>
            </w:tcBorders>
            <w:vAlign w:val="center"/>
          </w:tcPr>
          <w:p w:rsidR="003274F7" w:rsidRDefault="003274F7">
            <w:pPr>
              <w:snapToGrid w:val="0"/>
              <w:jc w:val="center"/>
              <w:rPr>
                <w:sz w:val="24"/>
              </w:rPr>
            </w:pPr>
          </w:p>
        </w:tc>
      </w:tr>
    </w:tbl>
    <w:p w:rsidR="003274F7" w:rsidRDefault="003274F7">
      <w:pPr>
        <w:spacing w:line="560" w:lineRule="exact"/>
        <w:jc w:val="center"/>
        <w:rPr>
          <w:sz w:val="24"/>
        </w:rPr>
      </w:pPr>
    </w:p>
    <w:p w:rsidR="003274F7" w:rsidRDefault="00C7430F">
      <w:pPr>
        <w:spacing w:line="560" w:lineRule="exact"/>
        <w:rPr>
          <w:sz w:val="24"/>
        </w:rPr>
      </w:pPr>
      <w:r>
        <w:rPr>
          <w:sz w:val="24"/>
        </w:rPr>
        <w:t>备注：若</w:t>
      </w:r>
      <w:r>
        <w:rPr>
          <w:rFonts w:hint="eastAsia"/>
          <w:sz w:val="24"/>
        </w:rPr>
        <w:t>招标文件第二部分评分因素及评标标准中</w:t>
      </w:r>
      <w:r>
        <w:rPr>
          <w:sz w:val="24"/>
        </w:rPr>
        <w:t>要求提供</w:t>
      </w:r>
      <w:r>
        <w:rPr>
          <w:rFonts w:hint="eastAsia"/>
          <w:sz w:val="24"/>
        </w:rPr>
        <w:t>业绩</w:t>
      </w:r>
      <w:r>
        <w:rPr>
          <w:sz w:val="24"/>
        </w:rPr>
        <w:t>的，投标人所列业绩应按其要求将证明材料按顺序附后。</w:t>
      </w:r>
    </w:p>
    <w:p w:rsidR="003274F7" w:rsidRDefault="003274F7">
      <w:pPr>
        <w:spacing w:line="560" w:lineRule="exact"/>
        <w:rPr>
          <w:sz w:val="24"/>
        </w:rPr>
      </w:pPr>
    </w:p>
    <w:p w:rsidR="003274F7" w:rsidRDefault="00C7430F" w:rsidP="00C7430F">
      <w:pPr>
        <w:spacing w:line="360" w:lineRule="auto"/>
        <w:ind w:firstLineChars="1700" w:firstLine="3794"/>
        <w:rPr>
          <w:sz w:val="24"/>
        </w:rPr>
      </w:pPr>
      <w:r>
        <w:rPr>
          <w:sz w:val="24"/>
        </w:rPr>
        <w:t>投标人名称：</w:t>
      </w:r>
    </w:p>
    <w:p w:rsidR="003274F7" w:rsidRDefault="00C7430F" w:rsidP="00C7430F">
      <w:pPr>
        <w:spacing w:line="360" w:lineRule="auto"/>
        <w:ind w:firstLineChars="1700" w:firstLine="3794"/>
        <w:rPr>
          <w:sz w:val="24"/>
        </w:rPr>
      </w:pPr>
      <w:r>
        <w:rPr>
          <w:sz w:val="24"/>
        </w:rPr>
        <w:t>日期：</w:t>
      </w:r>
      <w:r>
        <w:rPr>
          <w:sz w:val="24"/>
          <w:u w:val="single"/>
        </w:rPr>
        <w:t xml:space="preserve">     </w:t>
      </w:r>
      <w:r>
        <w:rPr>
          <w:sz w:val="24"/>
        </w:rPr>
        <w:t>年</w:t>
      </w:r>
      <w:r>
        <w:rPr>
          <w:sz w:val="24"/>
          <w:u w:val="single"/>
        </w:rPr>
        <w:t xml:space="preserve">    </w:t>
      </w:r>
      <w:r>
        <w:rPr>
          <w:sz w:val="24"/>
        </w:rPr>
        <w:t>月</w:t>
      </w:r>
      <w:r>
        <w:rPr>
          <w:sz w:val="24"/>
          <w:u w:val="single"/>
        </w:rPr>
        <w:t xml:space="preserve">    </w:t>
      </w:r>
      <w:r>
        <w:rPr>
          <w:sz w:val="24"/>
        </w:rPr>
        <w:t>日</w:t>
      </w:r>
    </w:p>
    <w:p w:rsidR="003274F7" w:rsidRDefault="003274F7">
      <w:pPr>
        <w:spacing w:line="460" w:lineRule="exact"/>
        <w:rPr>
          <w:sz w:val="24"/>
        </w:rPr>
      </w:pPr>
    </w:p>
    <w:p w:rsidR="003274F7" w:rsidRDefault="00C7430F">
      <w:pPr>
        <w:widowControl/>
        <w:jc w:val="left"/>
        <w:rPr>
          <w:sz w:val="24"/>
        </w:rPr>
      </w:pPr>
      <w:r>
        <w:rPr>
          <w:sz w:val="24"/>
        </w:rPr>
        <w:br w:type="page"/>
      </w:r>
    </w:p>
    <w:p w:rsidR="003274F7" w:rsidRDefault="00C7430F">
      <w:pPr>
        <w:tabs>
          <w:tab w:val="left" w:pos="360"/>
        </w:tabs>
        <w:spacing w:afterLines="100" w:after="285" w:line="360" w:lineRule="auto"/>
        <w:rPr>
          <w:b/>
          <w:sz w:val="24"/>
        </w:rPr>
      </w:pPr>
      <w:r>
        <w:rPr>
          <w:rFonts w:hint="eastAsia"/>
          <w:b/>
          <w:sz w:val="24"/>
        </w:rPr>
        <w:lastRenderedPageBreak/>
        <w:t>附件</w:t>
      </w:r>
      <w:r>
        <w:rPr>
          <w:rFonts w:hint="eastAsia"/>
          <w:b/>
          <w:sz w:val="24"/>
        </w:rPr>
        <w:t>8</w:t>
      </w:r>
    </w:p>
    <w:p w:rsidR="003274F7" w:rsidRDefault="00C7430F">
      <w:pPr>
        <w:autoSpaceDN w:val="0"/>
        <w:spacing w:line="360" w:lineRule="auto"/>
        <w:jc w:val="center"/>
        <w:rPr>
          <w:b/>
          <w:bCs/>
          <w:sz w:val="24"/>
        </w:rPr>
      </w:pPr>
      <w:r>
        <w:rPr>
          <w:rFonts w:hint="eastAsia"/>
          <w:b/>
          <w:bCs/>
          <w:sz w:val="24"/>
        </w:rPr>
        <w:t>制造商售后服务承诺</w:t>
      </w:r>
    </w:p>
    <w:p w:rsidR="003274F7" w:rsidRDefault="003274F7" w:rsidP="00C7430F">
      <w:pPr>
        <w:autoSpaceDE w:val="0"/>
        <w:autoSpaceDN w:val="0"/>
        <w:adjustRightInd w:val="0"/>
        <w:spacing w:line="360" w:lineRule="auto"/>
        <w:ind w:firstLineChars="200" w:firstLine="446"/>
        <w:rPr>
          <w:sz w:val="24"/>
        </w:rPr>
      </w:pPr>
    </w:p>
    <w:tbl>
      <w:tblPr>
        <w:tblW w:w="526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43"/>
        <w:gridCol w:w="1289"/>
        <w:gridCol w:w="6843"/>
      </w:tblGrid>
      <w:tr w:rsidR="003274F7">
        <w:trPr>
          <w:cantSplit/>
          <w:jc w:val="center"/>
        </w:trPr>
        <w:tc>
          <w:tcPr>
            <w:tcW w:w="470" w:type="pct"/>
            <w:tcBorders>
              <w:top w:val="single" w:sz="4" w:space="0" w:color="auto"/>
              <w:left w:val="single" w:sz="4" w:space="0" w:color="auto"/>
              <w:bottom w:val="single" w:sz="4" w:space="0" w:color="auto"/>
              <w:right w:val="single" w:sz="4" w:space="0" w:color="auto"/>
            </w:tcBorders>
            <w:vAlign w:val="center"/>
          </w:tcPr>
          <w:p w:rsidR="003274F7" w:rsidRDefault="00C7430F">
            <w:pPr>
              <w:pStyle w:val="11"/>
              <w:spacing w:line="360" w:lineRule="auto"/>
              <w:jc w:val="center"/>
              <w:rPr>
                <w:rFonts w:cs="Arial"/>
                <w:sz w:val="24"/>
              </w:rPr>
            </w:pPr>
            <w:r>
              <w:rPr>
                <w:rFonts w:cs="Arial" w:hint="eastAsia"/>
                <w:sz w:val="24"/>
              </w:rPr>
              <w:t>序号</w:t>
            </w:r>
          </w:p>
        </w:tc>
        <w:tc>
          <w:tcPr>
            <w:tcW w:w="718" w:type="pct"/>
            <w:tcBorders>
              <w:top w:val="single" w:sz="4" w:space="0" w:color="auto"/>
              <w:left w:val="single" w:sz="4" w:space="0" w:color="auto"/>
              <w:bottom w:val="single" w:sz="4" w:space="0" w:color="auto"/>
              <w:right w:val="single" w:sz="4" w:space="0" w:color="auto"/>
            </w:tcBorders>
            <w:vAlign w:val="center"/>
          </w:tcPr>
          <w:p w:rsidR="003274F7" w:rsidRDefault="00C7430F">
            <w:pPr>
              <w:pStyle w:val="11"/>
              <w:spacing w:line="360" w:lineRule="auto"/>
              <w:jc w:val="center"/>
              <w:rPr>
                <w:rFonts w:cs="Arial"/>
                <w:sz w:val="24"/>
              </w:rPr>
            </w:pPr>
            <w:r>
              <w:rPr>
                <w:rFonts w:cs="Arial" w:hint="eastAsia"/>
                <w:sz w:val="24"/>
              </w:rPr>
              <w:t>项目</w:t>
            </w:r>
          </w:p>
        </w:tc>
        <w:tc>
          <w:tcPr>
            <w:tcW w:w="3812" w:type="pct"/>
            <w:tcBorders>
              <w:top w:val="single" w:sz="4" w:space="0" w:color="auto"/>
              <w:left w:val="single" w:sz="4" w:space="0" w:color="auto"/>
              <w:bottom w:val="single" w:sz="4" w:space="0" w:color="auto"/>
              <w:right w:val="single" w:sz="4" w:space="0" w:color="auto"/>
            </w:tcBorders>
            <w:vAlign w:val="center"/>
          </w:tcPr>
          <w:p w:rsidR="003274F7" w:rsidRDefault="00C7430F">
            <w:pPr>
              <w:pStyle w:val="11"/>
              <w:spacing w:line="360" w:lineRule="auto"/>
              <w:jc w:val="center"/>
              <w:rPr>
                <w:rFonts w:cs="Arial"/>
                <w:sz w:val="24"/>
              </w:rPr>
            </w:pPr>
            <w:r>
              <w:rPr>
                <w:rFonts w:cs="Arial" w:hint="eastAsia"/>
                <w:sz w:val="24"/>
              </w:rPr>
              <w:t>承诺内容</w:t>
            </w:r>
          </w:p>
        </w:tc>
      </w:tr>
      <w:tr w:rsidR="003274F7">
        <w:trPr>
          <w:cantSplit/>
          <w:trHeight w:val="2818"/>
          <w:jc w:val="center"/>
        </w:trPr>
        <w:tc>
          <w:tcPr>
            <w:tcW w:w="470" w:type="pct"/>
            <w:tcBorders>
              <w:top w:val="single" w:sz="4" w:space="0" w:color="auto"/>
              <w:left w:val="single" w:sz="4" w:space="0" w:color="auto"/>
              <w:bottom w:val="single" w:sz="4" w:space="0" w:color="auto"/>
              <w:right w:val="single" w:sz="4" w:space="0" w:color="auto"/>
            </w:tcBorders>
            <w:vAlign w:val="center"/>
          </w:tcPr>
          <w:p w:rsidR="003274F7" w:rsidRDefault="00C7430F">
            <w:pPr>
              <w:pStyle w:val="11"/>
              <w:spacing w:line="360" w:lineRule="auto"/>
              <w:jc w:val="center"/>
              <w:rPr>
                <w:rFonts w:cs="Arial"/>
                <w:bCs/>
                <w:sz w:val="24"/>
              </w:rPr>
            </w:pPr>
            <w:r>
              <w:rPr>
                <w:rFonts w:cs="Arial" w:hint="eastAsia"/>
                <w:bCs/>
                <w:sz w:val="24"/>
              </w:rPr>
              <w:t>1</w:t>
            </w:r>
          </w:p>
        </w:tc>
        <w:tc>
          <w:tcPr>
            <w:tcW w:w="718" w:type="pct"/>
            <w:tcBorders>
              <w:top w:val="single" w:sz="4" w:space="0" w:color="auto"/>
              <w:left w:val="single" w:sz="4" w:space="0" w:color="auto"/>
              <w:bottom w:val="single" w:sz="4" w:space="0" w:color="auto"/>
              <w:right w:val="single" w:sz="4" w:space="0" w:color="auto"/>
            </w:tcBorders>
            <w:vAlign w:val="center"/>
          </w:tcPr>
          <w:p w:rsidR="003274F7" w:rsidRDefault="00C7430F">
            <w:pPr>
              <w:pStyle w:val="11"/>
              <w:spacing w:line="360" w:lineRule="auto"/>
              <w:jc w:val="center"/>
              <w:rPr>
                <w:rFonts w:cs="Arial"/>
                <w:bCs/>
                <w:sz w:val="24"/>
              </w:rPr>
            </w:pPr>
            <w:r>
              <w:rPr>
                <w:rFonts w:cs="Arial" w:hint="eastAsia"/>
                <w:bCs/>
                <w:sz w:val="24"/>
              </w:rPr>
              <w:t>保修期内</w:t>
            </w:r>
          </w:p>
        </w:tc>
        <w:tc>
          <w:tcPr>
            <w:tcW w:w="3812" w:type="pct"/>
            <w:tcBorders>
              <w:top w:val="single" w:sz="4" w:space="0" w:color="auto"/>
              <w:left w:val="single" w:sz="4" w:space="0" w:color="auto"/>
              <w:right w:val="single" w:sz="4" w:space="0" w:color="auto"/>
            </w:tcBorders>
            <w:vAlign w:val="center"/>
          </w:tcPr>
          <w:p w:rsidR="003274F7" w:rsidRDefault="003274F7">
            <w:pPr>
              <w:pStyle w:val="11"/>
              <w:spacing w:line="360" w:lineRule="auto"/>
              <w:rPr>
                <w:rFonts w:cs="Arial"/>
                <w:bCs/>
                <w:sz w:val="24"/>
              </w:rPr>
            </w:pPr>
          </w:p>
        </w:tc>
      </w:tr>
      <w:tr w:rsidR="003274F7">
        <w:trPr>
          <w:cantSplit/>
          <w:trHeight w:val="2818"/>
          <w:jc w:val="center"/>
        </w:trPr>
        <w:tc>
          <w:tcPr>
            <w:tcW w:w="470" w:type="pct"/>
            <w:tcBorders>
              <w:top w:val="single" w:sz="4" w:space="0" w:color="auto"/>
              <w:left w:val="single" w:sz="4" w:space="0" w:color="auto"/>
              <w:right w:val="single" w:sz="4" w:space="0" w:color="auto"/>
            </w:tcBorders>
            <w:vAlign w:val="center"/>
          </w:tcPr>
          <w:p w:rsidR="003274F7" w:rsidRDefault="00C7430F">
            <w:pPr>
              <w:pStyle w:val="11"/>
              <w:spacing w:line="360" w:lineRule="auto"/>
              <w:jc w:val="center"/>
              <w:rPr>
                <w:rFonts w:cs="Arial"/>
                <w:bCs/>
                <w:sz w:val="24"/>
              </w:rPr>
            </w:pPr>
            <w:r>
              <w:rPr>
                <w:rFonts w:cs="Arial" w:hint="eastAsia"/>
                <w:bCs/>
                <w:sz w:val="24"/>
              </w:rPr>
              <w:t>2</w:t>
            </w:r>
          </w:p>
        </w:tc>
        <w:tc>
          <w:tcPr>
            <w:tcW w:w="718" w:type="pct"/>
            <w:tcBorders>
              <w:top w:val="single" w:sz="4" w:space="0" w:color="auto"/>
              <w:left w:val="single" w:sz="4" w:space="0" w:color="auto"/>
              <w:right w:val="single" w:sz="4" w:space="0" w:color="auto"/>
            </w:tcBorders>
            <w:vAlign w:val="center"/>
          </w:tcPr>
          <w:p w:rsidR="003274F7" w:rsidRDefault="00C7430F">
            <w:pPr>
              <w:pStyle w:val="11"/>
              <w:spacing w:line="360" w:lineRule="auto"/>
              <w:jc w:val="center"/>
              <w:rPr>
                <w:rFonts w:cs="Arial"/>
                <w:bCs/>
                <w:sz w:val="24"/>
              </w:rPr>
            </w:pPr>
            <w:r>
              <w:rPr>
                <w:rFonts w:cs="Arial" w:hint="eastAsia"/>
                <w:bCs/>
                <w:sz w:val="24"/>
              </w:rPr>
              <w:t>保修期后</w:t>
            </w:r>
          </w:p>
        </w:tc>
        <w:tc>
          <w:tcPr>
            <w:tcW w:w="3812" w:type="pct"/>
            <w:tcBorders>
              <w:top w:val="single" w:sz="4" w:space="0" w:color="auto"/>
              <w:left w:val="single" w:sz="4" w:space="0" w:color="auto"/>
              <w:right w:val="single" w:sz="4" w:space="0" w:color="auto"/>
            </w:tcBorders>
            <w:vAlign w:val="center"/>
          </w:tcPr>
          <w:p w:rsidR="003274F7" w:rsidRDefault="003274F7">
            <w:pPr>
              <w:pStyle w:val="11"/>
              <w:spacing w:line="360" w:lineRule="auto"/>
              <w:rPr>
                <w:rFonts w:cs="Arial"/>
                <w:bCs/>
                <w:sz w:val="24"/>
              </w:rPr>
            </w:pPr>
          </w:p>
        </w:tc>
      </w:tr>
      <w:tr w:rsidR="003274F7">
        <w:trPr>
          <w:cantSplit/>
          <w:jc w:val="center"/>
        </w:trPr>
        <w:tc>
          <w:tcPr>
            <w:tcW w:w="470" w:type="pct"/>
            <w:tcBorders>
              <w:top w:val="single" w:sz="4" w:space="0" w:color="auto"/>
              <w:left w:val="single" w:sz="4" w:space="0" w:color="auto"/>
              <w:bottom w:val="single" w:sz="4" w:space="0" w:color="auto"/>
              <w:right w:val="single" w:sz="4" w:space="0" w:color="auto"/>
            </w:tcBorders>
            <w:vAlign w:val="center"/>
          </w:tcPr>
          <w:p w:rsidR="003274F7" w:rsidRDefault="00C7430F">
            <w:pPr>
              <w:pStyle w:val="11"/>
              <w:spacing w:line="360" w:lineRule="auto"/>
              <w:jc w:val="center"/>
              <w:rPr>
                <w:rFonts w:cs="Arial"/>
                <w:bCs/>
                <w:sz w:val="24"/>
              </w:rPr>
            </w:pPr>
            <w:r>
              <w:rPr>
                <w:rFonts w:cs="Arial" w:hint="eastAsia"/>
                <w:bCs/>
                <w:sz w:val="24"/>
              </w:rPr>
              <w:t>3</w:t>
            </w:r>
          </w:p>
        </w:tc>
        <w:tc>
          <w:tcPr>
            <w:tcW w:w="718" w:type="pct"/>
            <w:tcBorders>
              <w:top w:val="single" w:sz="4" w:space="0" w:color="auto"/>
              <w:left w:val="single" w:sz="4" w:space="0" w:color="auto"/>
              <w:bottom w:val="single" w:sz="4" w:space="0" w:color="auto"/>
              <w:right w:val="single" w:sz="4" w:space="0" w:color="auto"/>
            </w:tcBorders>
            <w:vAlign w:val="center"/>
          </w:tcPr>
          <w:p w:rsidR="003274F7" w:rsidRDefault="00C7430F">
            <w:pPr>
              <w:pStyle w:val="11"/>
              <w:spacing w:line="360" w:lineRule="auto"/>
              <w:jc w:val="center"/>
              <w:rPr>
                <w:rFonts w:cs="Arial"/>
                <w:bCs/>
                <w:sz w:val="24"/>
              </w:rPr>
            </w:pPr>
            <w:r>
              <w:rPr>
                <w:rFonts w:cs="Arial" w:hint="eastAsia"/>
                <w:bCs/>
                <w:sz w:val="24"/>
              </w:rPr>
              <w:t>培训方案</w:t>
            </w:r>
          </w:p>
        </w:tc>
        <w:tc>
          <w:tcPr>
            <w:tcW w:w="3812" w:type="pct"/>
            <w:tcBorders>
              <w:top w:val="single" w:sz="4" w:space="0" w:color="auto"/>
              <w:left w:val="single" w:sz="4" w:space="0" w:color="auto"/>
              <w:bottom w:val="single" w:sz="4" w:space="0" w:color="auto"/>
              <w:right w:val="single" w:sz="4" w:space="0" w:color="auto"/>
            </w:tcBorders>
            <w:vAlign w:val="center"/>
          </w:tcPr>
          <w:p w:rsidR="003274F7" w:rsidRDefault="003274F7">
            <w:pPr>
              <w:pStyle w:val="11"/>
              <w:spacing w:line="360" w:lineRule="auto"/>
              <w:rPr>
                <w:rFonts w:cs="Arial"/>
                <w:bCs/>
                <w:sz w:val="24"/>
              </w:rPr>
            </w:pPr>
          </w:p>
          <w:p w:rsidR="003274F7" w:rsidRDefault="003274F7">
            <w:pPr>
              <w:pStyle w:val="11"/>
              <w:spacing w:line="360" w:lineRule="auto"/>
              <w:rPr>
                <w:rFonts w:cs="Arial"/>
                <w:bCs/>
                <w:sz w:val="24"/>
              </w:rPr>
            </w:pPr>
          </w:p>
        </w:tc>
      </w:tr>
      <w:tr w:rsidR="003274F7">
        <w:trPr>
          <w:cantSplit/>
          <w:jc w:val="center"/>
        </w:trPr>
        <w:tc>
          <w:tcPr>
            <w:tcW w:w="470" w:type="pct"/>
            <w:tcBorders>
              <w:top w:val="single" w:sz="4" w:space="0" w:color="auto"/>
              <w:left w:val="single" w:sz="4" w:space="0" w:color="auto"/>
              <w:bottom w:val="single" w:sz="4" w:space="0" w:color="auto"/>
              <w:right w:val="single" w:sz="4" w:space="0" w:color="auto"/>
            </w:tcBorders>
            <w:vAlign w:val="center"/>
          </w:tcPr>
          <w:p w:rsidR="003274F7" w:rsidRDefault="00C7430F">
            <w:pPr>
              <w:pStyle w:val="11"/>
              <w:spacing w:line="360" w:lineRule="auto"/>
              <w:jc w:val="center"/>
              <w:rPr>
                <w:rFonts w:cs="Arial"/>
                <w:bCs/>
                <w:sz w:val="24"/>
              </w:rPr>
            </w:pPr>
            <w:r>
              <w:rPr>
                <w:rFonts w:cs="Arial" w:hint="eastAsia"/>
                <w:bCs/>
                <w:sz w:val="24"/>
              </w:rPr>
              <w:t>4</w:t>
            </w:r>
          </w:p>
        </w:tc>
        <w:tc>
          <w:tcPr>
            <w:tcW w:w="718" w:type="pct"/>
            <w:tcBorders>
              <w:top w:val="single" w:sz="4" w:space="0" w:color="auto"/>
              <w:left w:val="single" w:sz="4" w:space="0" w:color="auto"/>
              <w:bottom w:val="single" w:sz="4" w:space="0" w:color="auto"/>
              <w:right w:val="single" w:sz="4" w:space="0" w:color="auto"/>
            </w:tcBorders>
            <w:vAlign w:val="center"/>
          </w:tcPr>
          <w:p w:rsidR="003274F7" w:rsidRDefault="00C7430F">
            <w:pPr>
              <w:pStyle w:val="11"/>
              <w:spacing w:line="360" w:lineRule="auto"/>
              <w:jc w:val="center"/>
              <w:rPr>
                <w:rFonts w:cs="Arial"/>
                <w:bCs/>
                <w:sz w:val="24"/>
              </w:rPr>
            </w:pPr>
            <w:r>
              <w:rPr>
                <w:rFonts w:cs="Arial" w:hint="eastAsia"/>
                <w:bCs/>
                <w:sz w:val="24"/>
              </w:rPr>
              <w:t>其他内容</w:t>
            </w:r>
          </w:p>
        </w:tc>
        <w:tc>
          <w:tcPr>
            <w:tcW w:w="3812" w:type="pct"/>
            <w:tcBorders>
              <w:top w:val="single" w:sz="4" w:space="0" w:color="auto"/>
              <w:left w:val="single" w:sz="4" w:space="0" w:color="auto"/>
              <w:bottom w:val="single" w:sz="4" w:space="0" w:color="auto"/>
              <w:right w:val="single" w:sz="4" w:space="0" w:color="auto"/>
            </w:tcBorders>
            <w:vAlign w:val="center"/>
          </w:tcPr>
          <w:p w:rsidR="003274F7" w:rsidRDefault="003274F7">
            <w:pPr>
              <w:pStyle w:val="11"/>
              <w:spacing w:line="360" w:lineRule="auto"/>
              <w:rPr>
                <w:rFonts w:cs="Arial"/>
                <w:bCs/>
                <w:sz w:val="24"/>
              </w:rPr>
            </w:pPr>
          </w:p>
          <w:p w:rsidR="003274F7" w:rsidRDefault="003274F7">
            <w:pPr>
              <w:pStyle w:val="11"/>
              <w:spacing w:line="360" w:lineRule="auto"/>
              <w:rPr>
                <w:rFonts w:cs="Arial"/>
                <w:bCs/>
                <w:sz w:val="24"/>
              </w:rPr>
            </w:pPr>
          </w:p>
        </w:tc>
      </w:tr>
    </w:tbl>
    <w:p w:rsidR="003274F7" w:rsidRDefault="003274F7">
      <w:pPr>
        <w:spacing w:line="620" w:lineRule="exact"/>
        <w:rPr>
          <w:sz w:val="24"/>
        </w:rPr>
      </w:pPr>
    </w:p>
    <w:p w:rsidR="003274F7" w:rsidRDefault="00C7430F" w:rsidP="00C7430F">
      <w:pPr>
        <w:spacing w:line="360" w:lineRule="auto"/>
        <w:ind w:firstLineChars="1700" w:firstLine="3794"/>
        <w:rPr>
          <w:sz w:val="24"/>
        </w:rPr>
      </w:pPr>
      <w:r>
        <w:rPr>
          <w:rFonts w:hint="eastAsia"/>
          <w:sz w:val="24"/>
        </w:rPr>
        <w:t>制造商（加盖制造商公章）：</w:t>
      </w:r>
    </w:p>
    <w:p w:rsidR="003274F7" w:rsidRDefault="00C7430F" w:rsidP="00C7430F">
      <w:pPr>
        <w:spacing w:line="360" w:lineRule="auto"/>
        <w:ind w:firstLineChars="1700" w:firstLine="3794"/>
        <w:rPr>
          <w:sz w:val="24"/>
        </w:rPr>
      </w:pPr>
      <w:r>
        <w:rPr>
          <w:sz w:val="24"/>
        </w:rPr>
        <w:t>日期：</w:t>
      </w:r>
      <w:r>
        <w:rPr>
          <w:sz w:val="24"/>
          <w:u w:val="single"/>
        </w:rPr>
        <w:t xml:space="preserve">     </w:t>
      </w:r>
      <w:r>
        <w:rPr>
          <w:sz w:val="24"/>
        </w:rPr>
        <w:t>年</w:t>
      </w:r>
      <w:r>
        <w:rPr>
          <w:sz w:val="24"/>
          <w:u w:val="single"/>
        </w:rPr>
        <w:t xml:space="preserve">    </w:t>
      </w:r>
      <w:r>
        <w:rPr>
          <w:sz w:val="24"/>
        </w:rPr>
        <w:t>月</w:t>
      </w:r>
      <w:r>
        <w:rPr>
          <w:sz w:val="24"/>
          <w:u w:val="single"/>
        </w:rPr>
        <w:t xml:space="preserve">    </w:t>
      </w:r>
      <w:r>
        <w:rPr>
          <w:sz w:val="24"/>
        </w:rPr>
        <w:t>日</w:t>
      </w:r>
    </w:p>
    <w:p w:rsidR="003274F7" w:rsidRDefault="003274F7">
      <w:pPr>
        <w:snapToGrid w:val="0"/>
        <w:spacing w:line="360" w:lineRule="auto"/>
        <w:rPr>
          <w:sz w:val="24"/>
          <w:szCs w:val="21"/>
        </w:rPr>
      </w:pPr>
    </w:p>
    <w:p w:rsidR="003274F7" w:rsidRDefault="00C7430F">
      <w:pPr>
        <w:snapToGrid w:val="0"/>
        <w:spacing w:line="360" w:lineRule="auto"/>
        <w:rPr>
          <w:sz w:val="24"/>
          <w:szCs w:val="21"/>
        </w:rPr>
      </w:pPr>
      <w:r>
        <w:rPr>
          <w:rFonts w:hint="eastAsia"/>
          <w:sz w:val="24"/>
          <w:szCs w:val="21"/>
        </w:rPr>
        <w:t>注：制造商售后服务承诺须加盖制造商公章原件扫描后放入电子投标文件，否则不予认定。</w:t>
      </w:r>
    </w:p>
    <w:p w:rsidR="003274F7" w:rsidRDefault="003274F7"/>
    <w:p w:rsidR="003274F7" w:rsidRDefault="00C7430F">
      <w:pPr>
        <w:widowControl/>
        <w:jc w:val="left"/>
        <w:rPr>
          <w:b/>
          <w:bCs/>
          <w:sz w:val="24"/>
        </w:rPr>
      </w:pPr>
      <w:r>
        <w:rPr>
          <w:b/>
          <w:bCs/>
          <w:sz w:val="24"/>
        </w:rPr>
        <w:br w:type="page"/>
      </w:r>
    </w:p>
    <w:p w:rsidR="003274F7" w:rsidRDefault="00C7430F">
      <w:pPr>
        <w:tabs>
          <w:tab w:val="left" w:pos="360"/>
        </w:tabs>
        <w:spacing w:line="360" w:lineRule="auto"/>
        <w:rPr>
          <w:b/>
          <w:bCs/>
          <w:sz w:val="24"/>
        </w:rPr>
      </w:pPr>
      <w:r>
        <w:rPr>
          <w:rFonts w:hint="eastAsia"/>
          <w:b/>
          <w:sz w:val="24"/>
        </w:rPr>
        <w:lastRenderedPageBreak/>
        <w:t>附件</w:t>
      </w:r>
      <w:r>
        <w:rPr>
          <w:rFonts w:hint="eastAsia"/>
          <w:b/>
          <w:sz w:val="24"/>
        </w:rPr>
        <w:t>9</w:t>
      </w:r>
    </w:p>
    <w:p w:rsidR="003274F7" w:rsidRDefault="00C7430F">
      <w:pPr>
        <w:autoSpaceDN w:val="0"/>
        <w:spacing w:line="360" w:lineRule="auto"/>
        <w:jc w:val="center"/>
        <w:rPr>
          <w:b/>
          <w:bCs/>
          <w:sz w:val="24"/>
        </w:rPr>
      </w:pPr>
      <w:r>
        <w:rPr>
          <w:rFonts w:hint="eastAsia"/>
          <w:b/>
          <w:bCs/>
          <w:sz w:val="24"/>
        </w:rPr>
        <w:t>投标人售后服务承诺</w:t>
      </w:r>
    </w:p>
    <w:p w:rsidR="003274F7" w:rsidRDefault="003274F7" w:rsidP="00C7430F">
      <w:pPr>
        <w:autoSpaceDE w:val="0"/>
        <w:autoSpaceDN w:val="0"/>
        <w:adjustRightInd w:val="0"/>
        <w:spacing w:line="360" w:lineRule="auto"/>
        <w:ind w:firstLineChars="200" w:firstLine="446"/>
        <w:rPr>
          <w:sz w:val="24"/>
        </w:rPr>
      </w:pPr>
    </w:p>
    <w:tbl>
      <w:tblPr>
        <w:tblW w:w="526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43"/>
        <w:gridCol w:w="1289"/>
        <w:gridCol w:w="6843"/>
      </w:tblGrid>
      <w:tr w:rsidR="003274F7">
        <w:trPr>
          <w:cantSplit/>
          <w:jc w:val="center"/>
        </w:trPr>
        <w:tc>
          <w:tcPr>
            <w:tcW w:w="470" w:type="pct"/>
            <w:tcBorders>
              <w:top w:val="single" w:sz="4" w:space="0" w:color="auto"/>
              <w:left w:val="single" w:sz="4" w:space="0" w:color="auto"/>
              <w:bottom w:val="single" w:sz="4" w:space="0" w:color="auto"/>
              <w:right w:val="single" w:sz="4" w:space="0" w:color="auto"/>
            </w:tcBorders>
            <w:vAlign w:val="center"/>
          </w:tcPr>
          <w:p w:rsidR="003274F7" w:rsidRDefault="00C7430F">
            <w:pPr>
              <w:pStyle w:val="11"/>
              <w:spacing w:line="360" w:lineRule="auto"/>
              <w:jc w:val="center"/>
              <w:rPr>
                <w:rFonts w:cs="Arial"/>
                <w:sz w:val="24"/>
              </w:rPr>
            </w:pPr>
            <w:r>
              <w:rPr>
                <w:rFonts w:cs="Arial" w:hint="eastAsia"/>
                <w:sz w:val="24"/>
              </w:rPr>
              <w:t>序号</w:t>
            </w:r>
          </w:p>
        </w:tc>
        <w:tc>
          <w:tcPr>
            <w:tcW w:w="718" w:type="pct"/>
            <w:tcBorders>
              <w:top w:val="single" w:sz="4" w:space="0" w:color="auto"/>
              <w:left w:val="single" w:sz="4" w:space="0" w:color="auto"/>
              <w:bottom w:val="single" w:sz="4" w:space="0" w:color="auto"/>
              <w:right w:val="single" w:sz="4" w:space="0" w:color="auto"/>
            </w:tcBorders>
            <w:vAlign w:val="center"/>
          </w:tcPr>
          <w:p w:rsidR="003274F7" w:rsidRDefault="00C7430F">
            <w:pPr>
              <w:pStyle w:val="11"/>
              <w:spacing w:line="360" w:lineRule="auto"/>
              <w:jc w:val="center"/>
              <w:rPr>
                <w:rFonts w:cs="Arial"/>
                <w:sz w:val="24"/>
              </w:rPr>
            </w:pPr>
            <w:r>
              <w:rPr>
                <w:rFonts w:cs="Arial" w:hint="eastAsia"/>
                <w:sz w:val="24"/>
              </w:rPr>
              <w:t>项目</w:t>
            </w:r>
          </w:p>
        </w:tc>
        <w:tc>
          <w:tcPr>
            <w:tcW w:w="3812" w:type="pct"/>
            <w:tcBorders>
              <w:top w:val="single" w:sz="4" w:space="0" w:color="auto"/>
              <w:left w:val="single" w:sz="4" w:space="0" w:color="auto"/>
              <w:bottom w:val="single" w:sz="4" w:space="0" w:color="auto"/>
              <w:right w:val="single" w:sz="4" w:space="0" w:color="auto"/>
            </w:tcBorders>
            <w:vAlign w:val="center"/>
          </w:tcPr>
          <w:p w:rsidR="003274F7" w:rsidRDefault="00C7430F">
            <w:pPr>
              <w:pStyle w:val="11"/>
              <w:spacing w:line="360" w:lineRule="auto"/>
              <w:jc w:val="center"/>
              <w:rPr>
                <w:rFonts w:cs="Arial"/>
                <w:sz w:val="24"/>
              </w:rPr>
            </w:pPr>
            <w:r>
              <w:rPr>
                <w:rFonts w:cs="Arial" w:hint="eastAsia"/>
                <w:sz w:val="24"/>
              </w:rPr>
              <w:t>承诺内容</w:t>
            </w:r>
          </w:p>
        </w:tc>
      </w:tr>
      <w:tr w:rsidR="003274F7">
        <w:trPr>
          <w:cantSplit/>
          <w:trHeight w:val="2818"/>
          <w:jc w:val="center"/>
        </w:trPr>
        <w:tc>
          <w:tcPr>
            <w:tcW w:w="470" w:type="pct"/>
            <w:tcBorders>
              <w:top w:val="single" w:sz="4" w:space="0" w:color="auto"/>
              <w:left w:val="single" w:sz="4" w:space="0" w:color="auto"/>
              <w:bottom w:val="single" w:sz="4" w:space="0" w:color="auto"/>
              <w:right w:val="single" w:sz="4" w:space="0" w:color="auto"/>
            </w:tcBorders>
            <w:vAlign w:val="center"/>
          </w:tcPr>
          <w:p w:rsidR="003274F7" w:rsidRDefault="00C7430F">
            <w:pPr>
              <w:pStyle w:val="11"/>
              <w:spacing w:line="360" w:lineRule="auto"/>
              <w:jc w:val="center"/>
              <w:rPr>
                <w:rFonts w:cs="Arial"/>
                <w:bCs/>
                <w:sz w:val="24"/>
              </w:rPr>
            </w:pPr>
            <w:r>
              <w:rPr>
                <w:rFonts w:cs="Arial" w:hint="eastAsia"/>
                <w:bCs/>
                <w:sz w:val="24"/>
              </w:rPr>
              <w:t>1</w:t>
            </w:r>
          </w:p>
        </w:tc>
        <w:tc>
          <w:tcPr>
            <w:tcW w:w="718" w:type="pct"/>
            <w:tcBorders>
              <w:top w:val="single" w:sz="4" w:space="0" w:color="auto"/>
              <w:left w:val="single" w:sz="4" w:space="0" w:color="auto"/>
              <w:bottom w:val="single" w:sz="4" w:space="0" w:color="auto"/>
              <w:right w:val="single" w:sz="4" w:space="0" w:color="auto"/>
            </w:tcBorders>
            <w:vAlign w:val="center"/>
          </w:tcPr>
          <w:p w:rsidR="003274F7" w:rsidRDefault="00C7430F">
            <w:pPr>
              <w:pStyle w:val="11"/>
              <w:spacing w:line="360" w:lineRule="auto"/>
              <w:jc w:val="center"/>
              <w:rPr>
                <w:rFonts w:cs="Arial"/>
                <w:bCs/>
                <w:sz w:val="24"/>
              </w:rPr>
            </w:pPr>
            <w:r>
              <w:rPr>
                <w:rFonts w:cs="Arial" w:hint="eastAsia"/>
                <w:bCs/>
                <w:sz w:val="24"/>
              </w:rPr>
              <w:t>保修期内</w:t>
            </w:r>
          </w:p>
        </w:tc>
        <w:tc>
          <w:tcPr>
            <w:tcW w:w="3812" w:type="pct"/>
            <w:tcBorders>
              <w:top w:val="single" w:sz="4" w:space="0" w:color="auto"/>
              <w:left w:val="single" w:sz="4" w:space="0" w:color="auto"/>
              <w:right w:val="single" w:sz="4" w:space="0" w:color="auto"/>
            </w:tcBorders>
            <w:vAlign w:val="center"/>
          </w:tcPr>
          <w:p w:rsidR="003274F7" w:rsidRDefault="003274F7">
            <w:pPr>
              <w:pStyle w:val="11"/>
              <w:spacing w:line="360" w:lineRule="auto"/>
              <w:rPr>
                <w:rFonts w:cs="Arial"/>
                <w:bCs/>
                <w:sz w:val="24"/>
              </w:rPr>
            </w:pPr>
          </w:p>
        </w:tc>
      </w:tr>
      <w:tr w:rsidR="003274F7">
        <w:trPr>
          <w:cantSplit/>
          <w:trHeight w:val="2818"/>
          <w:jc w:val="center"/>
        </w:trPr>
        <w:tc>
          <w:tcPr>
            <w:tcW w:w="470" w:type="pct"/>
            <w:tcBorders>
              <w:top w:val="single" w:sz="4" w:space="0" w:color="auto"/>
              <w:left w:val="single" w:sz="4" w:space="0" w:color="auto"/>
              <w:right w:val="single" w:sz="4" w:space="0" w:color="auto"/>
            </w:tcBorders>
            <w:vAlign w:val="center"/>
          </w:tcPr>
          <w:p w:rsidR="003274F7" w:rsidRDefault="00C7430F">
            <w:pPr>
              <w:pStyle w:val="11"/>
              <w:spacing w:line="360" w:lineRule="auto"/>
              <w:jc w:val="center"/>
              <w:rPr>
                <w:rFonts w:cs="Arial"/>
                <w:bCs/>
                <w:sz w:val="24"/>
              </w:rPr>
            </w:pPr>
            <w:r>
              <w:rPr>
                <w:rFonts w:cs="Arial" w:hint="eastAsia"/>
                <w:bCs/>
                <w:sz w:val="24"/>
              </w:rPr>
              <w:t>2</w:t>
            </w:r>
          </w:p>
        </w:tc>
        <w:tc>
          <w:tcPr>
            <w:tcW w:w="718" w:type="pct"/>
            <w:tcBorders>
              <w:top w:val="single" w:sz="4" w:space="0" w:color="auto"/>
              <w:left w:val="single" w:sz="4" w:space="0" w:color="auto"/>
              <w:right w:val="single" w:sz="4" w:space="0" w:color="auto"/>
            </w:tcBorders>
            <w:vAlign w:val="center"/>
          </w:tcPr>
          <w:p w:rsidR="003274F7" w:rsidRDefault="00C7430F">
            <w:pPr>
              <w:pStyle w:val="11"/>
              <w:spacing w:line="360" w:lineRule="auto"/>
              <w:jc w:val="center"/>
              <w:rPr>
                <w:rFonts w:cs="Arial"/>
                <w:bCs/>
                <w:sz w:val="24"/>
              </w:rPr>
            </w:pPr>
            <w:r>
              <w:rPr>
                <w:rFonts w:cs="Arial" w:hint="eastAsia"/>
                <w:bCs/>
                <w:sz w:val="24"/>
              </w:rPr>
              <w:t>保修期后</w:t>
            </w:r>
          </w:p>
        </w:tc>
        <w:tc>
          <w:tcPr>
            <w:tcW w:w="3812" w:type="pct"/>
            <w:tcBorders>
              <w:top w:val="single" w:sz="4" w:space="0" w:color="auto"/>
              <w:left w:val="single" w:sz="4" w:space="0" w:color="auto"/>
              <w:right w:val="single" w:sz="4" w:space="0" w:color="auto"/>
            </w:tcBorders>
            <w:vAlign w:val="center"/>
          </w:tcPr>
          <w:p w:rsidR="003274F7" w:rsidRDefault="003274F7">
            <w:pPr>
              <w:pStyle w:val="11"/>
              <w:spacing w:line="360" w:lineRule="auto"/>
              <w:rPr>
                <w:rFonts w:cs="Arial"/>
                <w:bCs/>
                <w:sz w:val="24"/>
              </w:rPr>
            </w:pPr>
          </w:p>
        </w:tc>
      </w:tr>
      <w:tr w:rsidR="003274F7">
        <w:trPr>
          <w:cantSplit/>
          <w:jc w:val="center"/>
        </w:trPr>
        <w:tc>
          <w:tcPr>
            <w:tcW w:w="470" w:type="pct"/>
            <w:tcBorders>
              <w:top w:val="single" w:sz="4" w:space="0" w:color="auto"/>
              <w:left w:val="single" w:sz="4" w:space="0" w:color="auto"/>
              <w:bottom w:val="single" w:sz="4" w:space="0" w:color="auto"/>
              <w:right w:val="single" w:sz="4" w:space="0" w:color="auto"/>
            </w:tcBorders>
            <w:vAlign w:val="center"/>
          </w:tcPr>
          <w:p w:rsidR="003274F7" w:rsidRDefault="00C7430F">
            <w:pPr>
              <w:pStyle w:val="11"/>
              <w:spacing w:line="360" w:lineRule="auto"/>
              <w:jc w:val="center"/>
              <w:rPr>
                <w:rFonts w:cs="Arial"/>
                <w:bCs/>
                <w:sz w:val="24"/>
              </w:rPr>
            </w:pPr>
            <w:r>
              <w:rPr>
                <w:rFonts w:cs="Arial" w:hint="eastAsia"/>
                <w:bCs/>
                <w:sz w:val="24"/>
              </w:rPr>
              <w:t>3</w:t>
            </w:r>
          </w:p>
        </w:tc>
        <w:tc>
          <w:tcPr>
            <w:tcW w:w="718" w:type="pct"/>
            <w:tcBorders>
              <w:top w:val="single" w:sz="4" w:space="0" w:color="auto"/>
              <w:left w:val="single" w:sz="4" w:space="0" w:color="auto"/>
              <w:bottom w:val="single" w:sz="4" w:space="0" w:color="auto"/>
              <w:right w:val="single" w:sz="4" w:space="0" w:color="auto"/>
            </w:tcBorders>
            <w:vAlign w:val="center"/>
          </w:tcPr>
          <w:p w:rsidR="003274F7" w:rsidRDefault="00C7430F">
            <w:pPr>
              <w:pStyle w:val="11"/>
              <w:spacing w:line="360" w:lineRule="auto"/>
              <w:jc w:val="center"/>
              <w:rPr>
                <w:rFonts w:cs="Arial"/>
                <w:bCs/>
                <w:sz w:val="24"/>
              </w:rPr>
            </w:pPr>
            <w:r>
              <w:rPr>
                <w:rFonts w:cs="Arial" w:hint="eastAsia"/>
                <w:bCs/>
                <w:sz w:val="24"/>
              </w:rPr>
              <w:t>培训方案</w:t>
            </w:r>
          </w:p>
        </w:tc>
        <w:tc>
          <w:tcPr>
            <w:tcW w:w="3812" w:type="pct"/>
            <w:tcBorders>
              <w:top w:val="single" w:sz="4" w:space="0" w:color="auto"/>
              <w:left w:val="single" w:sz="4" w:space="0" w:color="auto"/>
              <w:bottom w:val="single" w:sz="4" w:space="0" w:color="auto"/>
              <w:right w:val="single" w:sz="4" w:space="0" w:color="auto"/>
            </w:tcBorders>
            <w:vAlign w:val="center"/>
          </w:tcPr>
          <w:p w:rsidR="003274F7" w:rsidRDefault="003274F7">
            <w:pPr>
              <w:pStyle w:val="11"/>
              <w:spacing w:line="360" w:lineRule="auto"/>
              <w:rPr>
                <w:rFonts w:cs="Arial"/>
                <w:bCs/>
                <w:sz w:val="24"/>
              </w:rPr>
            </w:pPr>
          </w:p>
          <w:p w:rsidR="003274F7" w:rsidRDefault="003274F7">
            <w:pPr>
              <w:pStyle w:val="11"/>
              <w:spacing w:line="360" w:lineRule="auto"/>
              <w:rPr>
                <w:rFonts w:cs="Arial"/>
                <w:bCs/>
                <w:sz w:val="24"/>
              </w:rPr>
            </w:pPr>
          </w:p>
        </w:tc>
      </w:tr>
      <w:tr w:rsidR="003274F7">
        <w:trPr>
          <w:cantSplit/>
          <w:jc w:val="center"/>
        </w:trPr>
        <w:tc>
          <w:tcPr>
            <w:tcW w:w="470" w:type="pct"/>
            <w:tcBorders>
              <w:top w:val="single" w:sz="4" w:space="0" w:color="auto"/>
              <w:left w:val="single" w:sz="4" w:space="0" w:color="auto"/>
              <w:bottom w:val="single" w:sz="4" w:space="0" w:color="auto"/>
              <w:right w:val="single" w:sz="4" w:space="0" w:color="auto"/>
            </w:tcBorders>
            <w:vAlign w:val="center"/>
          </w:tcPr>
          <w:p w:rsidR="003274F7" w:rsidRDefault="00C7430F">
            <w:pPr>
              <w:pStyle w:val="11"/>
              <w:spacing w:line="360" w:lineRule="auto"/>
              <w:jc w:val="center"/>
              <w:rPr>
                <w:rFonts w:cs="Arial"/>
                <w:bCs/>
                <w:sz w:val="24"/>
              </w:rPr>
            </w:pPr>
            <w:r>
              <w:rPr>
                <w:rFonts w:cs="Arial" w:hint="eastAsia"/>
                <w:bCs/>
                <w:sz w:val="24"/>
              </w:rPr>
              <w:t>4</w:t>
            </w:r>
          </w:p>
        </w:tc>
        <w:tc>
          <w:tcPr>
            <w:tcW w:w="718" w:type="pct"/>
            <w:tcBorders>
              <w:top w:val="single" w:sz="4" w:space="0" w:color="auto"/>
              <w:left w:val="single" w:sz="4" w:space="0" w:color="auto"/>
              <w:bottom w:val="single" w:sz="4" w:space="0" w:color="auto"/>
              <w:right w:val="single" w:sz="4" w:space="0" w:color="auto"/>
            </w:tcBorders>
            <w:vAlign w:val="center"/>
          </w:tcPr>
          <w:p w:rsidR="003274F7" w:rsidRDefault="00C7430F">
            <w:pPr>
              <w:pStyle w:val="11"/>
              <w:spacing w:line="360" w:lineRule="auto"/>
              <w:jc w:val="center"/>
              <w:rPr>
                <w:rFonts w:cs="Arial"/>
                <w:bCs/>
                <w:sz w:val="24"/>
              </w:rPr>
            </w:pPr>
            <w:r>
              <w:rPr>
                <w:rFonts w:cs="Arial" w:hint="eastAsia"/>
                <w:bCs/>
                <w:sz w:val="24"/>
              </w:rPr>
              <w:t>其他内容</w:t>
            </w:r>
          </w:p>
        </w:tc>
        <w:tc>
          <w:tcPr>
            <w:tcW w:w="3812" w:type="pct"/>
            <w:tcBorders>
              <w:top w:val="single" w:sz="4" w:space="0" w:color="auto"/>
              <w:left w:val="single" w:sz="4" w:space="0" w:color="auto"/>
              <w:bottom w:val="single" w:sz="4" w:space="0" w:color="auto"/>
              <w:right w:val="single" w:sz="4" w:space="0" w:color="auto"/>
            </w:tcBorders>
            <w:vAlign w:val="center"/>
          </w:tcPr>
          <w:p w:rsidR="003274F7" w:rsidRDefault="003274F7">
            <w:pPr>
              <w:pStyle w:val="11"/>
              <w:spacing w:line="360" w:lineRule="auto"/>
              <w:rPr>
                <w:rFonts w:cs="Arial"/>
                <w:bCs/>
                <w:sz w:val="24"/>
              </w:rPr>
            </w:pPr>
          </w:p>
          <w:p w:rsidR="003274F7" w:rsidRDefault="003274F7">
            <w:pPr>
              <w:pStyle w:val="11"/>
              <w:spacing w:line="360" w:lineRule="auto"/>
              <w:rPr>
                <w:rFonts w:cs="Arial"/>
                <w:bCs/>
                <w:sz w:val="24"/>
              </w:rPr>
            </w:pPr>
          </w:p>
        </w:tc>
      </w:tr>
    </w:tbl>
    <w:p w:rsidR="003274F7" w:rsidRDefault="003274F7">
      <w:pPr>
        <w:spacing w:line="620" w:lineRule="exact"/>
        <w:rPr>
          <w:sz w:val="24"/>
        </w:rPr>
      </w:pPr>
    </w:p>
    <w:p w:rsidR="003274F7" w:rsidRDefault="00C7430F" w:rsidP="00C7430F">
      <w:pPr>
        <w:spacing w:line="360" w:lineRule="auto"/>
        <w:ind w:firstLineChars="1700" w:firstLine="3794"/>
        <w:rPr>
          <w:sz w:val="24"/>
        </w:rPr>
      </w:pPr>
      <w:r>
        <w:rPr>
          <w:sz w:val="24"/>
        </w:rPr>
        <w:t>投标人名称：</w:t>
      </w:r>
    </w:p>
    <w:p w:rsidR="003274F7" w:rsidRDefault="00C7430F" w:rsidP="00C7430F">
      <w:pPr>
        <w:spacing w:line="360" w:lineRule="auto"/>
        <w:ind w:firstLineChars="1700" w:firstLine="3794"/>
        <w:rPr>
          <w:sz w:val="24"/>
        </w:rPr>
      </w:pPr>
      <w:r>
        <w:rPr>
          <w:sz w:val="24"/>
        </w:rPr>
        <w:t>日期：</w:t>
      </w:r>
      <w:r>
        <w:rPr>
          <w:sz w:val="24"/>
          <w:u w:val="single"/>
        </w:rPr>
        <w:t xml:space="preserve">     </w:t>
      </w:r>
      <w:r>
        <w:rPr>
          <w:sz w:val="24"/>
        </w:rPr>
        <w:t>年</w:t>
      </w:r>
      <w:r>
        <w:rPr>
          <w:sz w:val="24"/>
          <w:u w:val="single"/>
        </w:rPr>
        <w:t xml:space="preserve">    </w:t>
      </w:r>
      <w:r>
        <w:rPr>
          <w:sz w:val="24"/>
        </w:rPr>
        <w:t>月</w:t>
      </w:r>
      <w:r>
        <w:rPr>
          <w:sz w:val="24"/>
          <w:u w:val="single"/>
        </w:rPr>
        <w:t xml:space="preserve">    </w:t>
      </w:r>
      <w:r>
        <w:rPr>
          <w:sz w:val="24"/>
        </w:rPr>
        <w:t>日</w:t>
      </w:r>
    </w:p>
    <w:p w:rsidR="003274F7" w:rsidRDefault="003274F7">
      <w:pPr>
        <w:spacing w:line="620" w:lineRule="exact"/>
        <w:rPr>
          <w:sz w:val="24"/>
        </w:rPr>
      </w:pPr>
    </w:p>
    <w:p w:rsidR="003274F7" w:rsidRDefault="00C7430F">
      <w:pPr>
        <w:widowControl/>
        <w:jc w:val="left"/>
        <w:rPr>
          <w:sz w:val="24"/>
        </w:rPr>
      </w:pPr>
      <w:r>
        <w:rPr>
          <w:sz w:val="24"/>
        </w:rPr>
        <w:br w:type="page"/>
      </w:r>
    </w:p>
    <w:p w:rsidR="003274F7" w:rsidRDefault="00C7430F">
      <w:pPr>
        <w:tabs>
          <w:tab w:val="left" w:pos="360"/>
        </w:tabs>
        <w:spacing w:afterLines="100" w:after="285" w:line="360" w:lineRule="auto"/>
        <w:rPr>
          <w:b/>
          <w:sz w:val="24"/>
        </w:rPr>
      </w:pPr>
      <w:r>
        <w:rPr>
          <w:rFonts w:hint="eastAsia"/>
          <w:b/>
          <w:sz w:val="24"/>
        </w:rPr>
        <w:lastRenderedPageBreak/>
        <w:t>附件</w:t>
      </w:r>
      <w:r>
        <w:rPr>
          <w:rFonts w:hint="eastAsia"/>
          <w:b/>
          <w:sz w:val="24"/>
        </w:rPr>
        <w:t>10</w:t>
      </w:r>
    </w:p>
    <w:p w:rsidR="003274F7" w:rsidRDefault="00C7430F">
      <w:pPr>
        <w:autoSpaceDN w:val="0"/>
        <w:spacing w:line="360" w:lineRule="auto"/>
        <w:jc w:val="center"/>
        <w:rPr>
          <w:b/>
          <w:bCs/>
          <w:sz w:val="24"/>
        </w:rPr>
      </w:pPr>
      <w:r>
        <w:rPr>
          <w:rFonts w:hint="eastAsia"/>
          <w:b/>
          <w:bCs/>
          <w:sz w:val="24"/>
        </w:rPr>
        <w:t>政府采购政策情况表</w:t>
      </w:r>
    </w:p>
    <w:p w:rsidR="003274F7" w:rsidRDefault="003274F7">
      <w:pPr>
        <w:spacing w:line="460" w:lineRule="exact"/>
        <w:jc w:val="center"/>
        <w:rPr>
          <w:sz w:val="24"/>
        </w:rPr>
      </w:pPr>
    </w:p>
    <w:p w:rsidR="003274F7" w:rsidRDefault="00C7430F">
      <w:pPr>
        <w:spacing w:line="460" w:lineRule="exact"/>
        <w:rPr>
          <w:sz w:val="24"/>
        </w:rPr>
      </w:pPr>
      <w:r>
        <w:rPr>
          <w:sz w:val="24"/>
        </w:rPr>
        <w:t>项目名称：</w:t>
      </w:r>
      <w:r>
        <w:rPr>
          <w:sz w:val="24"/>
          <w:u w:val="single"/>
        </w:rPr>
        <w:t xml:space="preserve">                    </w:t>
      </w:r>
    </w:p>
    <w:p w:rsidR="003274F7" w:rsidRDefault="00C7430F">
      <w:pPr>
        <w:spacing w:line="460" w:lineRule="exact"/>
        <w:rPr>
          <w:sz w:val="24"/>
        </w:rPr>
      </w:pPr>
      <w:r>
        <w:rPr>
          <w:sz w:val="24"/>
        </w:rPr>
        <w:t>项目编号：</w:t>
      </w:r>
      <w:r>
        <w:rPr>
          <w:sz w:val="24"/>
          <w:u w:val="single"/>
        </w:rPr>
        <w:t xml:space="preserve">                    </w:t>
      </w:r>
    </w:p>
    <w:p w:rsidR="003274F7" w:rsidRDefault="00C7430F">
      <w:pPr>
        <w:spacing w:line="460" w:lineRule="exact"/>
        <w:rPr>
          <w:sz w:val="24"/>
          <w:u w:val="single"/>
        </w:rPr>
      </w:pPr>
      <w:r>
        <w:rPr>
          <w:sz w:val="24"/>
        </w:rPr>
        <w:t>包号：</w:t>
      </w:r>
      <w:r>
        <w:rPr>
          <w:sz w:val="24"/>
          <w:u w:val="single"/>
        </w:rPr>
        <w:t xml:space="preserve">                        </w:t>
      </w:r>
    </w:p>
    <w:p w:rsidR="003274F7" w:rsidRDefault="00C7430F">
      <w:pPr>
        <w:spacing w:line="460" w:lineRule="exact"/>
        <w:rPr>
          <w:sz w:val="24"/>
          <w:szCs w:val="24"/>
        </w:rPr>
      </w:pPr>
      <w:r>
        <w:rPr>
          <w:sz w:val="24"/>
          <w:szCs w:val="24"/>
        </w:rPr>
        <w:t>填报要求：</w:t>
      </w:r>
    </w:p>
    <w:p w:rsidR="003274F7" w:rsidRDefault="00C7430F">
      <w:pPr>
        <w:spacing w:line="460" w:lineRule="exact"/>
        <w:rPr>
          <w:sz w:val="24"/>
          <w:szCs w:val="24"/>
        </w:rPr>
      </w:pPr>
      <w:r>
        <w:rPr>
          <w:sz w:val="24"/>
          <w:szCs w:val="24"/>
        </w:rPr>
        <w:t>1.</w:t>
      </w:r>
      <w:r>
        <w:rPr>
          <w:sz w:val="24"/>
          <w:szCs w:val="24"/>
        </w:rPr>
        <w:t>本表的产品名称、品牌型号、金额应与《开标分项一览表》一致。</w:t>
      </w:r>
    </w:p>
    <w:p w:rsidR="003274F7" w:rsidRDefault="00C7430F">
      <w:pPr>
        <w:spacing w:line="460" w:lineRule="exact"/>
        <w:rPr>
          <w:sz w:val="24"/>
          <w:szCs w:val="24"/>
        </w:rPr>
      </w:pPr>
      <w:r>
        <w:rPr>
          <w:sz w:val="24"/>
          <w:szCs w:val="24"/>
        </w:rPr>
        <w:t>2.“</w:t>
      </w:r>
      <w:r>
        <w:rPr>
          <w:sz w:val="24"/>
          <w:szCs w:val="24"/>
        </w:rPr>
        <w:t>制造商企业类型</w:t>
      </w:r>
      <w:r>
        <w:rPr>
          <w:sz w:val="24"/>
          <w:szCs w:val="24"/>
        </w:rPr>
        <w:t>”</w:t>
      </w:r>
      <w:r>
        <w:rPr>
          <w:sz w:val="24"/>
          <w:szCs w:val="24"/>
        </w:rPr>
        <w:t>栏填写内容为</w:t>
      </w:r>
      <w:r>
        <w:rPr>
          <w:sz w:val="24"/>
          <w:szCs w:val="24"/>
        </w:rPr>
        <w:t>“</w:t>
      </w:r>
      <w:r>
        <w:rPr>
          <w:sz w:val="24"/>
          <w:szCs w:val="24"/>
        </w:rPr>
        <w:t>微型</w:t>
      </w:r>
      <w:r>
        <w:rPr>
          <w:sz w:val="24"/>
          <w:szCs w:val="24"/>
        </w:rPr>
        <w:t>”</w:t>
      </w:r>
      <w:r>
        <w:rPr>
          <w:sz w:val="24"/>
          <w:szCs w:val="24"/>
        </w:rPr>
        <w:t>、</w:t>
      </w:r>
      <w:r>
        <w:rPr>
          <w:sz w:val="24"/>
          <w:szCs w:val="24"/>
        </w:rPr>
        <w:t>“</w:t>
      </w:r>
      <w:r>
        <w:rPr>
          <w:sz w:val="24"/>
          <w:szCs w:val="24"/>
        </w:rPr>
        <w:t>小型</w:t>
      </w:r>
      <w:r>
        <w:rPr>
          <w:sz w:val="24"/>
          <w:szCs w:val="24"/>
        </w:rPr>
        <w:t>”</w:t>
      </w:r>
      <w:r>
        <w:rPr>
          <w:sz w:val="24"/>
          <w:szCs w:val="24"/>
        </w:rPr>
        <w:t>、</w:t>
      </w:r>
      <w:r>
        <w:rPr>
          <w:sz w:val="24"/>
          <w:szCs w:val="24"/>
        </w:rPr>
        <w:t>“</w:t>
      </w:r>
      <w:r>
        <w:rPr>
          <w:sz w:val="24"/>
          <w:szCs w:val="24"/>
        </w:rPr>
        <w:t>监狱企业</w:t>
      </w:r>
      <w:r>
        <w:rPr>
          <w:sz w:val="24"/>
          <w:szCs w:val="24"/>
        </w:rPr>
        <w:t>”</w:t>
      </w:r>
      <w:r>
        <w:rPr>
          <w:sz w:val="24"/>
          <w:szCs w:val="24"/>
        </w:rPr>
        <w:t>或</w:t>
      </w:r>
      <w:r>
        <w:rPr>
          <w:sz w:val="24"/>
          <w:szCs w:val="24"/>
        </w:rPr>
        <w:t>“</w:t>
      </w:r>
      <w:r>
        <w:rPr>
          <w:sz w:val="24"/>
          <w:szCs w:val="24"/>
        </w:rPr>
        <w:t>残疾人福利性单位</w:t>
      </w:r>
      <w:r>
        <w:rPr>
          <w:sz w:val="24"/>
          <w:szCs w:val="24"/>
        </w:rPr>
        <w:t>”</w:t>
      </w:r>
      <w:r>
        <w:rPr>
          <w:sz w:val="24"/>
          <w:szCs w:val="24"/>
        </w:rPr>
        <w:t>。</w:t>
      </w:r>
    </w:p>
    <w:p w:rsidR="003274F7" w:rsidRDefault="00C7430F">
      <w:pPr>
        <w:spacing w:line="460" w:lineRule="exact"/>
        <w:rPr>
          <w:sz w:val="24"/>
          <w:szCs w:val="24"/>
        </w:rPr>
      </w:pPr>
      <w:r>
        <w:rPr>
          <w:sz w:val="24"/>
          <w:szCs w:val="24"/>
        </w:rPr>
        <w:t xml:space="preserve">3. </w:t>
      </w:r>
      <w:r>
        <w:rPr>
          <w:sz w:val="24"/>
          <w:szCs w:val="24"/>
        </w:rPr>
        <w:t>环境标志产品是指财政部、生态环境部发布现行的《环境标志产品政府采购品目清单》中的产品；节能产品是指财政部和国家发展改革委员会公布现行的《节能产品政府采购品目清单》中的产品。提供相关产品认证证书。</w:t>
      </w:r>
    </w:p>
    <w:p w:rsidR="003274F7" w:rsidRDefault="00C7430F">
      <w:pPr>
        <w:spacing w:line="460" w:lineRule="exact"/>
        <w:rPr>
          <w:sz w:val="24"/>
          <w:szCs w:val="24"/>
        </w:rPr>
      </w:pPr>
      <w:r>
        <w:rPr>
          <w:sz w:val="24"/>
          <w:szCs w:val="24"/>
        </w:rPr>
        <w:t xml:space="preserve">4. </w:t>
      </w:r>
      <w:r>
        <w:rPr>
          <w:sz w:val="24"/>
          <w:szCs w:val="24"/>
        </w:rPr>
        <w:t>请投标人正确填写本表，所填内容将作为评审的依据。其内容或数据应与对应的证明资料相符，如果填写不完整或有误，不再享受上述政策优惠。</w:t>
      </w:r>
    </w:p>
    <w:p w:rsidR="003274F7" w:rsidRDefault="00C7430F" w:rsidP="00C7430F">
      <w:pPr>
        <w:spacing w:line="460" w:lineRule="exact"/>
        <w:ind w:firstLineChars="3000" w:firstLine="6695"/>
        <w:rPr>
          <w:sz w:val="24"/>
          <w:szCs w:val="24"/>
        </w:rPr>
      </w:pPr>
      <w:r>
        <w:rPr>
          <w:sz w:val="24"/>
          <w:szCs w:val="24"/>
        </w:rPr>
        <w:t>单位：元</w:t>
      </w:r>
    </w:p>
    <w:tbl>
      <w:tblPr>
        <w:tblW w:w="4937"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37"/>
        <w:gridCol w:w="1492"/>
        <w:gridCol w:w="1565"/>
        <w:gridCol w:w="1352"/>
        <w:gridCol w:w="1622"/>
        <w:gridCol w:w="1453"/>
      </w:tblGrid>
      <w:tr w:rsidR="003274F7">
        <w:trPr>
          <w:trHeight w:val="490"/>
          <w:jc w:val="center"/>
        </w:trPr>
        <w:tc>
          <w:tcPr>
            <w:tcW w:w="556" w:type="pct"/>
            <w:vMerge w:val="restart"/>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环境标志产品</w:t>
            </w:r>
          </w:p>
        </w:tc>
        <w:tc>
          <w:tcPr>
            <w:tcW w:w="886" w:type="pct"/>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产品名称</w:t>
            </w:r>
          </w:p>
        </w:tc>
        <w:tc>
          <w:tcPr>
            <w:tcW w:w="929" w:type="pct"/>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品牌型号</w:t>
            </w:r>
          </w:p>
        </w:tc>
        <w:tc>
          <w:tcPr>
            <w:tcW w:w="803" w:type="pct"/>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制造商</w:t>
            </w:r>
          </w:p>
        </w:tc>
        <w:tc>
          <w:tcPr>
            <w:tcW w:w="963" w:type="pct"/>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环境标志认证证书编号</w:t>
            </w:r>
          </w:p>
        </w:tc>
        <w:tc>
          <w:tcPr>
            <w:tcW w:w="863" w:type="pct"/>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金额</w:t>
            </w:r>
          </w:p>
        </w:tc>
      </w:tr>
      <w:tr w:rsidR="003274F7">
        <w:trPr>
          <w:trHeight w:val="567"/>
          <w:jc w:val="center"/>
        </w:trPr>
        <w:tc>
          <w:tcPr>
            <w:tcW w:w="556" w:type="pct"/>
            <w:vMerge/>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86"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929"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03"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963"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63" w:type="pct"/>
            <w:shd w:val="clear" w:color="auto" w:fill="auto"/>
            <w:vAlign w:val="center"/>
          </w:tcPr>
          <w:p w:rsidR="003274F7" w:rsidRDefault="003274F7">
            <w:pPr>
              <w:pStyle w:val="13"/>
              <w:tabs>
                <w:tab w:val="left" w:pos="1260"/>
              </w:tabs>
              <w:adjustRightInd w:val="0"/>
              <w:snapToGrid w:val="0"/>
              <w:jc w:val="center"/>
              <w:rPr>
                <w:szCs w:val="21"/>
                <w:lang w:val="en-GB"/>
              </w:rPr>
            </w:pPr>
          </w:p>
        </w:tc>
      </w:tr>
      <w:tr w:rsidR="003274F7">
        <w:trPr>
          <w:trHeight w:val="567"/>
          <w:jc w:val="center"/>
        </w:trPr>
        <w:tc>
          <w:tcPr>
            <w:tcW w:w="556" w:type="pct"/>
            <w:vMerge/>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86"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929"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03"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963"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63" w:type="pct"/>
            <w:shd w:val="clear" w:color="auto" w:fill="auto"/>
            <w:vAlign w:val="center"/>
          </w:tcPr>
          <w:p w:rsidR="003274F7" w:rsidRDefault="003274F7">
            <w:pPr>
              <w:pStyle w:val="13"/>
              <w:tabs>
                <w:tab w:val="left" w:pos="1260"/>
              </w:tabs>
              <w:adjustRightInd w:val="0"/>
              <w:snapToGrid w:val="0"/>
              <w:jc w:val="center"/>
              <w:rPr>
                <w:szCs w:val="21"/>
                <w:lang w:val="en-GB"/>
              </w:rPr>
            </w:pPr>
          </w:p>
        </w:tc>
      </w:tr>
      <w:tr w:rsidR="003274F7">
        <w:trPr>
          <w:trHeight w:val="567"/>
          <w:jc w:val="center"/>
        </w:trPr>
        <w:tc>
          <w:tcPr>
            <w:tcW w:w="556" w:type="pct"/>
            <w:vMerge/>
            <w:shd w:val="clear" w:color="auto" w:fill="auto"/>
            <w:vAlign w:val="center"/>
          </w:tcPr>
          <w:p w:rsidR="003274F7" w:rsidRDefault="003274F7">
            <w:pPr>
              <w:pStyle w:val="13"/>
              <w:tabs>
                <w:tab w:val="left" w:pos="1260"/>
              </w:tabs>
              <w:adjustRightInd w:val="0"/>
              <w:snapToGrid w:val="0"/>
              <w:jc w:val="center"/>
              <w:rPr>
                <w:szCs w:val="21"/>
                <w:lang w:val="en-GB"/>
              </w:rPr>
            </w:pPr>
          </w:p>
        </w:tc>
        <w:tc>
          <w:tcPr>
            <w:tcW w:w="3581" w:type="pct"/>
            <w:gridSpan w:val="4"/>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环境标志产品金额合计</w:t>
            </w:r>
          </w:p>
        </w:tc>
        <w:tc>
          <w:tcPr>
            <w:tcW w:w="863" w:type="pct"/>
            <w:shd w:val="clear" w:color="auto" w:fill="auto"/>
            <w:vAlign w:val="center"/>
          </w:tcPr>
          <w:p w:rsidR="003274F7" w:rsidRDefault="00C7430F">
            <w:pPr>
              <w:pStyle w:val="13"/>
              <w:tabs>
                <w:tab w:val="left" w:pos="1260"/>
              </w:tabs>
              <w:adjustRightInd w:val="0"/>
              <w:snapToGrid w:val="0"/>
              <w:jc w:val="center"/>
              <w:rPr>
                <w:b/>
                <w:szCs w:val="21"/>
                <w:lang w:val="en-GB"/>
              </w:rPr>
            </w:pPr>
            <w:r>
              <w:rPr>
                <w:b/>
                <w:szCs w:val="21"/>
                <w:u w:val="single"/>
                <w:lang w:val="en-GB"/>
              </w:rPr>
              <w:t xml:space="preserve">     </w:t>
            </w:r>
            <w:r>
              <w:rPr>
                <w:b/>
                <w:szCs w:val="21"/>
                <w:lang w:val="en-GB"/>
              </w:rPr>
              <w:t>元</w:t>
            </w:r>
          </w:p>
        </w:tc>
      </w:tr>
      <w:tr w:rsidR="003274F7">
        <w:trPr>
          <w:trHeight w:val="567"/>
          <w:jc w:val="center"/>
        </w:trPr>
        <w:tc>
          <w:tcPr>
            <w:tcW w:w="556" w:type="pct"/>
            <w:vMerge/>
            <w:shd w:val="clear" w:color="auto" w:fill="auto"/>
            <w:vAlign w:val="center"/>
          </w:tcPr>
          <w:p w:rsidR="003274F7" w:rsidRDefault="003274F7">
            <w:pPr>
              <w:pStyle w:val="13"/>
              <w:tabs>
                <w:tab w:val="left" w:pos="1260"/>
              </w:tabs>
              <w:adjustRightInd w:val="0"/>
              <w:snapToGrid w:val="0"/>
              <w:jc w:val="center"/>
              <w:rPr>
                <w:szCs w:val="21"/>
                <w:lang w:val="en-GB"/>
              </w:rPr>
            </w:pPr>
          </w:p>
        </w:tc>
        <w:tc>
          <w:tcPr>
            <w:tcW w:w="3581" w:type="pct"/>
            <w:gridSpan w:val="4"/>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比重（环境标志产品金额</w:t>
            </w:r>
            <w:r>
              <w:rPr>
                <w:szCs w:val="21"/>
                <w:lang w:val="en-GB"/>
              </w:rPr>
              <w:t>/</w:t>
            </w:r>
            <w:r>
              <w:rPr>
                <w:szCs w:val="21"/>
                <w:lang w:val="en-GB"/>
              </w:rPr>
              <w:t>所投包投标总价）</w:t>
            </w:r>
            <w:r>
              <w:rPr>
                <w:szCs w:val="21"/>
                <w:lang w:val="en-GB"/>
              </w:rPr>
              <w:t>*100%</w:t>
            </w:r>
          </w:p>
        </w:tc>
        <w:tc>
          <w:tcPr>
            <w:tcW w:w="863" w:type="pct"/>
            <w:shd w:val="clear" w:color="auto" w:fill="auto"/>
            <w:vAlign w:val="center"/>
          </w:tcPr>
          <w:p w:rsidR="003274F7" w:rsidRDefault="00C7430F">
            <w:pPr>
              <w:pStyle w:val="13"/>
              <w:tabs>
                <w:tab w:val="left" w:pos="1260"/>
              </w:tabs>
              <w:adjustRightInd w:val="0"/>
              <w:snapToGrid w:val="0"/>
              <w:jc w:val="center"/>
              <w:rPr>
                <w:b/>
                <w:szCs w:val="21"/>
                <w:lang w:val="en-GB"/>
              </w:rPr>
            </w:pPr>
            <w:r>
              <w:rPr>
                <w:b/>
                <w:szCs w:val="21"/>
                <w:u w:val="single"/>
                <w:lang w:val="en-GB"/>
              </w:rPr>
              <w:t xml:space="preserve">     </w:t>
            </w:r>
            <w:r>
              <w:rPr>
                <w:b/>
                <w:szCs w:val="21"/>
                <w:lang w:val="en-GB"/>
              </w:rPr>
              <w:t>%</w:t>
            </w:r>
          </w:p>
        </w:tc>
      </w:tr>
      <w:tr w:rsidR="003274F7">
        <w:trPr>
          <w:trHeight w:val="567"/>
          <w:jc w:val="center"/>
        </w:trPr>
        <w:tc>
          <w:tcPr>
            <w:tcW w:w="556" w:type="pct"/>
            <w:vMerge/>
            <w:shd w:val="clear" w:color="auto" w:fill="auto"/>
            <w:vAlign w:val="center"/>
          </w:tcPr>
          <w:p w:rsidR="003274F7" w:rsidRDefault="003274F7">
            <w:pPr>
              <w:pStyle w:val="13"/>
              <w:tabs>
                <w:tab w:val="left" w:pos="1260"/>
              </w:tabs>
              <w:adjustRightInd w:val="0"/>
              <w:snapToGrid w:val="0"/>
              <w:jc w:val="center"/>
              <w:rPr>
                <w:szCs w:val="21"/>
                <w:lang w:val="en-GB"/>
              </w:rPr>
            </w:pPr>
          </w:p>
        </w:tc>
        <w:tc>
          <w:tcPr>
            <w:tcW w:w="4444" w:type="pct"/>
            <w:gridSpan w:val="5"/>
            <w:shd w:val="clear" w:color="auto" w:fill="auto"/>
            <w:vAlign w:val="center"/>
          </w:tcPr>
          <w:p w:rsidR="003274F7" w:rsidRDefault="00C7430F">
            <w:pPr>
              <w:pStyle w:val="13"/>
              <w:tabs>
                <w:tab w:val="left" w:pos="1260"/>
              </w:tabs>
              <w:adjustRightInd w:val="0"/>
              <w:snapToGrid w:val="0"/>
              <w:jc w:val="center"/>
              <w:rPr>
                <w:b/>
                <w:szCs w:val="21"/>
                <w:lang w:val="en-GB"/>
              </w:rPr>
            </w:pPr>
            <w:r>
              <w:rPr>
                <w:szCs w:val="21"/>
                <w:lang w:val="en-GB"/>
              </w:rPr>
              <w:t>环境标志产品</w:t>
            </w:r>
            <w:r>
              <w:rPr>
                <w:szCs w:val="21"/>
              </w:rPr>
              <w:t>证明材料见投标文件第</w:t>
            </w:r>
            <w:r>
              <w:rPr>
                <w:szCs w:val="21"/>
                <w:u w:val="single"/>
              </w:rPr>
              <w:t xml:space="preserve">   </w:t>
            </w:r>
            <w:r>
              <w:rPr>
                <w:szCs w:val="21"/>
              </w:rPr>
              <w:t>至</w:t>
            </w:r>
            <w:r>
              <w:rPr>
                <w:szCs w:val="21"/>
                <w:u w:val="single"/>
              </w:rPr>
              <w:t xml:space="preserve">   </w:t>
            </w:r>
            <w:r>
              <w:rPr>
                <w:szCs w:val="21"/>
              </w:rPr>
              <w:t>页。</w:t>
            </w:r>
          </w:p>
        </w:tc>
      </w:tr>
      <w:tr w:rsidR="003274F7">
        <w:trPr>
          <w:trHeight w:val="729"/>
          <w:jc w:val="center"/>
        </w:trPr>
        <w:tc>
          <w:tcPr>
            <w:tcW w:w="556" w:type="pct"/>
            <w:vMerge w:val="restart"/>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节能产品（非强制节能产品）</w:t>
            </w:r>
          </w:p>
        </w:tc>
        <w:tc>
          <w:tcPr>
            <w:tcW w:w="886" w:type="pct"/>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产品名称</w:t>
            </w:r>
          </w:p>
        </w:tc>
        <w:tc>
          <w:tcPr>
            <w:tcW w:w="929" w:type="pct"/>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品牌型号</w:t>
            </w:r>
          </w:p>
        </w:tc>
        <w:tc>
          <w:tcPr>
            <w:tcW w:w="803" w:type="pct"/>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制造商</w:t>
            </w:r>
          </w:p>
        </w:tc>
        <w:tc>
          <w:tcPr>
            <w:tcW w:w="963" w:type="pct"/>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节能认证证书编号</w:t>
            </w:r>
          </w:p>
        </w:tc>
        <w:tc>
          <w:tcPr>
            <w:tcW w:w="863" w:type="pct"/>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金额</w:t>
            </w:r>
          </w:p>
        </w:tc>
      </w:tr>
      <w:tr w:rsidR="003274F7">
        <w:trPr>
          <w:trHeight w:val="186"/>
          <w:jc w:val="center"/>
        </w:trPr>
        <w:tc>
          <w:tcPr>
            <w:tcW w:w="556" w:type="pct"/>
            <w:vMerge/>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86"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929"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03"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963"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63" w:type="pct"/>
            <w:shd w:val="clear" w:color="auto" w:fill="auto"/>
            <w:vAlign w:val="center"/>
          </w:tcPr>
          <w:p w:rsidR="003274F7" w:rsidRDefault="003274F7">
            <w:pPr>
              <w:pStyle w:val="13"/>
              <w:tabs>
                <w:tab w:val="left" w:pos="1260"/>
              </w:tabs>
              <w:adjustRightInd w:val="0"/>
              <w:snapToGrid w:val="0"/>
              <w:jc w:val="center"/>
              <w:rPr>
                <w:szCs w:val="21"/>
                <w:lang w:val="en-GB"/>
              </w:rPr>
            </w:pPr>
          </w:p>
        </w:tc>
      </w:tr>
      <w:tr w:rsidR="003274F7">
        <w:trPr>
          <w:trHeight w:val="224"/>
          <w:jc w:val="center"/>
        </w:trPr>
        <w:tc>
          <w:tcPr>
            <w:tcW w:w="556" w:type="pct"/>
            <w:vMerge/>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86"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929"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03"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963"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63" w:type="pct"/>
            <w:shd w:val="clear" w:color="auto" w:fill="auto"/>
            <w:vAlign w:val="center"/>
          </w:tcPr>
          <w:p w:rsidR="003274F7" w:rsidRDefault="003274F7">
            <w:pPr>
              <w:pStyle w:val="13"/>
              <w:tabs>
                <w:tab w:val="left" w:pos="1260"/>
              </w:tabs>
              <w:adjustRightInd w:val="0"/>
              <w:snapToGrid w:val="0"/>
              <w:jc w:val="center"/>
              <w:rPr>
                <w:szCs w:val="21"/>
                <w:lang w:val="en-GB"/>
              </w:rPr>
            </w:pPr>
          </w:p>
        </w:tc>
      </w:tr>
      <w:tr w:rsidR="003274F7">
        <w:trPr>
          <w:trHeight w:val="298"/>
          <w:jc w:val="center"/>
        </w:trPr>
        <w:tc>
          <w:tcPr>
            <w:tcW w:w="556" w:type="pct"/>
            <w:vMerge/>
            <w:shd w:val="clear" w:color="auto" w:fill="auto"/>
            <w:vAlign w:val="center"/>
          </w:tcPr>
          <w:p w:rsidR="003274F7" w:rsidRDefault="003274F7">
            <w:pPr>
              <w:pStyle w:val="13"/>
              <w:tabs>
                <w:tab w:val="left" w:pos="1260"/>
              </w:tabs>
              <w:adjustRightInd w:val="0"/>
              <w:snapToGrid w:val="0"/>
              <w:jc w:val="center"/>
              <w:rPr>
                <w:szCs w:val="21"/>
                <w:lang w:val="en-GB"/>
              </w:rPr>
            </w:pPr>
          </w:p>
        </w:tc>
        <w:tc>
          <w:tcPr>
            <w:tcW w:w="3581" w:type="pct"/>
            <w:gridSpan w:val="4"/>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节能产品（不包括强制节能产品）金额合计</w:t>
            </w:r>
          </w:p>
        </w:tc>
        <w:tc>
          <w:tcPr>
            <w:tcW w:w="863" w:type="pct"/>
            <w:shd w:val="clear" w:color="auto" w:fill="auto"/>
            <w:vAlign w:val="center"/>
          </w:tcPr>
          <w:p w:rsidR="003274F7" w:rsidRDefault="00C7430F">
            <w:pPr>
              <w:pStyle w:val="13"/>
              <w:tabs>
                <w:tab w:val="left" w:pos="1260"/>
              </w:tabs>
              <w:adjustRightInd w:val="0"/>
              <w:snapToGrid w:val="0"/>
              <w:jc w:val="center"/>
              <w:rPr>
                <w:b/>
                <w:szCs w:val="21"/>
                <w:lang w:val="en-GB"/>
              </w:rPr>
            </w:pPr>
            <w:r>
              <w:rPr>
                <w:b/>
                <w:szCs w:val="21"/>
                <w:u w:val="single"/>
                <w:lang w:val="en-GB"/>
              </w:rPr>
              <w:t xml:space="preserve">     </w:t>
            </w:r>
            <w:r>
              <w:rPr>
                <w:b/>
                <w:szCs w:val="21"/>
                <w:lang w:val="en-GB"/>
              </w:rPr>
              <w:t>元</w:t>
            </w:r>
          </w:p>
        </w:tc>
      </w:tr>
      <w:tr w:rsidR="003274F7">
        <w:trPr>
          <w:trHeight w:val="240"/>
          <w:jc w:val="center"/>
        </w:trPr>
        <w:tc>
          <w:tcPr>
            <w:tcW w:w="556" w:type="pct"/>
            <w:vMerge/>
            <w:shd w:val="clear" w:color="auto" w:fill="auto"/>
            <w:vAlign w:val="center"/>
          </w:tcPr>
          <w:p w:rsidR="003274F7" w:rsidRDefault="003274F7">
            <w:pPr>
              <w:pStyle w:val="13"/>
              <w:tabs>
                <w:tab w:val="left" w:pos="1260"/>
              </w:tabs>
              <w:adjustRightInd w:val="0"/>
              <w:snapToGrid w:val="0"/>
              <w:jc w:val="center"/>
              <w:rPr>
                <w:szCs w:val="21"/>
                <w:lang w:val="en-GB"/>
              </w:rPr>
            </w:pPr>
          </w:p>
        </w:tc>
        <w:tc>
          <w:tcPr>
            <w:tcW w:w="3581" w:type="pct"/>
            <w:gridSpan w:val="4"/>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比重（节能产品金额</w:t>
            </w:r>
            <w:r>
              <w:rPr>
                <w:szCs w:val="21"/>
                <w:lang w:val="en-GB"/>
              </w:rPr>
              <w:t>/</w:t>
            </w:r>
            <w:r>
              <w:rPr>
                <w:szCs w:val="21"/>
                <w:lang w:val="en-GB"/>
              </w:rPr>
              <w:t>投标所投包总价）</w:t>
            </w:r>
            <w:r>
              <w:rPr>
                <w:szCs w:val="21"/>
                <w:lang w:val="en-GB"/>
              </w:rPr>
              <w:t>*100%</w:t>
            </w:r>
          </w:p>
        </w:tc>
        <w:tc>
          <w:tcPr>
            <w:tcW w:w="863" w:type="pct"/>
            <w:shd w:val="clear" w:color="auto" w:fill="auto"/>
            <w:vAlign w:val="center"/>
          </w:tcPr>
          <w:p w:rsidR="003274F7" w:rsidRDefault="00C7430F">
            <w:pPr>
              <w:pStyle w:val="13"/>
              <w:tabs>
                <w:tab w:val="left" w:pos="1260"/>
              </w:tabs>
              <w:adjustRightInd w:val="0"/>
              <w:snapToGrid w:val="0"/>
              <w:jc w:val="center"/>
              <w:rPr>
                <w:b/>
                <w:szCs w:val="21"/>
                <w:lang w:val="en-GB"/>
              </w:rPr>
            </w:pPr>
            <w:r>
              <w:rPr>
                <w:b/>
                <w:szCs w:val="21"/>
                <w:u w:val="single"/>
                <w:lang w:val="en-GB"/>
              </w:rPr>
              <w:t xml:space="preserve">     </w:t>
            </w:r>
            <w:r>
              <w:rPr>
                <w:b/>
                <w:szCs w:val="21"/>
                <w:lang w:val="en-GB"/>
              </w:rPr>
              <w:t>%</w:t>
            </w:r>
          </w:p>
        </w:tc>
      </w:tr>
      <w:tr w:rsidR="003274F7">
        <w:trPr>
          <w:trHeight w:val="311"/>
          <w:jc w:val="center"/>
        </w:trPr>
        <w:tc>
          <w:tcPr>
            <w:tcW w:w="556" w:type="pct"/>
            <w:vMerge/>
            <w:shd w:val="clear" w:color="auto" w:fill="auto"/>
            <w:vAlign w:val="center"/>
          </w:tcPr>
          <w:p w:rsidR="003274F7" w:rsidRDefault="003274F7">
            <w:pPr>
              <w:pStyle w:val="13"/>
              <w:tabs>
                <w:tab w:val="left" w:pos="1260"/>
              </w:tabs>
              <w:adjustRightInd w:val="0"/>
              <w:snapToGrid w:val="0"/>
              <w:jc w:val="center"/>
              <w:rPr>
                <w:szCs w:val="21"/>
                <w:lang w:val="en-GB"/>
              </w:rPr>
            </w:pPr>
          </w:p>
        </w:tc>
        <w:tc>
          <w:tcPr>
            <w:tcW w:w="4444" w:type="pct"/>
            <w:gridSpan w:val="5"/>
            <w:shd w:val="clear" w:color="auto" w:fill="auto"/>
            <w:vAlign w:val="center"/>
          </w:tcPr>
          <w:p w:rsidR="003274F7" w:rsidRDefault="00C7430F">
            <w:pPr>
              <w:pStyle w:val="13"/>
              <w:tabs>
                <w:tab w:val="left" w:pos="1260"/>
              </w:tabs>
              <w:adjustRightInd w:val="0"/>
              <w:snapToGrid w:val="0"/>
              <w:jc w:val="center"/>
              <w:rPr>
                <w:b/>
                <w:szCs w:val="21"/>
                <w:lang w:val="en-GB"/>
              </w:rPr>
            </w:pPr>
            <w:r>
              <w:rPr>
                <w:szCs w:val="21"/>
                <w:lang w:val="en-GB"/>
              </w:rPr>
              <w:t>节能产品</w:t>
            </w:r>
            <w:r>
              <w:rPr>
                <w:szCs w:val="21"/>
              </w:rPr>
              <w:t>证明材料见投标文件第</w:t>
            </w:r>
            <w:r>
              <w:rPr>
                <w:szCs w:val="21"/>
                <w:u w:val="single"/>
              </w:rPr>
              <w:t xml:space="preserve">   </w:t>
            </w:r>
            <w:r>
              <w:rPr>
                <w:szCs w:val="21"/>
              </w:rPr>
              <w:t>至</w:t>
            </w:r>
            <w:r>
              <w:rPr>
                <w:szCs w:val="21"/>
                <w:u w:val="single"/>
              </w:rPr>
              <w:t xml:space="preserve">   </w:t>
            </w:r>
            <w:r>
              <w:rPr>
                <w:szCs w:val="21"/>
              </w:rPr>
              <w:t>页。</w:t>
            </w:r>
          </w:p>
        </w:tc>
      </w:tr>
      <w:tr w:rsidR="003274F7">
        <w:trPr>
          <w:trHeight w:val="729"/>
          <w:jc w:val="center"/>
        </w:trPr>
        <w:tc>
          <w:tcPr>
            <w:tcW w:w="556" w:type="pct"/>
            <w:vMerge w:val="restart"/>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中小企业、监狱</w:t>
            </w:r>
            <w:r>
              <w:rPr>
                <w:szCs w:val="21"/>
                <w:lang w:val="en-GB"/>
              </w:rPr>
              <w:lastRenderedPageBreak/>
              <w:t>企业、残疾人福利性单位扶持政策</w:t>
            </w:r>
          </w:p>
        </w:tc>
        <w:tc>
          <w:tcPr>
            <w:tcW w:w="4444" w:type="pct"/>
            <w:gridSpan w:val="5"/>
            <w:shd w:val="clear" w:color="auto" w:fill="auto"/>
            <w:vAlign w:val="center"/>
          </w:tcPr>
          <w:p w:rsidR="003274F7" w:rsidRDefault="00C7430F">
            <w:pPr>
              <w:pStyle w:val="13"/>
              <w:tabs>
                <w:tab w:val="left" w:pos="1260"/>
              </w:tabs>
              <w:adjustRightInd w:val="0"/>
              <w:snapToGrid w:val="0"/>
              <w:rPr>
                <w:b/>
                <w:szCs w:val="21"/>
              </w:rPr>
            </w:pPr>
            <w:r>
              <w:rPr>
                <w:b/>
                <w:szCs w:val="21"/>
              </w:rPr>
              <w:lastRenderedPageBreak/>
              <w:t>所投货物中有大中型企业制造的，无需填写以下内容；所投货物</w:t>
            </w:r>
            <w:r>
              <w:rPr>
                <w:rFonts w:hint="eastAsia"/>
                <w:b/>
                <w:szCs w:val="21"/>
              </w:rPr>
              <w:t>全部为小型、微</w:t>
            </w:r>
            <w:r>
              <w:rPr>
                <w:b/>
                <w:szCs w:val="21"/>
              </w:rPr>
              <w:t>型企业制造的，只填写小型、微型企业制造的货物。</w:t>
            </w:r>
          </w:p>
        </w:tc>
      </w:tr>
      <w:tr w:rsidR="003274F7">
        <w:trPr>
          <w:trHeight w:val="729"/>
          <w:jc w:val="center"/>
        </w:trPr>
        <w:tc>
          <w:tcPr>
            <w:tcW w:w="556" w:type="pct"/>
            <w:vMerge/>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86" w:type="pct"/>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产品名称</w:t>
            </w:r>
          </w:p>
        </w:tc>
        <w:tc>
          <w:tcPr>
            <w:tcW w:w="929" w:type="pct"/>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品牌型号</w:t>
            </w:r>
          </w:p>
        </w:tc>
        <w:tc>
          <w:tcPr>
            <w:tcW w:w="803" w:type="pct"/>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制造商</w:t>
            </w:r>
          </w:p>
        </w:tc>
        <w:tc>
          <w:tcPr>
            <w:tcW w:w="963" w:type="pct"/>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制造商</w:t>
            </w:r>
          </w:p>
          <w:p w:rsidR="003274F7" w:rsidRDefault="00C7430F">
            <w:pPr>
              <w:pStyle w:val="13"/>
              <w:tabs>
                <w:tab w:val="left" w:pos="1260"/>
              </w:tabs>
              <w:adjustRightInd w:val="0"/>
              <w:snapToGrid w:val="0"/>
              <w:jc w:val="center"/>
              <w:rPr>
                <w:szCs w:val="21"/>
                <w:lang w:val="en-GB"/>
              </w:rPr>
            </w:pPr>
            <w:r>
              <w:rPr>
                <w:szCs w:val="21"/>
                <w:lang w:val="en-GB"/>
              </w:rPr>
              <w:t>企业类型</w:t>
            </w:r>
          </w:p>
        </w:tc>
        <w:tc>
          <w:tcPr>
            <w:tcW w:w="863" w:type="pct"/>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金额</w:t>
            </w:r>
          </w:p>
        </w:tc>
      </w:tr>
      <w:tr w:rsidR="003274F7">
        <w:trPr>
          <w:trHeight w:val="729"/>
          <w:jc w:val="center"/>
        </w:trPr>
        <w:tc>
          <w:tcPr>
            <w:tcW w:w="556" w:type="pct"/>
            <w:vMerge/>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86"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929"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03"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963" w:type="pct"/>
            <w:shd w:val="clear" w:color="auto" w:fill="auto"/>
          </w:tcPr>
          <w:p w:rsidR="003274F7" w:rsidRDefault="00C7430F">
            <w:pPr>
              <w:adjustRightInd w:val="0"/>
              <w:snapToGrid w:val="0"/>
              <w:rPr>
                <w:szCs w:val="21"/>
              </w:rPr>
            </w:pPr>
            <w:r>
              <w:rPr>
                <w:szCs w:val="21"/>
                <w:lang w:val="en-GB"/>
              </w:rPr>
              <w:t>只填写小型</w:t>
            </w:r>
            <w:r>
              <w:rPr>
                <w:szCs w:val="21"/>
                <w:lang w:val="en-GB"/>
              </w:rPr>
              <w:t>/</w:t>
            </w:r>
            <w:r>
              <w:rPr>
                <w:szCs w:val="21"/>
                <w:lang w:val="en-GB"/>
              </w:rPr>
              <w:t>微型</w:t>
            </w:r>
            <w:r>
              <w:rPr>
                <w:szCs w:val="21"/>
                <w:lang w:val="en-GB"/>
              </w:rPr>
              <w:t>/</w:t>
            </w:r>
            <w:r>
              <w:rPr>
                <w:szCs w:val="21"/>
                <w:lang w:val="en-GB"/>
              </w:rPr>
              <w:t>监狱</w:t>
            </w:r>
            <w:r>
              <w:rPr>
                <w:szCs w:val="21"/>
                <w:lang w:val="en-GB"/>
              </w:rPr>
              <w:t>/</w:t>
            </w:r>
            <w:r>
              <w:rPr>
                <w:szCs w:val="21"/>
                <w:lang w:val="en-GB"/>
              </w:rPr>
              <w:t>残疾人福利性单位</w:t>
            </w:r>
          </w:p>
        </w:tc>
        <w:tc>
          <w:tcPr>
            <w:tcW w:w="863" w:type="pct"/>
            <w:shd w:val="clear" w:color="auto" w:fill="auto"/>
            <w:vAlign w:val="center"/>
          </w:tcPr>
          <w:p w:rsidR="003274F7" w:rsidRDefault="003274F7">
            <w:pPr>
              <w:pStyle w:val="13"/>
              <w:tabs>
                <w:tab w:val="left" w:pos="1260"/>
              </w:tabs>
              <w:adjustRightInd w:val="0"/>
              <w:snapToGrid w:val="0"/>
              <w:jc w:val="center"/>
              <w:rPr>
                <w:szCs w:val="21"/>
                <w:lang w:val="en-GB"/>
              </w:rPr>
            </w:pPr>
          </w:p>
        </w:tc>
      </w:tr>
      <w:tr w:rsidR="003274F7">
        <w:trPr>
          <w:trHeight w:val="729"/>
          <w:jc w:val="center"/>
        </w:trPr>
        <w:tc>
          <w:tcPr>
            <w:tcW w:w="556" w:type="pct"/>
            <w:vMerge/>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86"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929"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03"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963" w:type="pct"/>
            <w:shd w:val="clear" w:color="auto" w:fill="auto"/>
          </w:tcPr>
          <w:p w:rsidR="003274F7" w:rsidRDefault="00C7430F">
            <w:pPr>
              <w:adjustRightInd w:val="0"/>
              <w:snapToGrid w:val="0"/>
              <w:rPr>
                <w:szCs w:val="21"/>
              </w:rPr>
            </w:pPr>
            <w:r>
              <w:rPr>
                <w:szCs w:val="21"/>
                <w:lang w:val="en-GB"/>
              </w:rPr>
              <w:t>只填写小型</w:t>
            </w:r>
            <w:r>
              <w:rPr>
                <w:szCs w:val="21"/>
                <w:lang w:val="en-GB"/>
              </w:rPr>
              <w:t>/</w:t>
            </w:r>
            <w:r>
              <w:rPr>
                <w:szCs w:val="21"/>
                <w:lang w:val="en-GB"/>
              </w:rPr>
              <w:t>微型</w:t>
            </w:r>
            <w:r>
              <w:rPr>
                <w:szCs w:val="21"/>
                <w:lang w:val="en-GB"/>
              </w:rPr>
              <w:t>/</w:t>
            </w:r>
            <w:r>
              <w:rPr>
                <w:szCs w:val="21"/>
                <w:lang w:val="en-GB"/>
              </w:rPr>
              <w:t>监狱</w:t>
            </w:r>
            <w:r>
              <w:rPr>
                <w:szCs w:val="21"/>
                <w:lang w:val="en-GB"/>
              </w:rPr>
              <w:t>/</w:t>
            </w:r>
            <w:r>
              <w:rPr>
                <w:szCs w:val="21"/>
                <w:lang w:val="en-GB"/>
              </w:rPr>
              <w:t>残疾人福利性单位</w:t>
            </w:r>
          </w:p>
        </w:tc>
        <w:tc>
          <w:tcPr>
            <w:tcW w:w="863" w:type="pct"/>
            <w:shd w:val="clear" w:color="auto" w:fill="auto"/>
            <w:vAlign w:val="center"/>
          </w:tcPr>
          <w:p w:rsidR="003274F7" w:rsidRDefault="003274F7">
            <w:pPr>
              <w:pStyle w:val="13"/>
              <w:tabs>
                <w:tab w:val="left" w:pos="1260"/>
              </w:tabs>
              <w:adjustRightInd w:val="0"/>
              <w:snapToGrid w:val="0"/>
              <w:jc w:val="center"/>
              <w:rPr>
                <w:szCs w:val="21"/>
                <w:lang w:val="en-GB"/>
              </w:rPr>
            </w:pPr>
          </w:p>
        </w:tc>
      </w:tr>
      <w:tr w:rsidR="003274F7">
        <w:trPr>
          <w:trHeight w:val="729"/>
          <w:jc w:val="center"/>
        </w:trPr>
        <w:tc>
          <w:tcPr>
            <w:tcW w:w="556" w:type="pct"/>
            <w:vMerge/>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86"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929"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03"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963" w:type="pct"/>
            <w:shd w:val="clear" w:color="auto" w:fill="auto"/>
          </w:tcPr>
          <w:p w:rsidR="003274F7" w:rsidRDefault="00C7430F">
            <w:pPr>
              <w:adjustRightInd w:val="0"/>
              <w:snapToGrid w:val="0"/>
              <w:rPr>
                <w:szCs w:val="21"/>
              </w:rPr>
            </w:pPr>
            <w:r>
              <w:rPr>
                <w:szCs w:val="21"/>
                <w:lang w:val="en-GB"/>
              </w:rPr>
              <w:t>只填写小型</w:t>
            </w:r>
            <w:r>
              <w:rPr>
                <w:szCs w:val="21"/>
                <w:lang w:val="en-GB"/>
              </w:rPr>
              <w:t>/</w:t>
            </w:r>
            <w:r>
              <w:rPr>
                <w:szCs w:val="21"/>
                <w:lang w:val="en-GB"/>
              </w:rPr>
              <w:t>微型</w:t>
            </w:r>
            <w:r>
              <w:rPr>
                <w:szCs w:val="21"/>
                <w:lang w:val="en-GB"/>
              </w:rPr>
              <w:t>/</w:t>
            </w:r>
            <w:r>
              <w:rPr>
                <w:szCs w:val="21"/>
                <w:lang w:val="en-GB"/>
              </w:rPr>
              <w:t>监狱</w:t>
            </w:r>
            <w:r>
              <w:rPr>
                <w:szCs w:val="21"/>
                <w:lang w:val="en-GB"/>
              </w:rPr>
              <w:t>/</w:t>
            </w:r>
            <w:r>
              <w:rPr>
                <w:szCs w:val="21"/>
                <w:lang w:val="en-GB"/>
              </w:rPr>
              <w:t>残疾人福利性单位</w:t>
            </w:r>
          </w:p>
        </w:tc>
        <w:tc>
          <w:tcPr>
            <w:tcW w:w="863" w:type="pct"/>
            <w:shd w:val="clear" w:color="auto" w:fill="auto"/>
            <w:vAlign w:val="center"/>
          </w:tcPr>
          <w:p w:rsidR="003274F7" w:rsidRDefault="003274F7">
            <w:pPr>
              <w:pStyle w:val="13"/>
              <w:tabs>
                <w:tab w:val="left" w:pos="1260"/>
              </w:tabs>
              <w:adjustRightInd w:val="0"/>
              <w:snapToGrid w:val="0"/>
              <w:jc w:val="center"/>
              <w:rPr>
                <w:szCs w:val="21"/>
                <w:lang w:val="en-GB"/>
              </w:rPr>
            </w:pPr>
          </w:p>
        </w:tc>
      </w:tr>
      <w:tr w:rsidR="003274F7">
        <w:trPr>
          <w:trHeight w:val="729"/>
          <w:jc w:val="center"/>
        </w:trPr>
        <w:tc>
          <w:tcPr>
            <w:tcW w:w="556" w:type="pct"/>
            <w:vMerge/>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86"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929"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03"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963" w:type="pct"/>
            <w:shd w:val="clear" w:color="auto" w:fill="auto"/>
          </w:tcPr>
          <w:p w:rsidR="003274F7" w:rsidRDefault="00C7430F">
            <w:pPr>
              <w:adjustRightInd w:val="0"/>
              <w:snapToGrid w:val="0"/>
              <w:rPr>
                <w:szCs w:val="21"/>
              </w:rPr>
            </w:pPr>
            <w:r>
              <w:rPr>
                <w:szCs w:val="21"/>
                <w:lang w:val="en-GB"/>
              </w:rPr>
              <w:t>只填写小型</w:t>
            </w:r>
            <w:r>
              <w:rPr>
                <w:szCs w:val="21"/>
                <w:lang w:val="en-GB"/>
              </w:rPr>
              <w:t>/</w:t>
            </w:r>
            <w:r>
              <w:rPr>
                <w:szCs w:val="21"/>
                <w:lang w:val="en-GB"/>
              </w:rPr>
              <w:t>微型</w:t>
            </w:r>
            <w:r>
              <w:rPr>
                <w:szCs w:val="21"/>
                <w:lang w:val="en-GB"/>
              </w:rPr>
              <w:t>/</w:t>
            </w:r>
            <w:r>
              <w:rPr>
                <w:szCs w:val="21"/>
                <w:lang w:val="en-GB"/>
              </w:rPr>
              <w:t>监狱</w:t>
            </w:r>
            <w:r>
              <w:rPr>
                <w:szCs w:val="21"/>
                <w:lang w:val="en-GB"/>
              </w:rPr>
              <w:t>/</w:t>
            </w:r>
            <w:r>
              <w:rPr>
                <w:szCs w:val="21"/>
                <w:lang w:val="en-GB"/>
              </w:rPr>
              <w:t>残疾人福利性单位</w:t>
            </w:r>
          </w:p>
        </w:tc>
        <w:tc>
          <w:tcPr>
            <w:tcW w:w="863" w:type="pct"/>
            <w:shd w:val="clear" w:color="auto" w:fill="auto"/>
            <w:vAlign w:val="center"/>
          </w:tcPr>
          <w:p w:rsidR="003274F7" w:rsidRDefault="003274F7">
            <w:pPr>
              <w:pStyle w:val="13"/>
              <w:tabs>
                <w:tab w:val="left" w:pos="1260"/>
              </w:tabs>
              <w:adjustRightInd w:val="0"/>
              <w:snapToGrid w:val="0"/>
              <w:jc w:val="center"/>
              <w:rPr>
                <w:szCs w:val="21"/>
                <w:lang w:val="en-GB"/>
              </w:rPr>
            </w:pPr>
          </w:p>
        </w:tc>
      </w:tr>
      <w:tr w:rsidR="003274F7">
        <w:trPr>
          <w:trHeight w:val="729"/>
          <w:jc w:val="center"/>
        </w:trPr>
        <w:tc>
          <w:tcPr>
            <w:tcW w:w="556" w:type="pct"/>
            <w:vMerge/>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86"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929"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03"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963"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63" w:type="pct"/>
            <w:shd w:val="clear" w:color="auto" w:fill="auto"/>
            <w:vAlign w:val="center"/>
          </w:tcPr>
          <w:p w:rsidR="003274F7" w:rsidRDefault="003274F7">
            <w:pPr>
              <w:pStyle w:val="13"/>
              <w:tabs>
                <w:tab w:val="left" w:pos="1260"/>
              </w:tabs>
              <w:adjustRightInd w:val="0"/>
              <w:snapToGrid w:val="0"/>
              <w:jc w:val="center"/>
              <w:rPr>
                <w:szCs w:val="21"/>
                <w:lang w:val="en-GB"/>
              </w:rPr>
            </w:pPr>
          </w:p>
        </w:tc>
      </w:tr>
      <w:tr w:rsidR="003274F7">
        <w:trPr>
          <w:trHeight w:val="729"/>
          <w:jc w:val="center"/>
        </w:trPr>
        <w:tc>
          <w:tcPr>
            <w:tcW w:w="556" w:type="pct"/>
            <w:vMerge/>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86"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929"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03"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963" w:type="pct"/>
            <w:shd w:val="clear" w:color="auto" w:fill="auto"/>
            <w:vAlign w:val="center"/>
          </w:tcPr>
          <w:p w:rsidR="003274F7" w:rsidRDefault="003274F7">
            <w:pPr>
              <w:pStyle w:val="13"/>
              <w:tabs>
                <w:tab w:val="left" w:pos="1260"/>
              </w:tabs>
              <w:adjustRightInd w:val="0"/>
              <w:snapToGrid w:val="0"/>
              <w:jc w:val="center"/>
              <w:rPr>
                <w:szCs w:val="21"/>
                <w:lang w:val="en-GB"/>
              </w:rPr>
            </w:pPr>
          </w:p>
        </w:tc>
        <w:tc>
          <w:tcPr>
            <w:tcW w:w="863" w:type="pct"/>
            <w:shd w:val="clear" w:color="auto" w:fill="auto"/>
            <w:vAlign w:val="center"/>
          </w:tcPr>
          <w:p w:rsidR="003274F7" w:rsidRDefault="003274F7">
            <w:pPr>
              <w:pStyle w:val="13"/>
              <w:tabs>
                <w:tab w:val="left" w:pos="1260"/>
              </w:tabs>
              <w:adjustRightInd w:val="0"/>
              <w:snapToGrid w:val="0"/>
              <w:jc w:val="center"/>
              <w:rPr>
                <w:szCs w:val="21"/>
                <w:lang w:val="en-GB"/>
              </w:rPr>
            </w:pPr>
          </w:p>
        </w:tc>
      </w:tr>
      <w:tr w:rsidR="003274F7">
        <w:trPr>
          <w:trHeight w:val="729"/>
          <w:jc w:val="center"/>
        </w:trPr>
        <w:tc>
          <w:tcPr>
            <w:tcW w:w="556" w:type="pct"/>
            <w:vMerge/>
            <w:shd w:val="clear" w:color="auto" w:fill="auto"/>
            <w:vAlign w:val="center"/>
          </w:tcPr>
          <w:p w:rsidR="003274F7" w:rsidRDefault="003274F7">
            <w:pPr>
              <w:pStyle w:val="13"/>
              <w:tabs>
                <w:tab w:val="left" w:pos="1260"/>
              </w:tabs>
              <w:adjustRightInd w:val="0"/>
              <w:snapToGrid w:val="0"/>
              <w:jc w:val="center"/>
              <w:rPr>
                <w:szCs w:val="21"/>
                <w:lang w:val="en-GB"/>
              </w:rPr>
            </w:pPr>
          </w:p>
        </w:tc>
        <w:tc>
          <w:tcPr>
            <w:tcW w:w="3581" w:type="pct"/>
            <w:gridSpan w:val="4"/>
            <w:shd w:val="clear" w:color="auto" w:fill="auto"/>
            <w:vAlign w:val="center"/>
          </w:tcPr>
          <w:p w:rsidR="003274F7" w:rsidRDefault="00C7430F">
            <w:pPr>
              <w:pStyle w:val="13"/>
              <w:tabs>
                <w:tab w:val="left" w:pos="1260"/>
              </w:tabs>
              <w:adjustRightInd w:val="0"/>
              <w:snapToGrid w:val="0"/>
              <w:jc w:val="center"/>
              <w:rPr>
                <w:szCs w:val="21"/>
                <w:lang w:val="en-GB"/>
              </w:rPr>
            </w:pPr>
            <w:r>
              <w:rPr>
                <w:szCs w:val="21"/>
              </w:rPr>
              <w:t>小微企业（含监狱企业、残疾人福利性单位）制造的货物</w:t>
            </w:r>
            <w:r>
              <w:rPr>
                <w:szCs w:val="21"/>
                <w:lang w:val="en-GB"/>
              </w:rPr>
              <w:t>金额合计</w:t>
            </w:r>
          </w:p>
        </w:tc>
        <w:tc>
          <w:tcPr>
            <w:tcW w:w="863" w:type="pct"/>
            <w:shd w:val="clear" w:color="auto" w:fill="auto"/>
            <w:vAlign w:val="center"/>
          </w:tcPr>
          <w:p w:rsidR="003274F7" w:rsidRDefault="00C7430F">
            <w:pPr>
              <w:pStyle w:val="13"/>
              <w:tabs>
                <w:tab w:val="left" w:pos="1260"/>
              </w:tabs>
              <w:adjustRightInd w:val="0"/>
              <w:snapToGrid w:val="0"/>
              <w:jc w:val="center"/>
              <w:rPr>
                <w:b/>
                <w:szCs w:val="21"/>
                <w:lang w:val="en-GB"/>
              </w:rPr>
            </w:pPr>
            <w:r>
              <w:rPr>
                <w:b/>
                <w:szCs w:val="21"/>
                <w:u w:val="single"/>
                <w:lang w:val="en-GB"/>
              </w:rPr>
              <w:t xml:space="preserve">     </w:t>
            </w:r>
            <w:r>
              <w:rPr>
                <w:b/>
                <w:szCs w:val="21"/>
                <w:lang w:val="en-GB"/>
              </w:rPr>
              <w:t>元</w:t>
            </w:r>
          </w:p>
        </w:tc>
      </w:tr>
      <w:tr w:rsidR="003274F7">
        <w:trPr>
          <w:trHeight w:val="671"/>
          <w:jc w:val="center"/>
        </w:trPr>
        <w:tc>
          <w:tcPr>
            <w:tcW w:w="556" w:type="pct"/>
            <w:vMerge/>
            <w:shd w:val="clear" w:color="auto" w:fill="auto"/>
            <w:vAlign w:val="center"/>
          </w:tcPr>
          <w:p w:rsidR="003274F7" w:rsidRDefault="003274F7">
            <w:pPr>
              <w:pStyle w:val="13"/>
              <w:tabs>
                <w:tab w:val="left" w:pos="1260"/>
              </w:tabs>
              <w:adjustRightInd w:val="0"/>
              <w:snapToGrid w:val="0"/>
              <w:jc w:val="center"/>
              <w:rPr>
                <w:szCs w:val="21"/>
                <w:lang w:val="en-GB"/>
              </w:rPr>
            </w:pPr>
          </w:p>
        </w:tc>
        <w:tc>
          <w:tcPr>
            <w:tcW w:w="3581" w:type="pct"/>
            <w:gridSpan w:val="4"/>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比重（小微企业（含监狱企业、残疾人福利性单位）制造的货物金额</w:t>
            </w:r>
            <w:r>
              <w:rPr>
                <w:szCs w:val="21"/>
                <w:lang w:val="en-GB"/>
              </w:rPr>
              <w:t>/</w:t>
            </w:r>
            <w:r>
              <w:rPr>
                <w:szCs w:val="21"/>
                <w:lang w:val="en-GB"/>
              </w:rPr>
              <w:t>所投包投标总价）</w:t>
            </w:r>
            <w:r>
              <w:rPr>
                <w:szCs w:val="21"/>
                <w:lang w:val="en-GB"/>
              </w:rPr>
              <w:t>*100%</w:t>
            </w:r>
          </w:p>
        </w:tc>
        <w:tc>
          <w:tcPr>
            <w:tcW w:w="863" w:type="pct"/>
            <w:shd w:val="clear" w:color="auto" w:fill="auto"/>
            <w:vAlign w:val="center"/>
          </w:tcPr>
          <w:p w:rsidR="003274F7" w:rsidRDefault="00C7430F">
            <w:pPr>
              <w:pStyle w:val="13"/>
              <w:tabs>
                <w:tab w:val="left" w:pos="1260"/>
              </w:tabs>
              <w:adjustRightInd w:val="0"/>
              <w:snapToGrid w:val="0"/>
              <w:jc w:val="center"/>
              <w:rPr>
                <w:b/>
                <w:szCs w:val="21"/>
                <w:lang w:val="en-GB"/>
              </w:rPr>
            </w:pPr>
            <w:r>
              <w:rPr>
                <w:b/>
                <w:szCs w:val="21"/>
                <w:u w:val="single"/>
                <w:lang w:val="en-GB"/>
              </w:rPr>
              <w:t xml:space="preserve">     </w:t>
            </w:r>
            <w:r>
              <w:rPr>
                <w:b/>
                <w:szCs w:val="21"/>
                <w:lang w:val="en-GB"/>
              </w:rPr>
              <w:t>%</w:t>
            </w:r>
          </w:p>
        </w:tc>
      </w:tr>
      <w:tr w:rsidR="003274F7">
        <w:trPr>
          <w:trHeight w:val="729"/>
          <w:jc w:val="center"/>
        </w:trPr>
        <w:tc>
          <w:tcPr>
            <w:tcW w:w="556" w:type="pct"/>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中小企业</w:t>
            </w:r>
          </w:p>
        </w:tc>
        <w:tc>
          <w:tcPr>
            <w:tcW w:w="4444" w:type="pct"/>
            <w:gridSpan w:val="5"/>
            <w:shd w:val="clear" w:color="auto" w:fill="auto"/>
            <w:vAlign w:val="center"/>
          </w:tcPr>
          <w:p w:rsidR="003274F7" w:rsidRDefault="00C7430F">
            <w:pPr>
              <w:pStyle w:val="13"/>
              <w:tabs>
                <w:tab w:val="left" w:pos="1260"/>
              </w:tabs>
              <w:adjustRightInd w:val="0"/>
              <w:snapToGrid w:val="0"/>
              <w:rPr>
                <w:szCs w:val="21"/>
              </w:rPr>
            </w:pPr>
            <w:r>
              <w:rPr>
                <w:szCs w:val="21"/>
              </w:rPr>
              <w:t>如属于中小企业，须提供《中小企业声明函》。</w:t>
            </w:r>
          </w:p>
          <w:p w:rsidR="003274F7" w:rsidRDefault="00C7430F">
            <w:pPr>
              <w:pStyle w:val="13"/>
              <w:tabs>
                <w:tab w:val="left" w:pos="1260"/>
              </w:tabs>
              <w:adjustRightInd w:val="0"/>
              <w:snapToGrid w:val="0"/>
              <w:rPr>
                <w:szCs w:val="21"/>
                <w:lang w:val="en-GB"/>
              </w:rPr>
            </w:pPr>
            <w:r>
              <w:rPr>
                <w:szCs w:val="21"/>
              </w:rPr>
              <w:t>该声明函见投标文件第</w:t>
            </w:r>
            <w:r>
              <w:rPr>
                <w:szCs w:val="21"/>
                <w:u w:val="single"/>
              </w:rPr>
              <w:t xml:space="preserve">   </w:t>
            </w:r>
            <w:r>
              <w:rPr>
                <w:szCs w:val="21"/>
              </w:rPr>
              <w:t>至</w:t>
            </w:r>
            <w:r>
              <w:rPr>
                <w:szCs w:val="21"/>
                <w:u w:val="single"/>
              </w:rPr>
              <w:t xml:space="preserve">   </w:t>
            </w:r>
            <w:r>
              <w:rPr>
                <w:szCs w:val="21"/>
              </w:rPr>
              <w:t>页。</w:t>
            </w:r>
          </w:p>
        </w:tc>
      </w:tr>
      <w:tr w:rsidR="003274F7">
        <w:trPr>
          <w:trHeight w:val="729"/>
          <w:jc w:val="center"/>
        </w:trPr>
        <w:tc>
          <w:tcPr>
            <w:tcW w:w="556" w:type="pct"/>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监狱企业</w:t>
            </w:r>
          </w:p>
        </w:tc>
        <w:tc>
          <w:tcPr>
            <w:tcW w:w="4444" w:type="pct"/>
            <w:gridSpan w:val="5"/>
            <w:shd w:val="clear" w:color="auto" w:fill="auto"/>
            <w:vAlign w:val="center"/>
          </w:tcPr>
          <w:p w:rsidR="003274F7" w:rsidRDefault="00C7430F">
            <w:pPr>
              <w:pStyle w:val="13"/>
              <w:tabs>
                <w:tab w:val="left" w:pos="1260"/>
              </w:tabs>
              <w:adjustRightInd w:val="0"/>
              <w:snapToGrid w:val="0"/>
              <w:rPr>
                <w:szCs w:val="21"/>
              </w:rPr>
            </w:pPr>
            <w:r>
              <w:rPr>
                <w:szCs w:val="21"/>
              </w:rPr>
              <w:t>如属于监狱企业，须提供由省级以上监狱管理局、戒毒管理局</w:t>
            </w:r>
            <w:r>
              <w:rPr>
                <w:szCs w:val="21"/>
              </w:rPr>
              <w:t>(</w:t>
            </w:r>
            <w:r>
              <w:rPr>
                <w:szCs w:val="21"/>
              </w:rPr>
              <w:t>含新疆生产建设兵团</w:t>
            </w:r>
            <w:r>
              <w:rPr>
                <w:szCs w:val="21"/>
              </w:rPr>
              <w:t>)</w:t>
            </w:r>
            <w:r>
              <w:rPr>
                <w:szCs w:val="21"/>
              </w:rPr>
              <w:t>出具的属于监狱企业的证明文件。</w:t>
            </w:r>
          </w:p>
          <w:p w:rsidR="003274F7" w:rsidRDefault="00C7430F">
            <w:pPr>
              <w:pStyle w:val="13"/>
              <w:tabs>
                <w:tab w:val="left" w:pos="1260"/>
              </w:tabs>
              <w:adjustRightInd w:val="0"/>
              <w:snapToGrid w:val="0"/>
              <w:rPr>
                <w:szCs w:val="21"/>
                <w:lang w:val="en-GB"/>
              </w:rPr>
            </w:pPr>
            <w:r>
              <w:rPr>
                <w:szCs w:val="21"/>
              </w:rPr>
              <w:t>证明材料见投标文件第</w:t>
            </w:r>
            <w:r>
              <w:rPr>
                <w:szCs w:val="21"/>
                <w:u w:val="single"/>
              </w:rPr>
              <w:t xml:space="preserve">   </w:t>
            </w:r>
            <w:r>
              <w:rPr>
                <w:szCs w:val="21"/>
              </w:rPr>
              <w:t>至</w:t>
            </w:r>
            <w:r>
              <w:rPr>
                <w:szCs w:val="21"/>
                <w:u w:val="single"/>
              </w:rPr>
              <w:t xml:space="preserve">   </w:t>
            </w:r>
            <w:r>
              <w:rPr>
                <w:szCs w:val="21"/>
              </w:rPr>
              <w:t>页。</w:t>
            </w:r>
          </w:p>
        </w:tc>
      </w:tr>
      <w:tr w:rsidR="003274F7">
        <w:trPr>
          <w:trHeight w:val="729"/>
          <w:jc w:val="center"/>
        </w:trPr>
        <w:tc>
          <w:tcPr>
            <w:tcW w:w="556" w:type="pct"/>
            <w:shd w:val="clear" w:color="auto" w:fill="auto"/>
            <w:vAlign w:val="center"/>
          </w:tcPr>
          <w:p w:rsidR="003274F7" w:rsidRDefault="00C7430F">
            <w:pPr>
              <w:pStyle w:val="13"/>
              <w:tabs>
                <w:tab w:val="left" w:pos="1260"/>
              </w:tabs>
              <w:adjustRightInd w:val="0"/>
              <w:snapToGrid w:val="0"/>
              <w:jc w:val="center"/>
              <w:rPr>
                <w:szCs w:val="21"/>
                <w:lang w:val="en-GB"/>
              </w:rPr>
            </w:pPr>
            <w:r>
              <w:rPr>
                <w:szCs w:val="21"/>
                <w:lang w:val="en-GB"/>
              </w:rPr>
              <w:t>残疾人福利性单位</w:t>
            </w:r>
          </w:p>
        </w:tc>
        <w:tc>
          <w:tcPr>
            <w:tcW w:w="4444" w:type="pct"/>
            <w:gridSpan w:val="5"/>
            <w:shd w:val="clear" w:color="auto" w:fill="auto"/>
            <w:vAlign w:val="center"/>
          </w:tcPr>
          <w:p w:rsidR="003274F7" w:rsidRDefault="00C7430F">
            <w:pPr>
              <w:pStyle w:val="13"/>
              <w:tabs>
                <w:tab w:val="left" w:pos="1260"/>
              </w:tabs>
              <w:adjustRightInd w:val="0"/>
              <w:snapToGrid w:val="0"/>
              <w:rPr>
                <w:szCs w:val="21"/>
              </w:rPr>
            </w:pPr>
            <w:r>
              <w:rPr>
                <w:szCs w:val="21"/>
              </w:rPr>
              <w:t>如属于残疾人福利性单位，须提供《残疾人福利性单位声明函》。</w:t>
            </w:r>
          </w:p>
          <w:p w:rsidR="003274F7" w:rsidRDefault="00C7430F">
            <w:pPr>
              <w:pStyle w:val="13"/>
              <w:tabs>
                <w:tab w:val="left" w:pos="1260"/>
              </w:tabs>
              <w:adjustRightInd w:val="0"/>
              <w:snapToGrid w:val="0"/>
              <w:rPr>
                <w:szCs w:val="21"/>
                <w:lang w:val="en-GB"/>
              </w:rPr>
            </w:pPr>
            <w:r>
              <w:rPr>
                <w:szCs w:val="21"/>
              </w:rPr>
              <w:t>该声明函见投标文件第</w:t>
            </w:r>
            <w:r>
              <w:rPr>
                <w:szCs w:val="21"/>
                <w:u w:val="single"/>
              </w:rPr>
              <w:t xml:space="preserve">   </w:t>
            </w:r>
            <w:r>
              <w:rPr>
                <w:szCs w:val="21"/>
              </w:rPr>
              <w:t>至</w:t>
            </w:r>
            <w:r>
              <w:rPr>
                <w:szCs w:val="21"/>
                <w:u w:val="single"/>
              </w:rPr>
              <w:t xml:space="preserve">   </w:t>
            </w:r>
            <w:r>
              <w:rPr>
                <w:szCs w:val="21"/>
              </w:rPr>
              <w:t>页。</w:t>
            </w:r>
          </w:p>
        </w:tc>
      </w:tr>
    </w:tbl>
    <w:p w:rsidR="003274F7" w:rsidRDefault="003274F7" w:rsidP="00C7430F">
      <w:pPr>
        <w:spacing w:line="360" w:lineRule="auto"/>
        <w:ind w:firstLineChars="200" w:firstLine="446"/>
        <w:outlineLvl w:val="0"/>
        <w:rPr>
          <w:sz w:val="24"/>
          <w:szCs w:val="24"/>
        </w:rPr>
      </w:pPr>
    </w:p>
    <w:p w:rsidR="003274F7" w:rsidRDefault="00C7430F" w:rsidP="00C7430F">
      <w:pPr>
        <w:spacing w:line="360" w:lineRule="auto"/>
        <w:ind w:firstLineChars="1700" w:firstLine="3794"/>
        <w:rPr>
          <w:sz w:val="24"/>
        </w:rPr>
      </w:pPr>
      <w:r>
        <w:rPr>
          <w:sz w:val="24"/>
        </w:rPr>
        <w:t>投标人名称：</w:t>
      </w:r>
    </w:p>
    <w:p w:rsidR="003274F7" w:rsidRDefault="003274F7" w:rsidP="00C7430F">
      <w:pPr>
        <w:spacing w:line="360" w:lineRule="auto"/>
        <w:ind w:firstLineChars="1700" w:firstLine="3794"/>
        <w:rPr>
          <w:sz w:val="24"/>
        </w:rPr>
      </w:pPr>
    </w:p>
    <w:p w:rsidR="003274F7" w:rsidRDefault="00C7430F" w:rsidP="00C7430F">
      <w:pPr>
        <w:spacing w:line="360" w:lineRule="auto"/>
        <w:ind w:firstLineChars="1700" w:firstLine="3794"/>
        <w:rPr>
          <w:sz w:val="24"/>
        </w:rPr>
      </w:pPr>
      <w:r>
        <w:rPr>
          <w:sz w:val="24"/>
        </w:rPr>
        <w:t>日期：</w:t>
      </w:r>
      <w:r>
        <w:rPr>
          <w:sz w:val="24"/>
          <w:u w:val="single"/>
        </w:rPr>
        <w:t xml:space="preserve">     </w:t>
      </w:r>
      <w:r>
        <w:rPr>
          <w:sz w:val="24"/>
        </w:rPr>
        <w:t>年</w:t>
      </w:r>
      <w:r>
        <w:rPr>
          <w:sz w:val="24"/>
          <w:u w:val="single"/>
        </w:rPr>
        <w:t xml:space="preserve">    </w:t>
      </w:r>
      <w:r>
        <w:rPr>
          <w:sz w:val="24"/>
        </w:rPr>
        <w:t>月</w:t>
      </w:r>
      <w:r>
        <w:rPr>
          <w:sz w:val="24"/>
          <w:u w:val="single"/>
        </w:rPr>
        <w:t xml:space="preserve">    </w:t>
      </w:r>
      <w:r>
        <w:rPr>
          <w:sz w:val="24"/>
        </w:rPr>
        <w:t>日</w:t>
      </w:r>
    </w:p>
    <w:p w:rsidR="003274F7" w:rsidRDefault="003274F7" w:rsidP="00C7430F">
      <w:pPr>
        <w:spacing w:line="360" w:lineRule="auto"/>
        <w:ind w:firstLineChars="200" w:firstLine="446"/>
        <w:outlineLvl w:val="0"/>
        <w:rPr>
          <w:sz w:val="24"/>
        </w:rPr>
      </w:pPr>
    </w:p>
    <w:p w:rsidR="003274F7" w:rsidRDefault="003274F7">
      <w:pPr>
        <w:spacing w:line="560" w:lineRule="exact"/>
        <w:jc w:val="center"/>
        <w:rPr>
          <w:sz w:val="24"/>
        </w:rPr>
      </w:pPr>
    </w:p>
    <w:p w:rsidR="003274F7" w:rsidRDefault="003274F7">
      <w:pPr>
        <w:spacing w:line="560" w:lineRule="exact"/>
        <w:jc w:val="center"/>
        <w:rPr>
          <w:sz w:val="24"/>
        </w:rPr>
      </w:pPr>
    </w:p>
    <w:p w:rsidR="003274F7" w:rsidRDefault="00C7430F">
      <w:pPr>
        <w:spacing w:line="560" w:lineRule="exact"/>
        <w:jc w:val="center"/>
        <w:rPr>
          <w:sz w:val="24"/>
        </w:rPr>
      </w:pPr>
      <w:r>
        <w:rPr>
          <w:sz w:val="24"/>
        </w:rPr>
        <w:br w:type="page"/>
      </w:r>
    </w:p>
    <w:p w:rsidR="003274F7" w:rsidRDefault="00C7430F">
      <w:pPr>
        <w:tabs>
          <w:tab w:val="left" w:pos="360"/>
        </w:tabs>
        <w:spacing w:afterLines="100" w:after="285" w:line="360" w:lineRule="auto"/>
        <w:rPr>
          <w:b/>
          <w:sz w:val="24"/>
        </w:rPr>
      </w:pPr>
      <w:r>
        <w:rPr>
          <w:rFonts w:hint="eastAsia"/>
          <w:b/>
          <w:sz w:val="24"/>
        </w:rPr>
        <w:lastRenderedPageBreak/>
        <w:t>附件</w:t>
      </w:r>
      <w:r>
        <w:rPr>
          <w:rFonts w:hint="eastAsia"/>
          <w:b/>
          <w:sz w:val="24"/>
        </w:rPr>
        <w:t>11</w:t>
      </w:r>
    </w:p>
    <w:p w:rsidR="003274F7" w:rsidRDefault="00C7430F">
      <w:pPr>
        <w:autoSpaceDN w:val="0"/>
        <w:spacing w:line="360" w:lineRule="auto"/>
        <w:jc w:val="center"/>
        <w:rPr>
          <w:b/>
          <w:bCs/>
          <w:sz w:val="24"/>
        </w:rPr>
      </w:pPr>
      <w:r>
        <w:rPr>
          <w:b/>
          <w:bCs/>
          <w:sz w:val="24"/>
        </w:rPr>
        <w:t>投标产品配置清单</w:t>
      </w:r>
    </w:p>
    <w:p w:rsidR="003274F7" w:rsidRDefault="003274F7">
      <w:pPr>
        <w:spacing w:line="460" w:lineRule="exact"/>
        <w:rPr>
          <w:sz w:val="24"/>
        </w:rPr>
      </w:pPr>
    </w:p>
    <w:p w:rsidR="003274F7" w:rsidRDefault="00C7430F">
      <w:pPr>
        <w:spacing w:line="460" w:lineRule="exact"/>
        <w:rPr>
          <w:sz w:val="24"/>
        </w:rPr>
      </w:pPr>
      <w:r>
        <w:rPr>
          <w:sz w:val="24"/>
        </w:rPr>
        <w:t>项目名称：</w:t>
      </w:r>
      <w:r>
        <w:rPr>
          <w:sz w:val="24"/>
          <w:u w:val="single"/>
        </w:rPr>
        <w:t xml:space="preserve">                    </w:t>
      </w:r>
    </w:p>
    <w:p w:rsidR="003274F7" w:rsidRDefault="00C7430F">
      <w:pPr>
        <w:spacing w:line="460" w:lineRule="exact"/>
        <w:rPr>
          <w:sz w:val="24"/>
        </w:rPr>
      </w:pPr>
      <w:r>
        <w:rPr>
          <w:sz w:val="24"/>
        </w:rPr>
        <w:t>项目编号：</w:t>
      </w:r>
      <w:r>
        <w:rPr>
          <w:sz w:val="24"/>
          <w:u w:val="single"/>
        </w:rPr>
        <w:t xml:space="preserve">                    </w:t>
      </w:r>
    </w:p>
    <w:p w:rsidR="003274F7" w:rsidRDefault="00C7430F">
      <w:pPr>
        <w:spacing w:line="460" w:lineRule="exact"/>
        <w:rPr>
          <w:sz w:val="24"/>
          <w:u w:val="single"/>
        </w:rPr>
      </w:pPr>
      <w:r>
        <w:rPr>
          <w:sz w:val="24"/>
        </w:rPr>
        <w:t>包号：</w:t>
      </w:r>
      <w:r>
        <w:rPr>
          <w:sz w:val="24"/>
          <w:u w:val="single"/>
        </w:rPr>
        <w:t xml:space="preserve">                        </w:t>
      </w:r>
    </w:p>
    <w:p w:rsidR="003274F7" w:rsidRDefault="003274F7">
      <w:pPr>
        <w:spacing w:line="460" w:lineRule="exact"/>
        <w:rPr>
          <w:sz w:val="24"/>
          <w:u w:val="single"/>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61"/>
        <w:gridCol w:w="1699"/>
        <w:gridCol w:w="1561"/>
        <w:gridCol w:w="4307"/>
      </w:tblGrid>
      <w:tr w:rsidR="003274F7">
        <w:tc>
          <w:tcPr>
            <w:tcW w:w="564" w:type="pct"/>
            <w:shd w:val="clear" w:color="auto" w:fill="auto"/>
            <w:vAlign w:val="center"/>
          </w:tcPr>
          <w:p w:rsidR="003274F7" w:rsidRDefault="00C7430F">
            <w:pPr>
              <w:spacing w:line="560" w:lineRule="exact"/>
              <w:jc w:val="center"/>
              <w:rPr>
                <w:sz w:val="24"/>
              </w:rPr>
            </w:pPr>
            <w:r>
              <w:rPr>
                <w:sz w:val="24"/>
              </w:rPr>
              <w:t>序号</w:t>
            </w:r>
          </w:p>
        </w:tc>
        <w:tc>
          <w:tcPr>
            <w:tcW w:w="996" w:type="pct"/>
            <w:shd w:val="clear" w:color="auto" w:fill="auto"/>
            <w:vAlign w:val="center"/>
          </w:tcPr>
          <w:p w:rsidR="003274F7" w:rsidRDefault="00C7430F">
            <w:pPr>
              <w:spacing w:line="560" w:lineRule="exact"/>
              <w:jc w:val="center"/>
              <w:rPr>
                <w:sz w:val="24"/>
              </w:rPr>
            </w:pPr>
            <w:r>
              <w:rPr>
                <w:rFonts w:hint="eastAsia"/>
                <w:sz w:val="24"/>
              </w:rPr>
              <w:t>标的</w:t>
            </w:r>
            <w:r>
              <w:rPr>
                <w:sz w:val="24"/>
              </w:rPr>
              <w:t>名称</w:t>
            </w:r>
          </w:p>
        </w:tc>
        <w:tc>
          <w:tcPr>
            <w:tcW w:w="915" w:type="pct"/>
            <w:shd w:val="clear" w:color="auto" w:fill="auto"/>
            <w:vAlign w:val="center"/>
          </w:tcPr>
          <w:p w:rsidR="003274F7" w:rsidRDefault="00C7430F">
            <w:pPr>
              <w:spacing w:line="560" w:lineRule="exact"/>
              <w:jc w:val="center"/>
              <w:rPr>
                <w:sz w:val="24"/>
              </w:rPr>
            </w:pPr>
            <w:r>
              <w:rPr>
                <w:sz w:val="24"/>
              </w:rPr>
              <w:t>规格型号</w:t>
            </w:r>
          </w:p>
        </w:tc>
        <w:tc>
          <w:tcPr>
            <w:tcW w:w="2525" w:type="pct"/>
            <w:shd w:val="clear" w:color="auto" w:fill="auto"/>
            <w:vAlign w:val="center"/>
          </w:tcPr>
          <w:p w:rsidR="003274F7" w:rsidRDefault="00C7430F">
            <w:pPr>
              <w:spacing w:line="560" w:lineRule="exact"/>
              <w:jc w:val="center"/>
              <w:rPr>
                <w:sz w:val="24"/>
              </w:rPr>
            </w:pPr>
            <w:r>
              <w:rPr>
                <w:sz w:val="24"/>
              </w:rPr>
              <w:t>详细配置及技术标准</w:t>
            </w:r>
          </w:p>
        </w:tc>
      </w:tr>
      <w:tr w:rsidR="003274F7">
        <w:tc>
          <w:tcPr>
            <w:tcW w:w="564" w:type="pct"/>
            <w:shd w:val="clear" w:color="auto" w:fill="auto"/>
            <w:vAlign w:val="center"/>
          </w:tcPr>
          <w:p w:rsidR="003274F7" w:rsidRDefault="00C7430F">
            <w:pPr>
              <w:spacing w:line="560" w:lineRule="exact"/>
              <w:jc w:val="center"/>
              <w:rPr>
                <w:sz w:val="24"/>
              </w:rPr>
            </w:pPr>
            <w:r>
              <w:rPr>
                <w:sz w:val="24"/>
              </w:rPr>
              <w:t>1</w:t>
            </w:r>
          </w:p>
        </w:tc>
        <w:tc>
          <w:tcPr>
            <w:tcW w:w="996" w:type="pct"/>
            <w:shd w:val="clear" w:color="auto" w:fill="auto"/>
            <w:vAlign w:val="center"/>
          </w:tcPr>
          <w:p w:rsidR="003274F7" w:rsidRDefault="003274F7">
            <w:pPr>
              <w:spacing w:line="560" w:lineRule="exact"/>
              <w:jc w:val="center"/>
              <w:rPr>
                <w:sz w:val="24"/>
              </w:rPr>
            </w:pPr>
          </w:p>
        </w:tc>
        <w:tc>
          <w:tcPr>
            <w:tcW w:w="915" w:type="pct"/>
            <w:shd w:val="clear" w:color="auto" w:fill="auto"/>
            <w:vAlign w:val="center"/>
          </w:tcPr>
          <w:p w:rsidR="003274F7" w:rsidRDefault="003274F7">
            <w:pPr>
              <w:spacing w:line="560" w:lineRule="exact"/>
              <w:jc w:val="center"/>
              <w:rPr>
                <w:sz w:val="24"/>
              </w:rPr>
            </w:pPr>
          </w:p>
        </w:tc>
        <w:tc>
          <w:tcPr>
            <w:tcW w:w="2525" w:type="pct"/>
            <w:shd w:val="clear" w:color="auto" w:fill="auto"/>
            <w:vAlign w:val="center"/>
          </w:tcPr>
          <w:p w:rsidR="003274F7" w:rsidRDefault="003274F7">
            <w:pPr>
              <w:spacing w:line="560" w:lineRule="exact"/>
              <w:jc w:val="center"/>
              <w:rPr>
                <w:sz w:val="24"/>
              </w:rPr>
            </w:pPr>
          </w:p>
        </w:tc>
      </w:tr>
      <w:tr w:rsidR="003274F7">
        <w:tc>
          <w:tcPr>
            <w:tcW w:w="564" w:type="pct"/>
            <w:shd w:val="clear" w:color="auto" w:fill="auto"/>
            <w:vAlign w:val="center"/>
          </w:tcPr>
          <w:p w:rsidR="003274F7" w:rsidRDefault="00C7430F">
            <w:pPr>
              <w:spacing w:line="560" w:lineRule="exact"/>
              <w:jc w:val="center"/>
              <w:rPr>
                <w:sz w:val="24"/>
              </w:rPr>
            </w:pPr>
            <w:r>
              <w:rPr>
                <w:sz w:val="24"/>
              </w:rPr>
              <w:t>2</w:t>
            </w:r>
          </w:p>
        </w:tc>
        <w:tc>
          <w:tcPr>
            <w:tcW w:w="996" w:type="pct"/>
            <w:shd w:val="clear" w:color="auto" w:fill="auto"/>
            <w:vAlign w:val="center"/>
          </w:tcPr>
          <w:p w:rsidR="003274F7" w:rsidRDefault="003274F7">
            <w:pPr>
              <w:spacing w:line="560" w:lineRule="exact"/>
              <w:jc w:val="center"/>
              <w:rPr>
                <w:sz w:val="24"/>
              </w:rPr>
            </w:pPr>
          </w:p>
        </w:tc>
        <w:tc>
          <w:tcPr>
            <w:tcW w:w="915" w:type="pct"/>
            <w:shd w:val="clear" w:color="auto" w:fill="auto"/>
            <w:vAlign w:val="center"/>
          </w:tcPr>
          <w:p w:rsidR="003274F7" w:rsidRDefault="003274F7">
            <w:pPr>
              <w:spacing w:line="560" w:lineRule="exact"/>
              <w:jc w:val="center"/>
              <w:rPr>
                <w:sz w:val="24"/>
              </w:rPr>
            </w:pPr>
          </w:p>
        </w:tc>
        <w:tc>
          <w:tcPr>
            <w:tcW w:w="2525" w:type="pct"/>
            <w:shd w:val="clear" w:color="auto" w:fill="auto"/>
            <w:vAlign w:val="center"/>
          </w:tcPr>
          <w:p w:rsidR="003274F7" w:rsidRDefault="003274F7">
            <w:pPr>
              <w:spacing w:line="560" w:lineRule="exact"/>
              <w:jc w:val="center"/>
              <w:rPr>
                <w:sz w:val="24"/>
              </w:rPr>
            </w:pPr>
          </w:p>
        </w:tc>
      </w:tr>
      <w:tr w:rsidR="003274F7">
        <w:tc>
          <w:tcPr>
            <w:tcW w:w="564" w:type="pct"/>
            <w:shd w:val="clear" w:color="auto" w:fill="auto"/>
            <w:vAlign w:val="center"/>
          </w:tcPr>
          <w:p w:rsidR="003274F7" w:rsidRDefault="00C7430F">
            <w:pPr>
              <w:spacing w:line="560" w:lineRule="exact"/>
              <w:jc w:val="center"/>
              <w:rPr>
                <w:sz w:val="24"/>
              </w:rPr>
            </w:pPr>
            <w:r>
              <w:rPr>
                <w:sz w:val="24"/>
              </w:rPr>
              <w:t>3</w:t>
            </w:r>
          </w:p>
        </w:tc>
        <w:tc>
          <w:tcPr>
            <w:tcW w:w="996" w:type="pct"/>
            <w:shd w:val="clear" w:color="auto" w:fill="auto"/>
            <w:vAlign w:val="center"/>
          </w:tcPr>
          <w:p w:rsidR="003274F7" w:rsidRDefault="003274F7">
            <w:pPr>
              <w:spacing w:line="560" w:lineRule="exact"/>
              <w:jc w:val="center"/>
              <w:rPr>
                <w:sz w:val="24"/>
              </w:rPr>
            </w:pPr>
          </w:p>
        </w:tc>
        <w:tc>
          <w:tcPr>
            <w:tcW w:w="915" w:type="pct"/>
            <w:shd w:val="clear" w:color="auto" w:fill="auto"/>
            <w:vAlign w:val="center"/>
          </w:tcPr>
          <w:p w:rsidR="003274F7" w:rsidRDefault="003274F7">
            <w:pPr>
              <w:spacing w:line="560" w:lineRule="exact"/>
              <w:jc w:val="center"/>
              <w:rPr>
                <w:sz w:val="24"/>
              </w:rPr>
            </w:pPr>
          </w:p>
        </w:tc>
        <w:tc>
          <w:tcPr>
            <w:tcW w:w="2525" w:type="pct"/>
            <w:shd w:val="clear" w:color="auto" w:fill="auto"/>
            <w:vAlign w:val="center"/>
          </w:tcPr>
          <w:p w:rsidR="003274F7" w:rsidRDefault="003274F7">
            <w:pPr>
              <w:spacing w:line="560" w:lineRule="exact"/>
              <w:jc w:val="center"/>
              <w:rPr>
                <w:sz w:val="24"/>
              </w:rPr>
            </w:pPr>
          </w:p>
        </w:tc>
      </w:tr>
      <w:tr w:rsidR="003274F7">
        <w:tc>
          <w:tcPr>
            <w:tcW w:w="564" w:type="pct"/>
            <w:shd w:val="clear" w:color="auto" w:fill="auto"/>
            <w:vAlign w:val="center"/>
          </w:tcPr>
          <w:p w:rsidR="003274F7" w:rsidRDefault="00C7430F">
            <w:pPr>
              <w:spacing w:line="560" w:lineRule="exact"/>
              <w:jc w:val="center"/>
              <w:rPr>
                <w:sz w:val="24"/>
              </w:rPr>
            </w:pPr>
            <w:r>
              <w:rPr>
                <w:sz w:val="24"/>
              </w:rPr>
              <w:t>…</w:t>
            </w:r>
          </w:p>
        </w:tc>
        <w:tc>
          <w:tcPr>
            <w:tcW w:w="996" w:type="pct"/>
            <w:shd w:val="clear" w:color="auto" w:fill="auto"/>
            <w:vAlign w:val="center"/>
          </w:tcPr>
          <w:p w:rsidR="003274F7" w:rsidRDefault="003274F7">
            <w:pPr>
              <w:spacing w:line="560" w:lineRule="exact"/>
              <w:jc w:val="center"/>
              <w:rPr>
                <w:sz w:val="24"/>
              </w:rPr>
            </w:pPr>
          </w:p>
        </w:tc>
        <w:tc>
          <w:tcPr>
            <w:tcW w:w="915" w:type="pct"/>
            <w:shd w:val="clear" w:color="auto" w:fill="auto"/>
            <w:vAlign w:val="center"/>
          </w:tcPr>
          <w:p w:rsidR="003274F7" w:rsidRDefault="003274F7">
            <w:pPr>
              <w:spacing w:line="560" w:lineRule="exact"/>
              <w:jc w:val="center"/>
              <w:rPr>
                <w:sz w:val="24"/>
              </w:rPr>
            </w:pPr>
          </w:p>
        </w:tc>
        <w:tc>
          <w:tcPr>
            <w:tcW w:w="2525" w:type="pct"/>
            <w:shd w:val="clear" w:color="auto" w:fill="auto"/>
            <w:vAlign w:val="center"/>
          </w:tcPr>
          <w:p w:rsidR="003274F7" w:rsidRDefault="003274F7">
            <w:pPr>
              <w:spacing w:line="560" w:lineRule="exact"/>
              <w:jc w:val="center"/>
              <w:rPr>
                <w:sz w:val="24"/>
              </w:rPr>
            </w:pPr>
          </w:p>
        </w:tc>
      </w:tr>
    </w:tbl>
    <w:p w:rsidR="003274F7" w:rsidRDefault="003274F7">
      <w:pPr>
        <w:spacing w:line="560" w:lineRule="exact"/>
        <w:jc w:val="left"/>
        <w:rPr>
          <w:sz w:val="24"/>
        </w:rPr>
      </w:pPr>
    </w:p>
    <w:p w:rsidR="003274F7" w:rsidRDefault="003274F7">
      <w:pPr>
        <w:spacing w:line="560" w:lineRule="exact"/>
        <w:jc w:val="left"/>
        <w:rPr>
          <w:sz w:val="24"/>
        </w:rPr>
      </w:pPr>
    </w:p>
    <w:p w:rsidR="003274F7" w:rsidRDefault="003274F7">
      <w:pPr>
        <w:spacing w:line="560" w:lineRule="exact"/>
        <w:jc w:val="left"/>
        <w:rPr>
          <w:sz w:val="24"/>
        </w:rPr>
      </w:pPr>
    </w:p>
    <w:p w:rsidR="003274F7" w:rsidRDefault="003274F7">
      <w:pPr>
        <w:spacing w:line="560" w:lineRule="exact"/>
        <w:jc w:val="left"/>
        <w:rPr>
          <w:sz w:val="24"/>
        </w:rPr>
      </w:pPr>
    </w:p>
    <w:p w:rsidR="003274F7" w:rsidRDefault="003274F7">
      <w:pPr>
        <w:spacing w:line="560" w:lineRule="exact"/>
        <w:jc w:val="left"/>
        <w:rPr>
          <w:sz w:val="24"/>
        </w:rPr>
      </w:pPr>
    </w:p>
    <w:p w:rsidR="003274F7" w:rsidRDefault="00C7430F" w:rsidP="00C7430F">
      <w:pPr>
        <w:spacing w:line="360" w:lineRule="auto"/>
        <w:ind w:firstLineChars="1700" w:firstLine="3794"/>
        <w:rPr>
          <w:sz w:val="24"/>
        </w:rPr>
      </w:pPr>
      <w:r>
        <w:rPr>
          <w:sz w:val="24"/>
        </w:rPr>
        <w:t>投标人名称：</w:t>
      </w:r>
    </w:p>
    <w:p w:rsidR="003274F7" w:rsidRDefault="00C7430F" w:rsidP="00C7430F">
      <w:pPr>
        <w:spacing w:line="360" w:lineRule="auto"/>
        <w:ind w:firstLineChars="1700" w:firstLine="3794"/>
        <w:rPr>
          <w:sz w:val="24"/>
        </w:rPr>
      </w:pPr>
      <w:r>
        <w:rPr>
          <w:sz w:val="24"/>
        </w:rPr>
        <w:t>日期：</w:t>
      </w:r>
      <w:r>
        <w:rPr>
          <w:sz w:val="24"/>
          <w:u w:val="single"/>
        </w:rPr>
        <w:t xml:space="preserve">     </w:t>
      </w:r>
      <w:r>
        <w:rPr>
          <w:sz w:val="24"/>
        </w:rPr>
        <w:t>年</w:t>
      </w:r>
      <w:r>
        <w:rPr>
          <w:sz w:val="24"/>
          <w:u w:val="single"/>
        </w:rPr>
        <w:t xml:space="preserve">    </w:t>
      </w:r>
      <w:r>
        <w:rPr>
          <w:sz w:val="24"/>
        </w:rPr>
        <w:t>月</w:t>
      </w:r>
      <w:r>
        <w:rPr>
          <w:sz w:val="24"/>
          <w:u w:val="single"/>
        </w:rPr>
        <w:t xml:space="preserve">    </w:t>
      </w:r>
      <w:r>
        <w:rPr>
          <w:sz w:val="24"/>
        </w:rPr>
        <w:t>日</w:t>
      </w:r>
    </w:p>
    <w:p w:rsidR="003274F7" w:rsidRDefault="00C7430F" w:rsidP="00C7430F">
      <w:pPr>
        <w:tabs>
          <w:tab w:val="left" w:pos="210"/>
        </w:tabs>
        <w:autoSpaceDE w:val="0"/>
        <w:autoSpaceDN w:val="0"/>
        <w:adjustRightInd w:val="0"/>
        <w:spacing w:line="460" w:lineRule="exact"/>
        <w:ind w:firstLineChars="200" w:firstLine="446"/>
        <w:rPr>
          <w:color w:val="000000"/>
          <w:sz w:val="24"/>
        </w:rPr>
      </w:pPr>
      <w:r>
        <w:rPr>
          <w:color w:val="FF0000"/>
          <w:sz w:val="24"/>
        </w:rPr>
        <w:br w:type="page"/>
      </w:r>
    </w:p>
    <w:p w:rsidR="003274F7" w:rsidRDefault="00C7430F">
      <w:pPr>
        <w:tabs>
          <w:tab w:val="left" w:pos="360"/>
        </w:tabs>
        <w:spacing w:afterLines="100" w:after="285" w:line="360" w:lineRule="auto"/>
        <w:rPr>
          <w:b/>
          <w:sz w:val="24"/>
        </w:rPr>
      </w:pPr>
      <w:r>
        <w:rPr>
          <w:b/>
          <w:sz w:val="24"/>
        </w:rPr>
        <w:lastRenderedPageBreak/>
        <w:t>附件</w:t>
      </w:r>
      <w:r>
        <w:rPr>
          <w:rFonts w:hint="eastAsia"/>
          <w:b/>
          <w:sz w:val="24"/>
        </w:rPr>
        <w:t>12</w:t>
      </w:r>
    </w:p>
    <w:p w:rsidR="003274F7" w:rsidRDefault="00C7430F">
      <w:pPr>
        <w:autoSpaceDE w:val="0"/>
        <w:autoSpaceDN w:val="0"/>
        <w:spacing w:line="480" w:lineRule="auto"/>
        <w:jc w:val="center"/>
        <w:rPr>
          <w:b/>
          <w:sz w:val="24"/>
          <w:szCs w:val="24"/>
        </w:rPr>
      </w:pPr>
      <w:r>
        <w:rPr>
          <w:b/>
          <w:sz w:val="24"/>
          <w:szCs w:val="24"/>
        </w:rPr>
        <w:t>中小企业声明函（货物）</w:t>
      </w:r>
    </w:p>
    <w:p w:rsidR="003274F7" w:rsidRDefault="00C7430F" w:rsidP="00C7430F">
      <w:pPr>
        <w:widowControl/>
        <w:spacing w:line="500" w:lineRule="exact"/>
        <w:ind w:firstLineChars="200" w:firstLine="446"/>
        <w:jc w:val="left"/>
        <w:rPr>
          <w:sz w:val="24"/>
          <w:szCs w:val="24"/>
        </w:rPr>
      </w:pPr>
      <w:r>
        <w:rPr>
          <w:sz w:val="24"/>
          <w:szCs w:val="24"/>
        </w:rPr>
        <w:t>本公司（联合体）郑重声明，针对本项目提供的货物</w:t>
      </w:r>
      <w:r>
        <w:rPr>
          <w:sz w:val="24"/>
          <w:szCs w:val="24"/>
          <w:u w:val="single"/>
        </w:rPr>
        <w:t xml:space="preserve">      </w:t>
      </w:r>
      <w:r>
        <w:rPr>
          <w:sz w:val="24"/>
          <w:szCs w:val="24"/>
          <w:u w:val="single"/>
        </w:rPr>
        <w:t>（</w:t>
      </w:r>
      <w:r>
        <w:rPr>
          <w:b/>
          <w:sz w:val="24"/>
          <w:szCs w:val="24"/>
        </w:rPr>
        <w:t>请填写有</w:t>
      </w:r>
      <w:r>
        <w:rPr>
          <w:b/>
          <w:sz w:val="24"/>
          <w:szCs w:val="24"/>
        </w:rPr>
        <w:t>/</w:t>
      </w:r>
      <w:r>
        <w:rPr>
          <w:b/>
          <w:sz w:val="24"/>
          <w:szCs w:val="24"/>
        </w:rPr>
        <w:t>无）</w:t>
      </w:r>
      <w:r>
        <w:rPr>
          <w:sz w:val="24"/>
          <w:szCs w:val="24"/>
        </w:rPr>
        <w:t>大型企业制造的货物。</w:t>
      </w:r>
      <w:r>
        <w:rPr>
          <w:b/>
          <w:sz w:val="24"/>
          <w:szCs w:val="24"/>
        </w:rPr>
        <w:t>（若有大型企业制造的货物，则无需填写以下内容；若无大型企业制造的货物，则继续填写以下内容）</w:t>
      </w:r>
    </w:p>
    <w:p w:rsidR="003274F7" w:rsidRDefault="00C7430F" w:rsidP="00C7430F">
      <w:pPr>
        <w:widowControl/>
        <w:spacing w:line="500" w:lineRule="exact"/>
        <w:ind w:firstLineChars="200" w:firstLine="446"/>
        <w:jc w:val="left"/>
        <w:rPr>
          <w:sz w:val="24"/>
          <w:szCs w:val="24"/>
        </w:rPr>
      </w:pPr>
      <w:r>
        <w:rPr>
          <w:sz w:val="24"/>
          <w:szCs w:val="24"/>
        </w:rPr>
        <w:t>本公司（联合体）郑重声明，根据《政府采购促进中小企业发展管理办法》（财库﹝</w:t>
      </w:r>
      <w:r>
        <w:rPr>
          <w:sz w:val="24"/>
          <w:szCs w:val="24"/>
        </w:rPr>
        <w:t>2020</w:t>
      </w:r>
      <w:r>
        <w:rPr>
          <w:sz w:val="24"/>
          <w:szCs w:val="24"/>
        </w:rPr>
        <w:t>﹞</w:t>
      </w:r>
      <w:r>
        <w:rPr>
          <w:sz w:val="24"/>
          <w:szCs w:val="24"/>
        </w:rPr>
        <w:t>46</w:t>
      </w:r>
      <w:r>
        <w:rPr>
          <w:sz w:val="24"/>
          <w:szCs w:val="24"/>
        </w:rPr>
        <w:t>号）的规定，本公司（联合体）参加</w:t>
      </w:r>
      <w:r>
        <w:rPr>
          <w:sz w:val="24"/>
          <w:szCs w:val="24"/>
          <w:u w:val="single"/>
        </w:rPr>
        <w:t xml:space="preserve">            </w:t>
      </w:r>
      <w:r>
        <w:rPr>
          <w:sz w:val="24"/>
          <w:szCs w:val="24"/>
          <w:u w:val="single"/>
        </w:rPr>
        <w:t>（</w:t>
      </w:r>
      <w:r>
        <w:rPr>
          <w:b/>
          <w:sz w:val="24"/>
          <w:szCs w:val="24"/>
        </w:rPr>
        <w:t>请填写项目名称）</w:t>
      </w:r>
      <w:r>
        <w:rPr>
          <w:sz w:val="24"/>
          <w:szCs w:val="24"/>
        </w:rPr>
        <w:t>采购活动，提供的货物全部由符合政策要求的中小企业制造。相关企业（含联合体中的中小企业、签订分包意向协议的中小企业）的具体情况如下：</w:t>
      </w:r>
    </w:p>
    <w:p w:rsidR="003274F7" w:rsidRDefault="00C7430F" w:rsidP="00C7430F">
      <w:pPr>
        <w:autoSpaceDE w:val="0"/>
        <w:autoSpaceDN w:val="0"/>
        <w:spacing w:line="500" w:lineRule="exact"/>
        <w:ind w:firstLineChars="200" w:firstLine="446"/>
        <w:jc w:val="left"/>
        <w:rPr>
          <w:sz w:val="24"/>
          <w:szCs w:val="24"/>
        </w:rPr>
      </w:pPr>
      <w:r>
        <w:rPr>
          <w:sz w:val="24"/>
          <w:szCs w:val="24"/>
        </w:rPr>
        <w:t>1.</w:t>
      </w:r>
      <w:r>
        <w:rPr>
          <w:sz w:val="24"/>
          <w:szCs w:val="24"/>
          <w:u w:val="single"/>
        </w:rPr>
        <w:t xml:space="preserve">            </w:t>
      </w:r>
      <w:r>
        <w:rPr>
          <w:sz w:val="24"/>
          <w:szCs w:val="24"/>
          <w:u w:val="single"/>
        </w:rPr>
        <w:t>（</w:t>
      </w:r>
      <w:r>
        <w:rPr>
          <w:b/>
          <w:sz w:val="24"/>
          <w:szCs w:val="24"/>
        </w:rPr>
        <w:t>请填写标的名称</w:t>
      </w:r>
      <w:r>
        <w:rPr>
          <w:sz w:val="24"/>
          <w:szCs w:val="24"/>
        </w:rPr>
        <w:t>），属于</w:t>
      </w:r>
      <w:r>
        <w:rPr>
          <w:sz w:val="24"/>
          <w:szCs w:val="24"/>
          <w:u w:val="single"/>
        </w:rPr>
        <w:t xml:space="preserve">           </w:t>
      </w:r>
      <w:r>
        <w:rPr>
          <w:b/>
          <w:sz w:val="24"/>
          <w:szCs w:val="24"/>
        </w:rPr>
        <w:t>（请填写本项目采购文件中明确的所属行业）</w:t>
      </w:r>
      <w:r>
        <w:rPr>
          <w:sz w:val="24"/>
          <w:szCs w:val="24"/>
        </w:rPr>
        <w:t>行业；制造商为</w:t>
      </w:r>
      <w:r>
        <w:rPr>
          <w:sz w:val="24"/>
          <w:szCs w:val="24"/>
          <w:u w:val="single"/>
        </w:rPr>
        <w:t xml:space="preserve">         </w:t>
      </w:r>
      <w:r>
        <w:rPr>
          <w:sz w:val="24"/>
          <w:szCs w:val="24"/>
          <w:u w:val="single"/>
        </w:rPr>
        <w:t>（</w:t>
      </w:r>
      <w:r>
        <w:rPr>
          <w:b/>
          <w:sz w:val="24"/>
          <w:szCs w:val="24"/>
        </w:rPr>
        <w:t>请填写该标的制造商的企业名称</w:t>
      </w:r>
      <w:r>
        <w:rPr>
          <w:sz w:val="24"/>
          <w:szCs w:val="24"/>
        </w:rPr>
        <w:t>），从业人员</w:t>
      </w:r>
      <w:r>
        <w:rPr>
          <w:sz w:val="24"/>
          <w:szCs w:val="24"/>
          <w:u w:val="single"/>
        </w:rPr>
        <w:t xml:space="preserve">       </w:t>
      </w:r>
      <w:r>
        <w:rPr>
          <w:sz w:val="24"/>
          <w:szCs w:val="24"/>
        </w:rPr>
        <w:t>人，营业收入为</w:t>
      </w:r>
      <w:r>
        <w:rPr>
          <w:sz w:val="24"/>
          <w:szCs w:val="24"/>
          <w:u w:val="single"/>
        </w:rPr>
        <w:t xml:space="preserve">       </w:t>
      </w:r>
      <w:r>
        <w:rPr>
          <w:sz w:val="24"/>
          <w:szCs w:val="24"/>
        </w:rPr>
        <w:t>万元，资产总额为</w:t>
      </w:r>
      <w:r>
        <w:rPr>
          <w:sz w:val="24"/>
          <w:szCs w:val="24"/>
          <w:u w:val="single"/>
        </w:rPr>
        <w:t xml:space="preserve">        </w:t>
      </w:r>
      <w:r>
        <w:rPr>
          <w:sz w:val="24"/>
          <w:szCs w:val="24"/>
        </w:rPr>
        <w:t>万元，属于</w:t>
      </w:r>
      <w:r>
        <w:rPr>
          <w:sz w:val="24"/>
          <w:szCs w:val="24"/>
          <w:u w:val="single"/>
        </w:rPr>
        <w:t xml:space="preserve">        </w:t>
      </w:r>
      <w:r>
        <w:rPr>
          <w:sz w:val="24"/>
          <w:szCs w:val="24"/>
          <w:u w:val="single"/>
        </w:rPr>
        <w:t>（</w:t>
      </w:r>
      <w:r>
        <w:rPr>
          <w:b/>
          <w:sz w:val="24"/>
          <w:szCs w:val="24"/>
        </w:rPr>
        <w:t>请根据中小企业划分标准填写中型企业</w:t>
      </w:r>
      <w:r>
        <w:rPr>
          <w:b/>
          <w:sz w:val="24"/>
          <w:szCs w:val="24"/>
        </w:rPr>
        <w:t>/</w:t>
      </w:r>
      <w:r>
        <w:rPr>
          <w:b/>
          <w:sz w:val="24"/>
          <w:szCs w:val="24"/>
        </w:rPr>
        <w:t>小型企业</w:t>
      </w:r>
      <w:r>
        <w:rPr>
          <w:b/>
          <w:sz w:val="24"/>
          <w:szCs w:val="24"/>
        </w:rPr>
        <w:t>/</w:t>
      </w:r>
      <w:r>
        <w:rPr>
          <w:b/>
          <w:sz w:val="24"/>
          <w:szCs w:val="24"/>
        </w:rPr>
        <w:t>微型企业</w:t>
      </w:r>
      <w:r>
        <w:rPr>
          <w:sz w:val="24"/>
          <w:szCs w:val="24"/>
        </w:rPr>
        <w:t>）；</w:t>
      </w:r>
    </w:p>
    <w:p w:rsidR="003274F7" w:rsidRDefault="00C7430F" w:rsidP="00C7430F">
      <w:pPr>
        <w:autoSpaceDE w:val="0"/>
        <w:autoSpaceDN w:val="0"/>
        <w:spacing w:line="500" w:lineRule="exact"/>
        <w:ind w:firstLineChars="200" w:firstLine="446"/>
        <w:jc w:val="left"/>
        <w:rPr>
          <w:sz w:val="24"/>
          <w:szCs w:val="24"/>
        </w:rPr>
      </w:pPr>
      <w:r>
        <w:rPr>
          <w:sz w:val="24"/>
          <w:szCs w:val="24"/>
        </w:rPr>
        <w:t>2.</w:t>
      </w:r>
      <w:r>
        <w:rPr>
          <w:sz w:val="24"/>
          <w:szCs w:val="24"/>
          <w:u w:val="single"/>
        </w:rPr>
        <w:t xml:space="preserve">            </w:t>
      </w:r>
      <w:r>
        <w:rPr>
          <w:sz w:val="24"/>
          <w:szCs w:val="24"/>
          <w:u w:val="single"/>
        </w:rPr>
        <w:t>（</w:t>
      </w:r>
      <w:r>
        <w:rPr>
          <w:b/>
          <w:sz w:val="24"/>
          <w:szCs w:val="24"/>
        </w:rPr>
        <w:t>请填写标的名称</w:t>
      </w:r>
      <w:r>
        <w:rPr>
          <w:sz w:val="24"/>
          <w:szCs w:val="24"/>
        </w:rPr>
        <w:t>），属于</w:t>
      </w:r>
      <w:r>
        <w:rPr>
          <w:sz w:val="24"/>
          <w:szCs w:val="24"/>
          <w:u w:val="single"/>
        </w:rPr>
        <w:t xml:space="preserve">           </w:t>
      </w:r>
      <w:r>
        <w:rPr>
          <w:b/>
          <w:sz w:val="24"/>
          <w:szCs w:val="24"/>
        </w:rPr>
        <w:t>（请填写本项目采购文件中明确的所属行业）</w:t>
      </w:r>
      <w:r>
        <w:rPr>
          <w:sz w:val="24"/>
          <w:szCs w:val="24"/>
        </w:rPr>
        <w:t>行业；制造商为</w:t>
      </w:r>
      <w:r>
        <w:rPr>
          <w:sz w:val="24"/>
          <w:szCs w:val="24"/>
          <w:u w:val="single"/>
        </w:rPr>
        <w:t xml:space="preserve">         </w:t>
      </w:r>
      <w:r>
        <w:rPr>
          <w:sz w:val="24"/>
          <w:szCs w:val="24"/>
          <w:u w:val="single"/>
        </w:rPr>
        <w:t>（</w:t>
      </w:r>
      <w:r>
        <w:rPr>
          <w:b/>
          <w:sz w:val="24"/>
          <w:szCs w:val="24"/>
        </w:rPr>
        <w:t>请填写该标的制造商的企业名称</w:t>
      </w:r>
      <w:r>
        <w:rPr>
          <w:sz w:val="24"/>
          <w:szCs w:val="24"/>
        </w:rPr>
        <w:t>），从业人员</w:t>
      </w:r>
      <w:r>
        <w:rPr>
          <w:sz w:val="24"/>
          <w:szCs w:val="24"/>
          <w:u w:val="single"/>
        </w:rPr>
        <w:t xml:space="preserve">       </w:t>
      </w:r>
      <w:r>
        <w:rPr>
          <w:sz w:val="24"/>
          <w:szCs w:val="24"/>
        </w:rPr>
        <w:t>人，营业收入为</w:t>
      </w:r>
      <w:r>
        <w:rPr>
          <w:sz w:val="24"/>
          <w:szCs w:val="24"/>
          <w:u w:val="single"/>
        </w:rPr>
        <w:t xml:space="preserve">       </w:t>
      </w:r>
      <w:r>
        <w:rPr>
          <w:sz w:val="24"/>
          <w:szCs w:val="24"/>
        </w:rPr>
        <w:t>万元，资产总额为</w:t>
      </w:r>
      <w:r>
        <w:rPr>
          <w:sz w:val="24"/>
          <w:szCs w:val="24"/>
          <w:u w:val="single"/>
        </w:rPr>
        <w:t xml:space="preserve">        </w:t>
      </w:r>
      <w:r>
        <w:rPr>
          <w:sz w:val="24"/>
          <w:szCs w:val="24"/>
        </w:rPr>
        <w:t>万元，属于</w:t>
      </w:r>
      <w:r>
        <w:rPr>
          <w:sz w:val="24"/>
          <w:szCs w:val="24"/>
          <w:u w:val="single"/>
        </w:rPr>
        <w:t xml:space="preserve">        </w:t>
      </w:r>
      <w:r>
        <w:rPr>
          <w:sz w:val="24"/>
          <w:szCs w:val="24"/>
          <w:u w:val="single"/>
        </w:rPr>
        <w:t>（</w:t>
      </w:r>
      <w:r>
        <w:rPr>
          <w:b/>
          <w:sz w:val="24"/>
          <w:szCs w:val="24"/>
        </w:rPr>
        <w:t>请根据中小企业划分标准填写中型企业</w:t>
      </w:r>
      <w:r>
        <w:rPr>
          <w:b/>
          <w:sz w:val="24"/>
          <w:szCs w:val="24"/>
        </w:rPr>
        <w:t>/</w:t>
      </w:r>
      <w:r>
        <w:rPr>
          <w:b/>
          <w:sz w:val="24"/>
          <w:szCs w:val="24"/>
        </w:rPr>
        <w:t>小型企业</w:t>
      </w:r>
      <w:r>
        <w:rPr>
          <w:b/>
          <w:sz w:val="24"/>
          <w:szCs w:val="24"/>
        </w:rPr>
        <w:t>/</w:t>
      </w:r>
      <w:r>
        <w:rPr>
          <w:b/>
          <w:sz w:val="24"/>
          <w:szCs w:val="24"/>
        </w:rPr>
        <w:t>微型企业</w:t>
      </w:r>
      <w:r>
        <w:rPr>
          <w:sz w:val="24"/>
          <w:szCs w:val="24"/>
        </w:rPr>
        <w:t>）；</w:t>
      </w:r>
    </w:p>
    <w:p w:rsidR="003274F7" w:rsidRDefault="00C7430F">
      <w:pPr>
        <w:autoSpaceDE w:val="0"/>
        <w:autoSpaceDN w:val="0"/>
        <w:spacing w:line="500" w:lineRule="exact"/>
        <w:ind w:left="641"/>
        <w:jc w:val="left"/>
        <w:rPr>
          <w:sz w:val="24"/>
          <w:szCs w:val="24"/>
        </w:rPr>
      </w:pPr>
      <w:r>
        <w:rPr>
          <w:sz w:val="24"/>
          <w:szCs w:val="24"/>
        </w:rPr>
        <w:t>……</w:t>
      </w:r>
    </w:p>
    <w:p w:rsidR="003274F7" w:rsidRDefault="00C7430F" w:rsidP="00C7430F">
      <w:pPr>
        <w:autoSpaceDE w:val="0"/>
        <w:autoSpaceDN w:val="0"/>
        <w:spacing w:line="500" w:lineRule="exact"/>
        <w:ind w:firstLineChars="200" w:firstLine="446"/>
        <w:jc w:val="left"/>
        <w:rPr>
          <w:sz w:val="24"/>
          <w:szCs w:val="24"/>
        </w:rPr>
      </w:pPr>
      <w:r>
        <w:rPr>
          <w:sz w:val="24"/>
          <w:szCs w:val="24"/>
        </w:rPr>
        <w:t>以上企业，不属于大型企业的分支机构，不存在控股股东为大型企业的情形，也不存在与大型企业的负责人为同一人的情形。</w:t>
      </w:r>
    </w:p>
    <w:p w:rsidR="003274F7" w:rsidRDefault="00C7430F" w:rsidP="00C7430F">
      <w:pPr>
        <w:autoSpaceDE w:val="0"/>
        <w:autoSpaceDN w:val="0"/>
        <w:spacing w:line="500" w:lineRule="exact"/>
        <w:ind w:firstLineChars="200" w:firstLine="446"/>
        <w:jc w:val="left"/>
        <w:rPr>
          <w:sz w:val="24"/>
          <w:szCs w:val="24"/>
        </w:rPr>
      </w:pPr>
      <w:r>
        <w:rPr>
          <w:sz w:val="24"/>
          <w:szCs w:val="24"/>
        </w:rPr>
        <w:t>本企业对上述声明内容的真实性负责。如有虚假，将依法承担相应责任。</w:t>
      </w:r>
    </w:p>
    <w:p w:rsidR="003274F7" w:rsidRDefault="00C7430F">
      <w:pPr>
        <w:autoSpaceDE w:val="0"/>
        <w:autoSpaceDN w:val="0"/>
        <w:spacing w:line="500" w:lineRule="exact"/>
        <w:ind w:left="3840"/>
        <w:jc w:val="left"/>
        <w:rPr>
          <w:sz w:val="24"/>
          <w:szCs w:val="24"/>
        </w:rPr>
      </w:pPr>
      <w:r>
        <w:rPr>
          <w:sz w:val="24"/>
          <w:szCs w:val="24"/>
        </w:rPr>
        <w:t>投标人名称：</w:t>
      </w:r>
    </w:p>
    <w:p w:rsidR="003274F7" w:rsidRDefault="00C7430F">
      <w:pPr>
        <w:autoSpaceDE w:val="0"/>
        <w:autoSpaceDN w:val="0"/>
        <w:spacing w:line="500" w:lineRule="exact"/>
        <w:ind w:left="3840"/>
        <w:jc w:val="left"/>
        <w:rPr>
          <w:b/>
          <w:sz w:val="24"/>
          <w:szCs w:val="24"/>
        </w:rPr>
      </w:pPr>
      <w:r>
        <w:rPr>
          <w:sz w:val="24"/>
          <w:szCs w:val="24"/>
        </w:rPr>
        <w:t>日期：</w:t>
      </w:r>
    </w:p>
    <w:p w:rsidR="003274F7" w:rsidRDefault="00C7430F">
      <w:pPr>
        <w:spacing w:line="360" w:lineRule="auto"/>
        <w:ind w:right="84" w:firstLineChars="100" w:firstLine="224"/>
        <w:rPr>
          <w:b/>
          <w:sz w:val="24"/>
          <w:szCs w:val="24"/>
        </w:rPr>
      </w:pPr>
      <w:r>
        <w:rPr>
          <w:b/>
          <w:sz w:val="24"/>
          <w:szCs w:val="24"/>
        </w:rPr>
        <w:t>注：</w:t>
      </w:r>
    </w:p>
    <w:p w:rsidR="003274F7" w:rsidRDefault="00C7430F">
      <w:pPr>
        <w:spacing w:line="360" w:lineRule="auto"/>
        <w:ind w:right="84" w:firstLineChars="100" w:firstLine="224"/>
        <w:rPr>
          <w:b/>
          <w:sz w:val="24"/>
          <w:szCs w:val="24"/>
        </w:rPr>
      </w:pPr>
      <w:r>
        <w:rPr>
          <w:b/>
          <w:sz w:val="24"/>
          <w:szCs w:val="24"/>
        </w:rPr>
        <w:t>1.</w:t>
      </w:r>
      <w:r>
        <w:rPr>
          <w:b/>
          <w:sz w:val="24"/>
          <w:szCs w:val="24"/>
        </w:rPr>
        <w:t>标的名称须按照采购文件</w:t>
      </w:r>
      <w:r>
        <w:rPr>
          <w:b/>
          <w:sz w:val="24"/>
          <w:szCs w:val="24"/>
        </w:rPr>
        <w:t>“</w:t>
      </w:r>
      <w:r>
        <w:rPr>
          <w:rFonts w:hint="eastAsia"/>
          <w:b/>
          <w:sz w:val="24"/>
          <w:szCs w:val="24"/>
        </w:rPr>
        <w:t>采购</w:t>
      </w:r>
      <w:r>
        <w:rPr>
          <w:b/>
          <w:sz w:val="24"/>
          <w:szCs w:val="24"/>
        </w:rPr>
        <w:t>清单</w:t>
      </w:r>
      <w:r>
        <w:rPr>
          <w:b/>
          <w:sz w:val="24"/>
          <w:szCs w:val="24"/>
        </w:rPr>
        <w:t>”</w:t>
      </w:r>
      <w:r>
        <w:rPr>
          <w:b/>
          <w:sz w:val="24"/>
          <w:szCs w:val="24"/>
        </w:rPr>
        <w:t>中明确的标的名称进行填写；所属行业须按照采购文件中明确的所属行业进行填写，否则不享受中小企业扶持政策。</w:t>
      </w:r>
    </w:p>
    <w:p w:rsidR="003274F7" w:rsidRDefault="00C7430F">
      <w:pPr>
        <w:spacing w:line="360" w:lineRule="auto"/>
        <w:ind w:right="84" w:firstLineChars="100" w:firstLine="224"/>
        <w:rPr>
          <w:b/>
          <w:sz w:val="24"/>
          <w:szCs w:val="24"/>
        </w:rPr>
      </w:pPr>
      <w:r>
        <w:rPr>
          <w:b/>
          <w:sz w:val="24"/>
          <w:szCs w:val="24"/>
        </w:rPr>
        <w:lastRenderedPageBreak/>
        <w:t>2.</w:t>
      </w:r>
      <w:r>
        <w:rPr>
          <w:b/>
          <w:sz w:val="24"/>
          <w:szCs w:val="24"/>
        </w:rPr>
        <w:t>从业人员、营业收入、资产总额填报上一年度数据，无上一年度数据的新成立企业可不填报。除新成立企业外，上表填写不全的，不享受中小企业扶持政策。</w:t>
      </w:r>
    </w:p>
    <w:p w:rsidR="003274F7" w:rsidRDefault="00C7430F">
      <w:pPr>
        <w:spacing w:line="360" w:lineRule="auto"/>
        <w:ind w:right="84" w:firstLineChars="100" w:firstLine="224"/>
        <w:rPr>
          <w:b/>
          <w:sz w:val="24"/>
          <w:szCs w:val="21"/>
        </w:rPr>
      </w:pPr>
      <w:r>
        <w:rPr>
          <w:b/>
          <w:sz w:val="24"/>
          <w:szCs w:val="21"/>
        </w:rPr>
        <w:t>3.</w:t>
      </w:r>
      <w:r>
        <w:rPr>
          <w:b/>
          <w:sz w:val="24"/>
          <w:szCs w:val="21"/>
        </w:rPr>
        <w:t>中标（成交）供应商享受中小企业扶持政策的，将随中标（成交）结果同时公告其《中小企业声明函》，接受社会监督。</w:t>
      </w:r>
    </w:p>
    <w:p w:rsidR="003274F7" w:rsidRDefault="00C7430F">
      <w:pPr>
        <w:widowControl/>
        <w:jc w:val="left"/>
        <w:rPr>
          <w:color w:val="FF0000"/>
          <w:sz w:val="24"/>
          <w:szCs w:val="21"/>
        </w:rPr>
      </w:pPr>
      <w:r>
        <w:rPr>
          <w:color w:val="FF0000"/>
          <w:sz w:val="24"/>
          <w:szCs w:val="21"/>
        </w:rPr>
        <w:br w:type="page"/>
      </w:r>
    </w:p>
    <w:p w:rsidR="003274F7" w:rsidRDefault="003274F7">
      <w:pPr>
        <w:widowControl/>
        <w:jc w:val="left"/>
        <w:rPr>
          <w:color w:val="FF0000"/>
          <w:sz w:val="24"/>
          <w:szCs w:val="21"/>
        </w:rPr>
      </w:pPr>
    </w:p>
    <w:p w:rsidR="003274F7" w:rsidRDefault="00C7430F">
      <w:pPr>
        <w:autoSpaceDN w:val="0"/>
        <w:spacing w:line="360" w:lineRule="auto"/>
        <w:jc w:val="left"/>
        <w:rPr>
          <w:b/>
          <w:bCs/>
          <w:sz w:val="24"/>
        </w:rPr>
      </w:pPr>
      <w:r>
        <w:rPr>
          <w:rFonts w:hint="eastAsia"/>
          <w:b/>
          <w:kern w:val="0"/>
          <w:sz w:val="24"/>
          <w:szCs w:val="21"/>
        </w:rPr>
        <w:t>若不是残疾人福利性单位，投标文件中可不提供此声明函</w:t>
      </w:r>
    </w:p>
    <w:p w:rsidR="003274F7" w:rsidRDefault="003274F7">
      <w:pPr>
        <w:autoSpaceDN w:val="0"/>
        <w:spacing w:line="360" w:lineRule="auto"/>
        <w:jc w:val="center"/>
        <w:rPr>
          <w:b/>
          <w:bCs/>
          <w:sz w:val="24"/>
        </w:rPr>
      </w:pPr>
    </w:p>
    <w:p w:rsidR="003274F7" w:rsidRDefault="00C7430F">
      <w:pPr>
        <w:snapToGrid w:val="0"/>
        <w:spacing w:line="360" w:lineRule="auto"/>
        <w:jc w:val="center"/>
        <w:rPr>
          <w:b/>
          <w:bCs/>
          <w:sz w:val="24"/>
        </w:rPr>
      </w:pPr>
      <w:r>
        <w:rPr>
          <w:rFonts w:hint="eastAsia"/>
          <w:b/>
          <w:bCs/>
          <w:sz w:val="24"/>
        </w:rPr>
        <w:t>残疾人福利性单位声明函</w:t>
      </w:r>
    </w:p>
    <w:p w:rsidR="003274F7" w:rsidRDefault="003274F7">
      <w:pPr>
        <w:snapToGrid w:val="0"/>
        <w:spacing w:line="360" w:lineRule="auto"/>
        <w:ind w:firstLineChars="200" w:firstLine="448"/>
        <w:jc w:val="left"/>
        <w:rPr>
          <w:b/>
          <w:bCs/>
          <w:sz w:val="24"/>
        </w:rPr>
      </w:pPr>
    </w:p>
    <w:p w:rsidR="003274F7" w:rsidRDefault="00C7430F" w:rsidP="00C7430F">
      <w:pPr>
        <w:snapToGrid w:val="0"/>
        <w:spacing w:line="360" w:lineRule="auto"/>
        <w:ind w:firstLineChars="200" w:firstLine="446"/>
        <w:jc w:val="left"/>
        <w:rPr>
          <w:bCs/>
          <w:sz w:val="24"/>
        </w:rPr>
      </w:pPr>
      <w:r>
        <w:rPr>
          <w:rFonts w:hint="eastAsia"/>
          <w:bCs/>
          <w:sz w:val="24"/>
        </w:rPr>
        <w:t>本单位郑重声明，根据《财政部</w:t>
      </w:r>
      <w:r>
        <w:rPr>
          <w:rFonts w:hint="eastAsia"/>
          <w:bCs/>
          <w:sz w:val="24"/>
        </w:rPr>
        <w:t xml:space="preserve"> </w:t>
      </w:r>
      <w:r>
        <w:rPr>
          <w:rFonts w:hint="eastAsia"/>
          <w:bCs/>
          <w:sz w:val="24"/>
        </w:rPr>
        <w:t>民政部</w:t>
      </w:r>
      <w:r>
        <w:rPr>
          <w:rFonts w:hint="eastAsia"/>
          <w:bCs/>
          <w:sz w:val="24"/>
        </w:rPr>
        <w:t xml:space="preserve"> </w:t>
      </w:r>
      <w:r>
        <w:rPr>
          <w:rFonts w:hint="eastAsia"/>
          <w:bCs/>
          <w:sz w:val="24"/>
        </w:rPr>
        <w:t>中国残疾人联合会关于促进残疾人就业政府采购政策的通知》（财库〔</w:t>
      </w:r>
      <w:r>
        <w:rPr>
          <w:rFonts w:hint="eastAsia"/>
          <w:bCs/>
          <w:sz w:val="24"/>
        </w:rPr>
        <w:t>2017</w:t>
      </w:r>
      <w:r>
        <w:rPr>
          <w:rFonts w:hint="eastAsia"/>
          <w:bCs/>
          <w:sz w:val="24"/>
        </w:rPr>
        <w:t>〕</w:t>
      </w:r>
      <w:r>
        <w:rPr>
          <w:rFonts w:hint="eastAsia"/>
          <w:bCs/>
          <w:sz w:val="24"/>
        </w:rPr>
        <w:t>141</w:t>
      </w:r>
      <w:r>
        <w:rPr>
          <w:rFonts w:hint="eastAsia"/>
          <w:bCs/>
          <w:sz w:val="24"/>
        </w:rPr>
        <w:t>号）的规定，本单位为符合条件的残疾人福利性单位，且本单位参加</w:t>
      </w:r>
      <w:r>
        <w:rPr>
          <w:rFonts w:hint="eastAsia"/>
          <w:bCs/>
          <w:sz w:val="24"/>
        </w:rPr>
        <w:t>______</w:t>
      </w:r>
      <w:r>
        <w:rPr>
          <w:rFonts w:hint="eastAsia"/>
          <w:bCs/>
          <w:sz w:val="24"/>
        </w:rPr>
        <w:t>单位的</w:t>
      </w:r>
      <w:r>
        <w:rPr>
          <w:rFonts w:hint="eastAsia"/>
          <w:bCs/>
          <w:sz w:val="24"/>
        </w:rPr>
        <w:t>______</w:t>
      </w:r>
      <w:r>
        <w:rPr>
          <w:rFonts w:hint="eastAsia"/>
          <w:bCs/>
          <w:sz w:val="24"/>
        </w:rPr>
        <w:t>项目采购活动提供本单位制造的货物（由本单位承担工程</w:t>
      </w:r>
      <w:r>
        <w:rPr>
          <w:rFonts w:hint="eastAsia"/>
          <w:bCs/>
          <w:sz w:val="24"/>
        </w:rPr>
        <w:t>/</w:t>
      </w:r>
      <w:r>
        <w:rPr>
          <w:rFonts w:hint="eastAsia"/>
          <w:bCs/>
          <w:sz w:val="24"/>
        </w:rPr>
        <w:t>提供服务），或者提供其他残疾人福利性单位制造的货物（不包括使用非残疾人福利性单位注册商标的货物）。</w:t>
      </w:r>
    </w:p>
    <w:p w:rsidR="003274F7" w:rsidRDefault="00C7430F" w:rsidP="00C7430F">
      <w:pPr>
        <w:snapToGrid w:val="0"/>
        <w:spacing w:line="360" w:lineRule="auto"/>
        <w:ind w:firstLineChars="200" w:firstLine="446"/>
        <w:jc w:val="left"/>
        <w:rPr>
          <w:bCs/>
          <w:sz w:val="24"/>
        </w:rPr>
      </w:pPr>
      <w:r>
        <w:rPr>
          <w:rFonts w:hint="eastAsia"/>
          <w:bCs/>
          <w:sz w:val="24"/>
        </w:rPr>
        <w:t>本单位对上述声明的真实性负责。如有虚假，将依法承担相应责任。</w:t>
      </w:r>
    </w:p>
    <w:p w:rsidR="003274F7" w:rsidRDefault="003274F7" w:rsidP="00C7430F">
      <w:pPr>
        <w:snapToGrid w:val="0"/>
        <w:spacing w:line="360" w:lineRule="auto"/>
        <w:ind w:firstLineChars="200" w:firstLine="446"/>
        <w:jc w:val="left"/>
        <w:rPr>
          <w:bCs/>
          <w:sz w:val="24"/>
        </w:rPr>
      </w:pPr>
    </w:p>
    <w:p w:rsidR="003274F7" w:rsidRDefault="003274F7" w:rsidP="00C7430F">
      <w:pPr>
        <w:snapToGrid w:val="0"/>
        <w:spacing w:line="360" w:lineRule="auto"/>
        <w:ind w:firstLineChars="200" w:firstLine="446"/>
        <w:jc w:val="left"/>
        <w:rPr>
          <w:bCs/>
          <w:sz w:val="24"/>
        </w:rPr>
      </w:pPr>
    </w:p>
    <w:p w:rsidR="003274F7" w:rsidRDefault="00C7430F" w:rsidP="00C7430F">
      <w:pPr>
        <w:snapToGrid w:val="0"/>
        <w:spacing w:line="360" w:lineRule="auto"/>
        <w:ind w:firstLineChars="200" w:firstLine="446"/>
        <w:jc w:val="left"/>
        <w:rPr>
          <w:bCs/>
          <w:sz w:val="24"/>
        </w:rPr>
      </w:pPr>
      <w:r>
        <w:rPr>
          <w:rFonts w:hint="eastAsia"/>
          <w:bCs/>
          <w:sz w:val="24"/>
        </w:rPr>
        <w:t xml:space="preserve">               </w:t>
      </w:r>
      <w:r>
        <w:rPr>
          <w:sz w:val="24"/>
          <w:szCs w:val="24"/>
        </w:rPr>
        <w:t>投标人名称：</w:t>
      </w:r>
    </w:p>
    <w:p w:rsidR="003274F7" w:rsidRDefault="003274F7" w:rsidP="00C7430F">
      <w:pPr>
        <w:snapToGrid w:val="0"/>
        <w:spacing w:line="360" w:lineRule="auto"/>
        <w:ind w:firstLineChars="200" w:firstLine="446"/>
        <w:jc w:val="left"/>
        <w:rPr>
          <w:bCs/>
          <w:sz w:val="24"/>
        </w:rPr>
      </w:pPr>
    </w:p>
    <w:p w:rsidR="003274F7" w:rsidRDefault="00C7430F" w:rsidP="00C7430F">
      <w:pPr>
        <w:snapToGrid w:val="0"/>
        <w:spacing w:line="360" w:lineRule="auto"/>
        <w:ind w:firstLineChars="200" w:firstLine="446"/>
        <w:jc w:val="left"/>
        <w:rPr>
          <w:sz w:val="24"/>
          <w:szCs w:val="21"/>
        </w:rPr>
      </w:pPr>
      <w:r>
        <w:rPr>
          <w:rFonts w:hint="eastAsia"/>
          <w:bCs/>
          <w:sz w:val="24"/>
        </w:rPr>
        <w:t xml:space="preserve">               </w:t>
      </w:r>
      <w:r>
        <w:rPr>
          <w:rFonts w:hint="eastAsia"/>
          <w:bCs/>
          <w:sz w:val="24"/>
        </w:rPr>
        <w:t>日</w:t>
      </w:r>
      <w:r>
        <w:rPr>
          <w:rFonts w:hint="eastAsia"/>
          <w:bCs/>
          <w:sz w:val="24"/>
        </w:rPr>
        <w:t xml:space="preserve">  </w:t>
      </w:r>
      <w:r>
        <w:rPr>
          <w:rFonts w:hint="eastAsia"/>
          <w:bCs/>
          <w:sz w:val="24"/>
        </w:rPr>
        <w:t>期：</w:t>
      </w:r>
    </w:p>
    <w:p w:rsidR="003274F7" w:rsidRDefault="003274F7" w:rsidP="00C7430F">
      <w:pPr>
        <w:snapToGrid w:val="0"/>
        <w:spacing w:line="360" w:lineRule="auto"/>
        <w:ind w:firstLineChars="200" w:firstLine="446"/>
        <w:jc w:val="left"/>
        <w:rPr>
          <w:sz w:val="24"/>
          <w:szCs w:val="21"/>
        </w:rPr>
      </w:pPr>
    </w:p>
    <w:p w:rsidR="003274F7" w:rsidRDefault="00C7430F" w:rsidP="00C7430F">
      <w:pPr>
        <w:snapToGrid w:val="0"/>
        <w:spacing w:line="360" w:lineRule="auto"/>
        <w:ind w:firstLineChars="200" w:firstLine="446"/>
        <w:rPr>
          <w:sz w:val="24"/>
          <w:szCs w:val="21"/>
        </w:rPr>
      </w:pPr>
      <w:r>
        <w:rPr>
          <w:sz w:val="24"/>
          <w:szCs w:val="21"/>
        </w:rPr>
        <w:t>注：</w:t>
      </w:r>
    </w:p>
    <w:p w:rsidR="003274F7" w:rsidRDefault="00C7430F">
      <w:pPr>
        <w:snapToGrid w:val="0"/>
        <w:spacing w:line="360" w:lineRule="auto"/>
        <w:ind w:firstLineChars="200" w:firstLine="448"/>
        <w:rPr>
          <w:b/>
          <w:sz w:val="24"/>
          <w:szCs w:val="21"/>
        </w:rPr>
      </w:pPr>
      <w:r>
        <w:rPr>
          <w:b/>
          <w:sz w:val="24"/>
          <w:szCs w:val="21"/>
        </w:rPr>
        <w:t>中标供应商为残疾人福利性单位的，将随中标结果同时公告其《残疾人福利性单位声明函》，接受社会监督。</w:t>
      </w:r>
    </w:p>
    <w:p w:rsidR="003274F7" w:rsidRDefault="00C7430F">
      <w:pPr>
        <w:snapToGrid w:val="0"/>
        <w:spacing w:line="360" w:lineRule="auto"/>
        <w:ind w:firstLineChars="200" w:firstLine="448"/>
        <w:rPr>
          <w:b/>
          <w:sz w:val="24"/>
          <w:szCs w:val="21"/>
        </w:rPr>
      </w:pPr>
      <w:r>
        <w:rPr>
          <w:b/>
          <w:kern w:val="0"/>
          <w:sz w:val="24"/>
          <w:szCs w:val="21"/>
        </w:rPr>
        <w:t>若不是残疾人福利性单位，投标文件中可不提供此声明函。</w:t>
      </w:r>
    </w:p>
    <w:p w:rsidR="003274F7" w:rsidRDefault="003274F7" w:rsidP="00C7430F">
      <w:pPr>
        <w:snapToGrid w:val="0"/>
        <w:spacing w:line="360" w:lineRule="auto"/>
        <w:ind w:firstLineChars="200" w:firstLine="446"/>
        <w:rPr>
          <w:sz w:val="24"/>
          <w:szCs w:val="21"/>
        </w:rPr>
      </w:pPr>
    </w:p>
    <w:p w:rsidR="003274F7" w:rsidRDefault="003274F7" w:rsidP="00C7430F">
      <w:pPr>
        <w:snapToGrid w:val="0"/>
        <w:spacing w:line="360" w:lineRule="auto"/>
        <w:ind w:firstLineChars="200" w:firstLine="446"/>
        <w:rPr>
          <w:color w:val="FF0000"/>
          <w:sz w:val="24"/>
          <w:szCs w:val="21"/>
        </w:rPr>
      </w:pPr>
    </w:p>
    <w:p w:rsidR="003274F7" w:rsidRDefault="003274F7">
      <w:pPr>
        <w:snapToGrid w:val="0"/>
        <w:spacing w:line="360" w:lineRule="auto"/>
        <w:rPr>
          <w:color w:val="FF0000"/>
          <w:sz w:val="24"/>
          <w:szCs w:val="21"/>
        </w:rPr>
      </w:pPr>
    </w:p>
    <w:p w:rsidR="003274F7" w:rsidRDefault="00C7430F">
      <w:pPr>
        <w:widowControl/>
        <w:jc w:val="left"/>
        <w:rPr>
          <w:sz w:val="24"/>
        </w:rPr>
      </w:pPr>
      <w:r>
        <w:rPr>
          <w:sz w:val="24"/>
        </w:rPr>
        <w:br w:type="page"/>
      </w:r>
    </w:p>
    <w:p w:rsidR="003274F7" w:rsidRDefault="00C7430F">
      <w:pPr>
        <w:autoSpaceDN w:val="0"/>
        <w:spacing w:line="360" w:lineRule="auto"/>
        <w:rPr>
          <w:b/>
          <w:bCs/>
          <w:sz w:val="24"/>
        </w:rPr>
      </w:pPr>
      <w:r>
        <w:rPr>
          <w:rFonts w:hint="eastAsia"/>
          <w:b/>
          <w:bCs/>
          <w:sz w:val="24"/>
        </w:rPr>
        <w:lastRenderedPageBreak/>
        <w:t>附件</w:t>
      </w:r>
      <w:r>
        <w:rPr>
          <w:rFonts w:hint="eastAsia"/>
          <w:b/>
          <w:bCs/>
          <w:sz w:val="24"/>
        </w:rPr>
        <w:t>13</w:t>
      </w:r>
    </w:p>
    <w:p w:rsidR="003274F7" w:rsidRDefault="00C7430F">
      <w:pPr>
        <w:autoSpaceDN w:val="0"/>
        <w:spacing w:line="360" w:lineRule="auto"/>
        <w:jc w:val="center"/>
        <w:rPr>
          <w:b/>
          <w:bCs/>
          <w:sz w:val="24"/>
        </w:rPr>
      </w:pPr>
      <w:r>
        <w:rPr>
          <w:b/>
          <w:bCs/>
          <w:sz w:val="24"/>
        </w:rPr>
        <w:t>投标人认为需要提供的其他资料</w:t>
      </w:r>
    </w:p>
    <w:p w:rsidR="003274F7" w:rsidRDefault="00C7430F">
      <w:pPr>
        <w:widowControl/>
        <w:jc w:val="left"/>
        <w:rPr>
          <w:b/>
          <w:bCs/>
          <w:sz w:val="24"/>
        </w:rPr>
      </w:pPr>
      <w:r>
        <w:rPr>
          <w:b/>
          <w:bCs/>
          <w:sz w:val="24"/>
        </w:rPr>
        <w:br w:type="page"/>
      </w:r>
    </w:p>
    <w:p w:rsidR="003274F7" w:rsidRDefault="00C7430F">
      <w:pPr>
        <w:snapToGrid w:val="0"/>
        <w:spacing w:line="360" w:lineRule="auto"/>
        <w:jc w:val="left"/>
        <w:rPr>
          <w:b/>
          <w:sz w:val="24"/>
          <w:szCs w:val="21"/>
        </w:rPr>
      </w:pPr>
      <w:r>
        <w:rPr>
          <w:b/>
          <w:sz w:val="24"/>
          <w:szCs w:val="21"/>
        </w:rPr>
        <w:lastRenderedPageBreak/>
        <w:t>附件</w:t>
      </w:r>
      <w:r>
        <w:rPr>
          <w:b/>
          <w:sz w:val="24"/>
          <w:szCs w:val="21"/>
        </w:rPr>
        <w:t>1</w:t>
      </w:r>
      <w:r>
        <w:rPr>
          <w:rFonts w:hint="eastAsia"/>
          <w:b/>
          <w:sz w:val="24"/>
          <w:szCs w:val="21"/>
        </w:rPr>
        <w:t>4</w:t>
      </w:r>
      <w:r>
        <w:rPr>
          <w:b/>
          <w:sz w:val="24"/>
          <w:szCs w:val="21"/>
        </w:rPr>
        <w:t>：</w:t>
      </w:r>
    </w:p>
    <w:tbl>
      <w:tblPr>
        <w:tblW w:w="852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8520"/>
      </w:tblGrid>
      <w:tr w:rsidR="003274F7">
        <w:trPr>
          <w:trHeight w:val="697"/>
          <w:jc w:val="center"/>
        </w:trPr>
        <w:tc>
          <w:tcPr>
            <w:tcW w:w="8520" w:type="dxa"/>
            <w:tcBorders>
              <w:top w:val="single" w:sz="4" w:space="0" w:color="auto"/>
              <w:left w:val="single" w:sz="4" w:space="0" w:color="auto"/>
              <w:bottom w:val="single" w:sz="4" w:space="0" w:color="auto"/>
              <w:right w:val="single" w:sz="4" w:space="0" w:color="auto"/>
            </w:tcBorders>
            <w:vAlign w:val="center"/>
          </w:tcPr>
          <w:p w:rsidR="003274F7" w:rsidRDefault="00C7430F">
            <w:pPr>
              <w:spacing w:line="560" w:lineRule="exact"/>
              <w:jc w:val="center"/>
              <w:rPr>
                <w:rFonts w:eastAsiaTheme="minorEastAsia"/>
                <w:color w:val="000000"/>
                <w:sz w:val="24"/>
                <w:szCs w:val="24"/>
              </w:rPr>
            </w:pPr>
            <w:r>
              <w:rPr>
                <w:rFonts w:eastAsiaTheme="minorEastAsia"/>
                <w:color w:val="000000"/>
                <w:sz w:val="24"/>
                <w:szCs w:val="24"/>
              </w:rPr>
              <w:t>样品标签</w:t>
            </w:r>
          </w:p>
        </w:tc>
      </w:tr>
      <w:tr w:rsidR="003274F7">
        <w:trPr>
          <w:trHeight w:val="976"/>
          <w:jc w:val="center"/>
        </w:trPr>
        <w:tc>
          <w:tcPr>
            <w:tcW w:w="8520" w:type="dxa"/>
            <w:tcBorders>
              <w:top w:val="single" w:sz="4" w:space="0" w:color="auto"/>
              <w:left w:val="single" w:sz="4" w:space="0" w:color="auto"/>
              <w:bottom w:val="single" w:sz="4" w:space="0" w:color="auto"/>
              <w:right w:val="single" w:sz="4" w:space="0" w:color="auto"/>
            </w:tcBorders>
            <w:vAlign w:val="center"/>
          </w:tcPr>
          <w:p w:rsidR="003274F7" w:rsidRDefault="00C7430F">
            <w:pPr>
              <w:spacing w:line="560" w:lineRule="exact"/>
              <w:jc w:val="left"/>
              <w:rPr>
                <w:rFonts w:eastAsiaTheme="minorEastAsia"/>
                <w:color w:val="000000"/>
                <w:sz w:val="24"/>
                <w:szCs w:val="24"/>
              </w:rPr>
            </w:pPr>
            <w:r>
              <w:rPr>
                <w:rFonts w:eastAsiaTheme="minorEastAsia"/>
                <w:color w:val="000000"/>
                <w:sz w:val="24"/>
                <w:szCs w:val="24"/>
              </w:rPr>
              <w:t>项目名称：</w:t>
            </w:r>
            <w:r w:rsidR="00E969E9" w:rsidRPr="00E969E9">
              <w:rPr>
                <w:rFonts w:eastAsiaTheme="minorEastAsia" w:hint="eastAsia"/>
                <w:color w:val="000000"/>
                <w:sz w:val="24"/>
                <w:szCs w:val="24"/>
              </w:rPr>
              <w:t>天津市复兴中学普通高中学科教室、创新实验室建设项目</w:t>
            </w:r>
            <w:r>
              <w:rPr>
                <w:rFonts w:eastAsiaTheme="minorEastAsia"/>
                <w:color w:val="000000"/>
                <w:sz w:val="24"/>
                <w:szCs w:val="24"/>
              </w:rPr>
              <w:t xml:space="preserve"> </w:t>
            </w:r>
          </w:p>
        </w:tc>
      </w:tr>
      <w:tr w:rsidR="003274F7">
        <w:trPr>
          <w:trHeight w:val="975"/>
          <w:jc w:val="center"/>
        </w:trPr>
        <w:tc>
          <w:tcPr>
            <w:tcW w:w="8520" w:type="dxa"/>
            <w:tcBorders>
              <w:top w:val="single" w:sz="4" w:space="0" w:color="auto"/>
              <w:left w:val="single" w:sz="4" w:space="0" w:color="auto"/>
              <w:bottom w:val="single" w:sz="4" w:space="0" w:color="auto"/>
              <w:right w:val="single" w:sz="4" w:space="0" w:color="auto"/>
            </w:tcBorders>
            <w:vAlign w:val="center"/>
          </w:tcPr>
          <w:p w:rsidR="003274F7" w:rsidRDefault="00C7430F">
            <w:pPr>
              <w:spacing w:line="560" w:lineRule="exact"/>
              <w:jc w:val="left"/>
              <w:rPr>
                <w:rFonts w:eastAsiaTheme="minorEastAsia"/>
                <w:color w:val="000000"/>
                <w:sz w:val="24"/>
                <w:szCs w:val="24"/>
              </w:rPr>
            </w:pPr>
            <w:r>
              <w:rPr>
                <w:rFonts w:eastAsiaTheme="minorEastAsia"/>
                <w:color w:val="000000"/>
                <w:sz w:val="24"/>
                <w:szCs w:val="24"/>
              </w:rPr>
              <w:t>项目编号：</w:t>
            </w:r>
            <w:r>
              <w:rPr>
                <w:rFonts w:eastAsiaTheme="minorEastAsia"/>
                <w:color w:val="000000"/>
                <w:sz w:val="24"/>
                <w:szCs w:val="24"/>
              </w:rPr>
              <w:t>TGPC-20</w:t>
            </w:r>
            <w:r>
              <w:rPr>
                <w:rFonts w:eastAsiaTheme="minorEastAsia" w:hint="eastAsia"/>
                <w:color w:val="000000"/>
                <w:sz w:val="24"/>
                <w:szCs w:val="24"/>
              </w:rPr>
              <w:t>25</w:t>
            </w:r>
            <w:r>
              <w:rPr>
                <w:rFonts w:eastAsiaTheme="minorEastAsia"/>
                <w:color w:val="000000"/>
                <w:sz w:val="24"/>
                <w:szCs w:val="24"/>
              </w:rPr>
              <w:t>-A-</w:t>
            </w:r>
            <w:r w:rsidR="00E969E9">
              <w:rPr>
                <w:rFonts w:eastAsiaTheme="minorEastAsia" w:hint="eastAsia"/>
                <w:color w:val="000000"/>
                <w:sz w:val="24"/>
                <w:szCs w:val="24"/>
              </w:rPr>
              <w:t>0379</w:t>
            </w:r>
            <w:bookmarkStart w:id="11" w:name="_GoBack"/>
            <w:bookmarkEnd w:id="11"/>
          </w:p>
        </w:tc>
      </w:tr>
      <w:tr w:rsidR="003274F7">
        <w:trPr>
          <w:trHeight w:val="989"/>
          <w:jc w:val="center"/>
        </w:trPr>
        <w:tc>
          <w:tcPr>
            <w:tcW w:w="8520" w:type="dxa"/>
            <w:tcBorders>
              <w:top w:val="single" w:sz="4" w:space="0" w:color="auto"/>
              <w:left w:val="single" w:sz="4" w:space="0" w:color="auto"/>
              <w:bottom w:val="single" w:sz="4" w:space="0" w:color="auto"/>
              <w:right w:val="single" w:sz="4" w:space="0" w:color="auto"/>
            </w:tcBorders>
            <w:vAlign w:val="center"/>
          </w:tcPr>
          <w:p w:rsidR="003274F7" w:rsidRDefault="00C7430F">
            <w:pPr>
              <w:spacing w:line="560" w:lineRule="exact"/>
              <w:jc w:val="left"/>
              <w:rPr>
                <w:rFonts w:eastAsiaTheme="minorEastAsia"/>
                <w:color w:val="000000"/>
                <w:sz w:val="24"/>
                <w:szCs w:val="24"/>
              </w:rPr>
            </w:pPr>
            <w:r>
              <w:rPr>
                <w:rFonts w:eastAsiaTheme="minorEastAsia"/>
                <w:color w:val="000000"/>
                <w:sz w:val="24"/>
                <w:szCs w:val="24"/>
              </w:rPr>
              <w:t>包号：第</w:t>
            </w:r>
            <w:r>
              <w:rPr>
                <w:rFonts w:eastAsiaTheme="minorEastAsia" w:hint="eastAsia"/>
                <w:color w:val="000000"/>
                <w:sz w:val="24"/>
                <w:szCs w:val="24"/>
              </w:rPr>
              <w:t>1</w:t>
            </w:r>
            <w:r>
              <w:rPr>
                <w:rFonts w:eastAsiaTheme="minorEastAsia"/>
                <w:color w:val="000000"/>
                <w:sz w:val="24"/>
                <w:szCs w:val="24"/>
              </w:rPr>
              <w:t xml:space="preserve"> </w:t>
            </w:r>
            <w:r>
              <w:rPr>
                <w:rFonts w:eastAsiaTheme="minorEastAsia"/>
                <w:color w:val="000000"/>
                <w:sz w:val="24"/>
                <w:szCs w:val="24"/>
              </w:rPr>
              <w:t>包</w:t>
            </w:r>
          </w:p>
        </w:tc>
      </w:tr>
      <w:tr w:rsidR="003274F7">
        <w:trPr>
          <w:trHeight w:val="1367"/>
          <w:jc w:val="center"/>
        </w:trPr>
        <w:tc>
          <w:tcPr>
            <w:tcW w:w="8520" w:type="dxa"/>
            <w:tcBorders>
              <w:top w:val="single" w:sz="4" w:space="0" w:color="auto"/>
              <w:left w:val="single" w:sz="4" w:space="0" w:color="auto"/>
              <w:bottom w:val="single" w:sz="4" w:space="0" w:color="auto"/>
              <w:right w:val="single" w:sz="4" w:space="0" w:color="auto"/>
            </w:tcBorders>
          </w:tcPr>
          <w:p w:rsidR="003274F7" w:rsidRDefault="00C7430F">
            <w:pPr>
              <w:spacing w:line="560" w:lineRule="exact"/>
              <w:rPr>
                <w:rFonts w:eastAsiaTheme="minorEastAsia"/>
                <w:color w:val="000000"/>
                <w:sz w:val="24"/>
                <w:szCs w:val="24"/>
              </w:rPr>
            </w:pPr>
            <w:r>
              <w:rPr>
                <w:rFonts w:eastAsiaTheme="minorEastAsia"/>
                <w:color w:val="000000"/>
                <w:sz w:val="24"/>
                <w:szCs w:val="24"/>
              </w:rPr>
              <w:t>样品名称：</w:t>
            </w:r>
          </w:p>
        </w:tc>
      </w:tr>
      <w:tr w:rsidR="003274F7">
        <w:trPr>
          <w:trHeight w:val="2833"/>
          <w:jc w:val="center"/>
        </w:trPr>
        <w:tc>
          <w:tcPr>
            <w:tcW w:w="8520" w:type="dxa"/>
            <w:tcBorders>
              <w:top w:val="single" w:sz="4" w:space="0" w:color="auto"/>
              <w:left w:val="single" w:sz="4" w:space="0" w:color="auto"/>
              <w:bottom w:val="single" w:sz="4" w:space="0" w:color="auto"/>
              <w:right w:val="single" w:sz="4" w:space="0" w:color="auto"/>
            </w:tcBorders>
          </w:tcPr>
          <w:p w:rsidR="003274F7" w:rsidRDefault="00C7430F">
            <w:pPr>
              <w:spacing w:line="560" w:lineRule="exact"/>
              <w:rPr>
                <w:rFonts w:eastAsiaTheme="minorEastAsia"/>
                <w:color w:val="000000"/>
                <w:sz w:val="24"/>
                <w:szCs w:val="24"/>
              </w:rPr>
            </w:pPr>
            <w:r>
              <w:rPr>
                <w:rFonts w:eastAsiaTheme="minorEastAsia"/>
                <w:color w:val="000000"/>
                <w:sz w:val="24"/>
                <w:szCs w:val="24"/>
              </w:rPr>
              <w:t>投标人名称（加盖公章）：</w:t>
            </w:r>
          </w:p>
        </w:tc>
      </w:tr>
    </w:tbl>
    <w:p w:rsidR="003274F7" w:rsidRDefault="003274F7">
      <w:pPr>
        <w:snapToGrid w:val="0"/>
        <w:spacing w:line="360" w:lineRule="auto"/>
        <w:jc w:val="center"/>
        <w:rPr>
          <w:b/>
          <w:sz w:val="24"/>
          <w:szCs w:val="21"/>
        </w:rPr>
      </w:pPr>
    </w:p>
    <w:p w:rsidR="003274F7" w:rsidRDefault="003274F7">
      <w:pPr>
        <w:autoSpaceDN w:val="0"/>
        <w:spacing w:line="360" w:lineRule="auto"/>
        <w:jc w:val="center"/>
        <w:rPr>
          <w:b/>
          <w:bCs/>
          <w:sz w:val="24"/>
        </w:rPr>
      </w:pPr>
    </w:p>
    <w:sectPr w:rsidR="003274F7">
      <w:footerReference w:type="default" r:id="rId15"/>
      <w:pgSz w:w="11906" w:h="16838"/>
      <w:pgMar w:top="1440" w:right="1797" w:bottom="1440" w:left="1797" w:header="851" w:footer="992" w:gutter="0"/>
      <w:cols w:space="425"/>
      <w:docGrid w:type="linesAndChars" w:linePitch="285" w:charSpace="-3449"/>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054E4B" w:rsidRDefault="00054E4B">
      <w:r>
        <w:separator/>
      </w:r>
    </w:p>
  </w:endnote>
  <w:endnote w:type="continuationSeparator" w:id="0">
    <w:p w:rsidR="00054E4B" w:rsidRDefault="00054E4B">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Times New Roman">
    <w:panose1 w:val="02020603050405020304"/>
    <w:charset w:val="00"/>
    <w:family w:val="roman"/>
    <w:pitch w:val="variable"/>
    <w:sig w:usb0="E0002EFF" w:usb1="C000785B" w:usb2="00000009" w:usb3="00000000" w:csb0="000001FF" w:csb1="00000000"/>
  </w:font>
  <w:font w:name="宋体">
    <w:altName w:val="SimSun"/>
    <w:panose1 w:val="02010600030101010101"/>
    <w:charset w:val="86"/>
    <w:family w:val="auto"/>
    <w:pitch w:val="variable"/>
    <w:sig w:usb0="000000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0002A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erif">
    <w:altName w:val="微软雅黑"/>
    <w:charset w:val="00"/>
    <w:family w:val="auto"/>
    <w:pitch w:val="default"/>
    <w:sig w:usb0="00000000" w:usb1="00000000" w:usb2="00000000" w:usb3="00000000" w:csb0="00000001" w:csb1="00000000"/>
  </w:font>
  <w:font w:name=".......">
    <w:altName w:val="微软雅黑"/>
    <w:charset w:val="86"/>
    <w:family w:val="auto"/>
    <w:pitch w:val="default"/>
    <w:sig w:usb0="00000000" w:usb1="00000000" w:usb2="00000010" w:usb3="00000000" w:csb0="00040000" w:csb1="00000000"/>
  </w:font>
  <w:font w:name="黑体">
    <w:altName w:val="SimHei"/>
    <w:panose1 w:val="02010609060101010101"/>
    <w:charset w:val="86"/>
    <w:family w:val="modern"/>
    <w:pitch w:val="fixed"/>
    <w:sig w:usb0="800002BF" w:usb1="38CF7CFA" w:usb2="00000016" w:usb3="00000000" w:csb0="00040001" w:csb1="00000000"/>
  </w:font>
  <w:font w:name="华文楷体">
    <w:panose1 w:val="02010600040101010101"/>
    <w:charset w:val="86"/>
    <w:family w:val="auto"/>
    <w:pitch w:val="variable"/>
    <w:sig w:usb0="00000287" w:usb1="080F0000" w:usb2="00000010" w:usb3="00000000" w:csb0="0004009F" w:csb1="00000000"/>
  </w:font>
  <w:font w:name="Arial">
    <w:panose1 w:val="020B0604020202020204"/>
    <w:charset w:val="00"/>
    <w:family w:val="swiss"/>
    <w:pitch w:val="variable"/>
    <w:sig w:usb0="E0002EFF" w:usb1="C000785B" w:usb2="00000009" w:usb3="00000000" w:csb0="000001FF" w:csb1="00000000"/>
  </w:font>
  <w:font w:name="Arial Unicode MS">
    <w:panose1 w:val="020B0604020202020204"/>
    <w:charset w:val="86"/>
    <w:family w:val="swiss"/>
    <w:pitch w:val="variable"/>
    <w:sig w:usb0="F7FFAFFF" w:usb1="E9DFFFFF" w:usb2="0000003F" w:usb3="00000000" w:csb0="003F01FF" w:csb1="00000000"/>
  </w:font>
  <w:font w:name="仿宋">
    <w:panose1 w:val="02010609060101010101"/>
    <w:charset w:val="86"/>
    <w:family w:val="modern"/>
    <w:pitch w:val="fixed"/>
    <w:sig w:usb0="800002BF" w:usb1="38CF7CFA" w:usb2="00000016" w:usb3="00000000" w:csb0="00040001" w:csb1="00000000"/>
  </w:font>
  <w:font w:name="仿宋_GB2312">
    <w:altName w:val="仿宋"/>
    <w:charset w:val="86"/>
    <w:family w:val="modern"/>
    <w:pitch w:val="default"/>
    <w:sig w:usb0="00000000" w:usb1="00000000" w:usb2="00000010" w:usb3="00000000" w:csb0="00040000" w:csb1="00000000"/>
  </w:font>
  <w:font w:name="方正小标宋简体">
    <w:altName w:val="方正舒体"/>
    <w:charset w:val="86"/>
    <w:family w:val="script"/>
    <w:pitch w:val="default"/>
    <w:sig w:usb0="00000000" w:usb1="00000000" w:usb2="00000012" w:usb3="00000000" w:csb0="00040001" w:csb1="00000000"/>
  </w:font>
  <w:font w:name="Wingdings">
    <w:panose1 w:val="05000000000000000000"/>
    <w:charset w:val="02"/>
    <w:family w:val="auto"/>
    <w:pitch w:val="variable"/>
    <w:sig w:usb0="00000000" w:usb1="10000000" w:usb2="00000000" w:usb3="00000000" w:csb0="80000000"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3274F7" w:rsidRDefault="003274F7">
    <w:pPr>
      <w:pStyle w:val="a9"/>
      <w:jc w:val="center"/>
    </w:pPr>
  </w:p>
  <w:p w:rsidR="003274F7" w:rsidRDefault="003274F7">
    <w:pPr>
      <w:pStyle w:val="a9"/>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3274F7" w:rsidRDefault="003274F7">
    <w:pPr>
      <w:pStyle w:val="a9"/>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sdt>
    <w:sdtPr>
      <w:id w:val="1335877018"/>
    </w:sdtPr>
    <w:sdtEndPr/>
    <w:sdtContent>
      <w:p w:rsidR="003274F7" w:rsidRDefault="00C7430F">
        <w:pPr>
          <w:pStyle w:val="a9"/>
          <w:jc w:val="center"/>
        </w:pPr>
        <w:r>
          <w:fldChar w:fldCharType="begin"/>
        </w:r>
        <w:r>
          <w:instrText>PAGE   \* MERGEFORMAT</w:instrText>
        </w:r>
        <w:r>
          <w:fldChar w:fldCharType="separate"/>
        </w:r>
        <w:r w:rsidR="00E969E9" w:rsidRPr="00E969E9">
          <w:rPr>
            <w:noProof/>
            <w:lang w:val="zh-CN"/>
          </w:rPr>
          <w:t>181</w:t>
        </w:r>
        <w:r>
          <w:fldChar w:fldCharType="end"/>
        </w:r>
      </w:p>
    </w:sdtContent>
  </w:sdt>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3274F7" w:rsidRDefault="00C7430F">
    <w:pPr>
      <w:pStyle w:val="a9"/>
      <w:jc w:val="center"/>
    </w:pPr>
    <w:r>
      <w:rPr>
        <w:b/>
      </w:rPr>
      <w:fldChar w:fldCharType="begin"/>
    </w:r>
    <w:r>
      <w:rPr>
        <w:b/>
      </w:rPr>
      <w:instrText>PAGE  \* Arabic  \* MERGEFORMAT</w:instrText>
    </w:r>
    <w:r>
      <w:rPr>
        <w:b/>
      </w:rPr>
      <w:fldChar w:fldCharType="separate"/>
    </w:r>
    <w:r w:rsidR="00E969E9" w:rsidRPr="00E969E9">
      <w:rPr>
        <w:b/>
        <w:noProof/>
        <w:lang w:val="zh-CN"/>
      </w:rPr>
      <w:t>222</w:t>
    </w:r>
    <w:r>
      <w:rPr>
        <w:b/>
      </w:rPr>
      <w:fldChar w:fldCharType="end"/>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054E4B" w:rsidRDefault="00054E4B">
      <w:r>
        <w:separator/>
      </w:r>
    </w:p>
  </w:footnote>
  <w:footnote w:type="continuationSeparator" w:id="0">
    <w:p w:rsidR="00054E4B" w:rsidRDefault="00054E4B">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3274F7" w:rsidRDefault="003274F7">
    <w:pPr>
      <w:pStyle w:val="aa"/>
      <w:pBdr>
        <w:bottom w:val="none" w:sz="0" w:space="0" w:color="auto"/>
      </w:pBdr>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BF6BC116"/>
    <w:multiLevelType w:val="singleLevel"/>
    <w:tmpl w:val="BF6BC116"/>
    <w:lvl w:ilvl="0">
      <w:start w:val="16"/>
      <w:numFmt w:val="decimal"/>
      <w:suff w:val="space"/>
      <w:lvlText w:val="%1."/>
      <w:lvlJc w:val="left"/>
      <w:pPr>
        <w:ind w:left="0" w:firstLine="0"/>
      </w:pPr>
    </w:lvl>
  </w:abstractNum>
  <w:abstractNum w:abstractNumId="1">
    <w:nsid w:val="CFE7C3F8"/>
    <w:multiLevelType w:val="singleLevel"/>
    <w:tmpl w:val="CFE7C3F8"/>
    <w:lvl w:ilvl="0">
      <w:start w:val="1"/>
      <w:numFmt w:val="decimal"/>
      <w:suff w:val="nothing"/>
      <w:lvlText w:val="（%1）"/>
      <w:lvlJc w:val="left"/>
      <w:pPr>
        <w:ind w:left="0" w:firstLine="0"/>
      </w:pPr>
    </w:lvl>
  </w:abstractNum>
  <w:abstractNum w:abstractNumId="2">
    <w:nsid w:val="DDECD3BC"/>
    <w:multiLevelType w:val="singleLevel"/>
    <w:tmpl w:val="DDECD3BC"/>
    <w:lvl w:ilvl="0">
      <w:start w:val="6"/>
      <w:numFmt w:val="decimal"/>
      <w:suff w:val="space"/>
      <w:lvlText w:val="%1."/>
      <w:lvlJc w:val="left"/>
      <w:pPr>
        <w:ind w:left="0" w:firstLine="0"/>
      </w:pPr>
    </w:lvl>
  </w:abstractNum>
  <w:abstractNum w:abstractNumId="3">
    <w:nsid w:val="DE759F4B"/>
    <w:multiLevelType w:val="singleLevel"/>
    <w:tmpl w:val="DE759F4B"/>
    <w:lvl w:ilvl="0">
      <w:start w:val="2"/>
      <w:numFmt w:val="decimal"/>
      <w:suff w:val="space"/>
      <w:lvlText w:val="%1."/>
      <w:lvlJc w:val="left"/>
      <w:pPr>
        <w:ind w:left="0" w:firstLine="0"/>
      </w:pPr>
    </w:lvl>
  </w:abstractNum>
  <w:abstractNum w:abstractNumId="4">
    <w:nsid w:val="DEABE1DB"/>
    <w:multiLevelType w:val="singleLevel"/>
    <w:tmpl w:val="DEABE1DB"/>
    <w:lvl w:ilvl="0">
      <w:start w:val="23"/>
      <w:numFmt w:val="decimal"/>
      <w:suff w:val="space"/>
      <w:lvlText w:val="%1."/>
      <w:lvlJc w:val="left"/>
      <w:pPr>
        <w:ind w:left="0" w:firstLine="0"/>
      </w:pPr>
    </w:lvl>
  </w:abstractNum>
  <w:abstractNum w:abstractNumId="5">
    <w:nsid w:val="FFEFC674"/>
    <w:multiLevelType w:val="singleLevel"/>
    <w:tmpl w:val="FFEFC674"/>
    <w:lvl w:ilvl="0">
      <w:start w:val="1"/>
      <w:numFmt w:val="decimal"/>
      <w:suff w:val="nothing"/>
      <w:lvlText w:val="（%1）"/>
      <w:lvlJc w:val="left"/>
      <w:pPr>
        <w:ind w:left="0" w:firstLine="0"/>
      </w:pPr>
    </w:lvl>
  </w:abstractNum>
  <w:abstractNum w:abstractNumId="6">
    <w:nsid w:val="7A0F6431"/>
    <w:multiLevelType w:val="singleLevel"/>
    <w:tmpl w:val="7A0F6431"/>
    <w:lvl w:ilvl="0">
      <w:start w:val="1"/>
      <w:numFmt w:val="decimal"/>
      <w:suff w:val="space"/>
      <w:lvlText w:val="%1."/>
      <w:lvlJc w:val="left"/>
      <w:pPr>
        <w:ind w:left="0" w:firstLine="0"/>
      </w:pPr>
    </w:lvl>
  </w:abstractNum>
  <w:num w:numId="1">
    <w:abstractNumId w:val="6"/>
    <w:lvlOverride w:ilvl="0">
      <w:startOverride w:val="1"/>
    </w:lvlOverride>
  </w:num>
  <w:num w:numId="2">
    <w:abstractNumId w:val="1"/>
    <w:lvlOverride w:ilvl="0">
      <w:startOverride w:val="1"/>
    </w:lvlOverride>
  </w:num>
  <w:num w:numId="3">
    <w:abstractNumId w:val="5"/>
    <w:lvlOverride w:ilvl="0">
      <w:startOverride w:val="1"/>
    </w:lvlOverride>
  </w:num>
  <w:num w:numId="4">
    <w:abstractNumId w:val="3"/>
    <w:lvlOverride w:ilvl="0">
      <w:startOverride w:val="2"/>
    </w:lvlOverride>
  </w:num>
  <w:num w:numId="5">
    <w:abstractNumId w:val="2"/>
    <w:lvlOverride w:ilvl="0">
      <w:startOverride w:val="6"/>
    </w:lvlOverride>
  </w:num>
  <w:num w:numId="6">
    <w:abstractNumId w:val="0"/>
    <w:lvlOverride w:ilvl="0">
      <w:startOverride w:val="16"/>
    </w:lvlOverride>
  </w:num>
  <w:num w:numId="7">
    <w:abstractNumId w:val="4"/>
    <w:lvlOverride w:ilvl="0">
      <w:startOverride w:val="23"/>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10"/>
  <w:bordersDoNotSurroundHeader/>
  <w:bordersDoNotSurroundFooter/>
  <w:hideSpellingErrors/>
  <w:defaultTabStop w:val="420"/>
  <w:drawingGridVerticalSpacing w:val="156"/>
  <w:noPunctuationKerning/>
  <w:characterSpacingControl w:val="compressPunctuation"/>
  <w:footnotePr>
    <w:footnote w:id="-1"/>
    <w:footnote w:id="0"/>
  </w:footnotePr>
  <w:endnotePr>
    <w:endnote w:id="-1"/>
    <w:endnote w:id="0"/>
  </w:endnotePr>
  <w:compat>
    <w:spaceForUL/>
    <w:balanceSingleByteDoubleByteWidth/>
    <w:doNotLeaveBackslashAlone/>
    <w:ulTrailSpace/>
    <w:doNotExpandShiftReturn/>
    <w:adjustLineHeightInTable/>
    <w:doNotWrapTextWithPunct/>
    <w:doNotUseEastAsianBreakRules/>
    <w:useFELayout/>
    <w:doNotUseIndentAsNumberingTabStop/>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325832"/>
    <w:rsid w:val="00000D09"/>
    <w:rsid w:val="00001FD1"/>
    <w:rsid w:val="0000234A"/>
    <w:rsid w:val="000035E2"/>
    <w:rsid w:val="00010DCF"/>
    <w:rsid w:val="00011B73"/>
    <w:rsid w:val="00013068"/>
    <w:rsid w:val="00013701"/>
    <w:rsid w:val="00013D27"/>
    <w:rsid w:val="00014723"/>
    <w:rsid w:val="0001661C"/>
    <w:rsid w:val="00017C2D"/>
    <w:rsid w:val="00020A5D"/>
    <w:rsid w:val="000219A5"/>
    <w:rsid w:val="000227B2"/>
    <w:rsid w:val="0002347F"/>
    <w:rsid w:val="000234F6"/>
    <w:rsid w:val="00025E3C"/>
    <w:rsid w:val="000308AC"/>
    <w:rsid w:val="00030BD8"/>
    <w:rsid w:val="00032015"/>
    <w:rsid w:val="00032527"/>
    <w:rsid w:val="00033D1E"/>
    <w:rsid w:val="000349C9"/>
    <w:rsid w:val="000361B9"/>
    <w:rsid w:val="00036A32"/>
    <w:rsid w:val="000403B6"/>
    <w:rsid w:val="0004130F"/>
    <w:rsid w:val="0004162E"/>
    <w:rsid w:val="00042733"/>
    <w:rsid w:val="00042FFE"/>
    <w:rsid w:val="000442F0"/>
    <w:rsid w:val="00044850"/>
    <w:rsid w:val="00045370"/>
    <w:rsid w:val="00050365"/>
    <w:rsid w:val="00050D4A"/>
    <w:rsid w:val="00053FD1"/>
    <w:rsid w:val="000544E8"/>
    <w:rsid w:val="00054E4B"/>
    <w:rsid w:val="0005572D"/>
    <w:rsid w:val="00055B22"/>
    <w:rsid w:val="00056208"/>
    <w:rsid w:val="0005643C"/>
    <w:rsid w:val="00056EF3"/>
    <w:rsid w:val="00056FCF"/>
    <w:rsid w:val="000607D4"/>
    <w:rsid w:val="00061BFE"/>
    <w:rsid w:val="00063218"/>
    <w:rsid w:val="00063B6C"/>
    <w:rsid w:val="00065BDD"/>
    <w:rsid w:val="000671A1"/>
    <w:rsid w:val="0007081F"/>
    <w:rsid w:val="00070DBD"/>
    <w:rsid w:val="00071C64"/>
    <w:rsid w:val="00071F3B"/>
    <w:rsid w:val="00072543"/>
    <w:rsid w:val="00074F44"/>
    <w:rsid w:val="000756A0"/>
    <w:rsid w:val="00075B08"/>
    <w:rsid w:val="00075BCB"/>
    <w:rsid w:val="00075C85"/>
    <w:rsid w:val="00076BA5"/>
    <w:rsid w:val="000775F5"/>
    <w:rsid w:val="000806FA"/>
    <w:rsid w:val="00081168"/>
    <w:rsid w:val="000822B1"/>
    <w:rsid w:val="000826F9"/>
    <w:rsid w:val="00083646"/>
    <w:rsid w:val="00083C9E"/>
    <w:rsid w:val="000861B5"/>
    <w:rsid w:val="00086EBE"/>
    <w:rsid w:val="0008796A"/>
    <w:rsid w:val="00092400"/>
    <w:rsid w:val="00092878"/>
    <w:rsid w:val="000949F5"/>
    <w:rsid w:val="000A0277"/>
    <w:rsid w:val="000A116B"/>
    <w:rsid w:val="000A1657"/>
    <w:rsid w:val="000A2A05"/>
    <w:rsid w:val="000A3F59"/>
    <w:rsid w:val="000A5CEA"/>
    <w:rsid w:val="000A719C"/>
    <w:rsid w:val="000B006B"/>
    <w:rsid w:val="000B0777"/>
    <w:rsid w:val="000B0843"/>
    <w:rsid w:val="000B1340"/>
    <w:rsid w:val="000B1EED"/>
    <w:rsid w:val="000B2975"/>
    <w:rsid w:val="000B2C69"/>
    <w:rsid w:val="000B7480"/>
    <w:rsid w:val="000C0FAA"/>
    <w:rsid w:val="000C103D"/>
    <w:rsid w:val="000C337F"/>
    <w:rsid w:val="000C5970"/>
    <w:rsid w:val="000C6360"/>
    <w:rsid w:val="000C6CA8"/>
    <w:rsid w:val="000C734D"/>
    <w:rsid w:val="000C7A3F"/>
    <w:rsid w:val="000C7E72"/>
    <w:rsid w:val="000D26D7"/>
    <w:rsid w:val="000D2F5A"/>
    <w:rsid w:val="000D4282"/>
    <w:rsid w:val="000D514E"/>
    <w:rsid w:val="000D540E"/>
    <w:rsid w:val="000D6E6A"/>
    <w:rsid w:val="000E05EA"/>
    <w:rsid w:val="000E42D9"/>
    <w:rsid w:val="000E50F9"/>
    <w:rsid w:val="000E5C70"/>
    <w:rsid w:val="000E6A76"/>
    <w:rsid w:val="000E6FB6"/>
    <w:rsid w:val="000F106F"/>
    <w:rsid w:val="000F1202"/>
    <w:rsid w:val="000F1454"/>
    <w:rsid w:val="000F48D9"/>
    <w:rsid w:val="000F53CB"/>
    <w:rsid w:val="000F58E8"/>
    <w:rsid w:val="000F5C82"/>
    <w:rsid w:val="000F6558"/>
    <w:rsid w:val="000F6957"/>
    <w:rsid w:val="00101A26"/>
    <w:rsid w:val="00104096"/>
    <w:rsid w:val="00104EFC"/>
    <w:rsid w:val="0010588B"/>
    <w:rsid w:val="00107A14"/>
    <w:rsid w:val="001106F6"/>
    <w:rsid w:val="00111029"/>
    <w:rsid w:val="00111082"/>
    <w:rsid w:val="0011500D"/>
    <w:rsid w:val="001165C6"/>
    <w:rsid w:val="00117769"/>
    <w:rsid w:val="00121CDE"/>
    <w:rsid w:val="00122338"/>
    <w:rsid w:val="00123592"/>
    <w:rsid w:val="001242B9"/>
    <w:rsid w:val="001256ED"/>
    <w:rsid w:val="00125859"/>
    <w:rsid w:val="00125D31"/>
    <w:rsid w:val="001301E2"/>
    <w:rsid w:val="001305F5"/>
    <w:rsid w:val="0013080A"/>
    <w:rsid w:val="001328B9"/>
    <w:rsid w:val="00133E83"/>
    <w:rsid w:val="001351F5"/>
    <w:rsid w:val="0013645D"/>
    <w:rsid w:val="00136F51"/>
    <w:rsid w:val="001411F4"/>
    <w:rsid w:val="00141664"/>
    <w:rsid w:val="00141A5A"/>
    <w:rsid w:val="00141B0C"/>
    <w:rsid w:val="00141D23"/>
    <w:rsid w:val="00142442"/>
    <w:rsid w:val="00143B4D"/>
    <w:rsid w:val="00145E32"/>
    <w:rsid w:val="0014634C"/>
    <w:rsid w:val="00147513"/>
    <w:rsid w:val="001515D5"/>
    <w:rsid w:val="001524A8"/>
    <w:rsid w:val="00152D7A"/>
    <w:rsid w:val="00153169"/>
    <w:rsid w:val="001532FF"/>
    <w:rsid w:val="00153E15"/>
    <w:rsid w:val="001541FE"/>
    <w:rsid w:val="00154232"/>
    <w:rsid w:val="00155128"/>
    <w:rsid w:val="0015556E"/>
    <w:rsid w:val="00157876"/>
    <w:rsid w:val="00161E4D"/>
    <w:rsid w:val="00165969"/>
    <w:rsid w:val="001659F0"/>
    <w:rsid w:val="001676A1"/>
    <w:rsid w:val="00167D3B"/>
    <w:rsid w:val="001707F2"/>
    <w:rsid w:val="00171166"/>
    <w:rsid w:val="00172B5E"/>
    <w:rsid w:val="00173561"/>
    <w:rsid w:val="001735A8"/>
    <w:rsid w:val="0017452B"/>
    <w:rsid w:val="00175016"/>
    <w:rsid w:val="001760DF"/>
    <w:rsid w:val="00176CA8"/>
    <w:rsid w:val="001808C8"/>
    <w:rsid w:val="001816C4"/>
    <w:rsid w:val="00181DB2"/>
    <w:rsid w:val="00181ED5"/>
    <w:rsid w:val="001834DA"/>
    <w:rsid w:val="001842E3"/>
    <w:rsid w:val="001853CF"/>
    <w:rsid w:val="00187BC6"/>
    <w:rsid w:val="0019101B"/>
    <w:rsid w:val="00193BCD"/>
    <w:rsid w:val="0019431D"/>
    <w:rsid w:val="00194FBC"/>
    <w:rsid w:val="00196D6B"/>
    <w:rsid w:val="00196E07"/>
    <w:rsid w:val="00197541"/>
    <w:rsid w:val="00197669"/>
    <w:rsid w:val="001A2919"/>
    <w:rsid w:val="001A2A8A"/>
    <w:rsid w:val="001A3DE3"/>
    <w:rsid w:val="001A46F9"/>
    <w:rsid w:val="001A575B"/>
    <w:rsid w:val="001A7627"/>
    <w:rsid w:val="001B105C"/>
    <w:rsid w:val="001B142F"/>
    <w:rsid w:val="001B15CA"/>
    <w:rsid w:val="001B1AFB"/>
    <w:rsid w:val="001B21B2"/>
    <w:rsid w:val="001B5BEA"/>
    <w:rsid w:val="001B7B71"/>
    <w:rsid w:val="001C0702"/>
    <w:rsid w:val="001C0C64"/>
    <w:rsid w:val="001C0E64"/>
    <w:rsid w:val="001C1981"/>
    <w:rsid w:val="001C2877"/>
    <w:rsid w:val="001C332F"/>
    <w:rsid w:val="001C36BF"/>
    <w:rsid w:val="001C50CC"/>
    <w:rsid w:val="001C7255"/>
    <w:rsid w:val="001D0E4B"/>
    <w:rsid w:val="001D1443"/>
    <w:rsid w:val="001D1850"/>
    <w:rsid w:val="001D582F"/>
    <w:rsid w:val="001D5E53"/>
    <w:rsid w:val="001D6261"/>
    <w:rsid w:val="001D74FD"/>
    <w:rsid w:val="001E2AC4"/>
    <w:rsid w:val="001E3CB7"/>
    <w:rsid w:val="001E3CD4"/>
    <w:rsid w:val="001F0F4F"/>
    <w:rsid w:val="001F2B50"/>
    <w:rsid w:val="001F3072"/>
    <w:rsid w:val="001F345B"/>
    <w:rsid w:val="001F46DE"/>
    <w:rsid w:val="001F65EF"/>
    <w:rsid w:val="00201BE2"/>
    <w:rsid w:val="002027E3"/>
    <w:rsid w:val="00203838"/>
    <w:rsid w:val="002038C6"/>
    <w:rsid w:val="00204D75"/>
    <w:rsid w:val="00205B3A"/>
    <w:rsid w:val="00210D0A"/>
    <w:rsid w:val="002113A2"/>
    <w:rsid w:val="0021146E"/>
    <w:rsid w:val="00212E26"/>
    <w:rsid w:val="00212FB4"/>
    <w:rsid w:val="00214C71"/>
    <w:rsid w:val="00214D65"/>
    <w:rsid w:val="00214DB1"/>
    <w:rsid w:val="00215D4A"/>
    <w:rsid w:val="0021638D"/>
    <w:rsid w:val="00216454"/>
    <w:rsid w:val="00217746"/>
    <w:rsid w:val="00220EC1"/>
    <w:rsid w:val="002217EA"/>
    <w:rsid w:val="00225C2F"/>
    <w:rsid w:val="002264C6"/>
    <w:rsid w:val="00226572"/>
    <w:rsid w:val="002266D4"/>
    <w:rsid w:val="00230077"/>
    <w:rsid w:val="00230690"/>
    <w:rsid w:val="002314E2"/>
    <w:rsid w:val="00231B4A"/>
    <w:rsid w:val="00233239"/>
    <w:rsid w:val="00233359"/>
    <w:rsid w:val="002338B5"/>
    <w:rsid w:val="00235220"/>
    <w:rsid w:val="00235990"/>
    <w:rsid w:val="0024288F"/>
    <w:rsid w:val="00242AAC"/>
    <w:rsid w:val="002435BC"/>
    <w:rsid w:val="00243DC1"/>
    <w:rsid w:val="00244482"/>
    <w:rsid w:val="0024457A"/>
    <w:rsid w:val="00244BFD"/>
    <w:rsid w:val="00245078"/>
    <w:rsid w:val="0024790F"/>
    <w:rsid w:val="00247B85"/>
    <w:rsid w:val="00251ED7"/>
    <w:rsid w:val="0025218F"/>
    <w:rsid w:val="00253B49"/>
    <w:rsid w:val="00253C4F"/>
    <w:rsid w:val="002550E5"/>
    <w:rsid w:val="00256B64"/>
    <w:rsid w:val="00257AED"/>
    <w:rsid w:val="00257E6C"/>
    <w:rsid w:val="00261C83"/>
    <w:rsid w:val="002635BF"/>
    <w:rsid w:val="002639CB"/>
    <w:rsid w:val="00264576"/>
    <w:rsid w:val="0026492F"/>
    <w:rsid w:val="00264E75"/>
    <w:rsid w:val="00264E8A"/>
    <w:rsid w:val="00265B2C"/>
    <w:rsid w:val="002660BE"/>
    <w:rsid w:val="00266956"/>
    <w:rsid w:val="0026714A"/>
    <w:rsid w:val="0027238A"/>
    <w:rsid w:val="002729BD"/>
    <w:rsid w:val="00274CF5"/>
    <w:rsid w:val="002759F8"/>
    <w:rsid w:val="00277427"/>
    <w:rsid w:val="002804EC"/>
    <w:rsid w:val="00280D9E"/>
    <w:rsid w:val="00281A3A"/>
    <w:rsid w:val="00281B96"/>
    <w:rsid w:val="002829E3"/>
    <w:rsid w:val="00284657"/>
    <w:rsid w:val="00284E8B"/>
    <w:rsid w:val="00285560"/>
    <w:rsid w:val="002860FD"/>
    <w:rsid w:val="002863A7"/>
    <w:rsid w:val="00286CEF"/>
    <w:rsid w:val="002924E8"/>
    <w:rsid w:val="00292BE5"/>
    <w:rsid w:val="00293728"/>
    <w:rsid w:val="0029386D"/>
    <w:rsid w:val="00293B4A"/>
    <w:rsid w:val="002941EF"/>
    <w:rsid w:val="002948B5"/>
    <w:rsid w:val="00294986"/>
    <w:rsid w:val="00294EAF"/>
    <w:rsid w:val="0029610C"/>
    <w:rsid w:val="00297EAE"/>
    <w:rsid w:val="002A0D36"/>
    <w:rsid w:val="002A1FBA"/>
    <w:rsid w:val="002A4B3C"/>
    <w:rsid w:val="002A5F07"/>
    <w:rsid w:val="002A6B7E"/>
    <w:rsid w:val="002B25C6"/>
    <w:rsid w:val="002B260D"/>
    <w:rsid w:val="002B3BB4"/>
    <w:rsid w:val="002C0F2A"/>
    <w:rsid w:val="002C2541"/>
    <w:rsid w:val="002C3241"/>
    <w:rsid w:val="002C3690"/>
    <w:rsid w:val="002C4439"/>
    <w:rsid w:val="002C4E11"/>
    <w:rsid w:val="002C6424"/>
    <w:rsid w:val="002C696D"/>
    <w:rsid w:val="002C6B30"/>
    <w:rsid w:val="002C7FE4"/>
    <w:rsid w:val="002D0199"/>
    <w:rsid w:val="002D09CD"/>
    <w:rsid w:val="002D17E4"/>
    <w:rsid w:val="002D20EB"/>
    <w:rsid w:val="002D4898"/>
    <w:rsid w:val="002D57F1"/>
    <w:rsid w:val="002D5B4E"/>
    <w:rsid w:val="002D6D75"/>
    <w:rsid w:val="002D7B71"/>
    <w:rsid w:val="002E1F5E"/>
    <w:rsid w:val="002E2A56"/>
    <w:rsid w:val="002E2AAA"/>
    <w:rsid w:val="002E4011"/>
    <w:rsid w:val="002E5568"/>
    <w:rsid w:val="002E65F8"/>
    <w:rsid w:val="002F1119"/>
    <w:rsid w:val="002F245E"/>
    <w:rsid w:val="002F4792"/>
    <w:rsid w:val="002F538F"/>
    <w:rsid w:val="002F6DB2"/>
    <w:rsid w:val="003004C0"/>
    <w:rsid w:val="0031086D"/>
    <w:rsid w:val="00312134"/>
    <w:rsid w:val="00316B19"/>
    <w:rsid w:val="0031764A"/>
    <w:rsid w:val="00317922"/>
    <w:rsid w:val="003219E3"/>
    <w:rsid w:val="00321CFA"/>
    <w:rsid w:val="00321DA5"/>
    <w:rsid w:val="00322EA4"/>
    <w:rsid w:val="00323692"/>
    <w:rsid w:val="00323DEE"/>
    <w:rsid w:val="00324B41"/>
    <w:rsid w:val="0032567E"/>
    <w:rsid w:val="00325832"/>
    <w:rsid w:val="003265E2"/>
    <w:rsid w:val="00327216"/>
    <w:rsid w:val="003274F7"/>
    <w:rsid w:val="00333713"/>
    <w:rsid w:val="003337F2"/>
    <w:rsid w:val="00333A1D"/>
    <w:rsid w:val="0033563C"/>
    <w:rsid w:val="00335A65"/>
    <w:rsid w:val="00340A76"/>
    <w:rsid w:val="00340C49"/>
    <w:rsid w:val="0034183E"/>
    <w:rsid w:val="00343849"/>
    <w:rsid w:val="003505E3"/>
    <w:rsid w:val="00350875"/>
    <w:rsid w:val="0035257E"/>
    <w:rsid w:val="003535D6"/>
    <w:rsid w:val="0035599B"/>
    <w:rsid w:val="00355EEA"/>
    <w:rsid w:val="003562E3"/>
    <w:rsid w:val="00357250"/>
    <w:rsid w:val="0035774D"/>
    <w:rsid w:val="00357FB5"/>
    <w:rsid w:val="003611AB"/>
    <w:rsid w:val="00361368"/>
    <w:rsid w:val="003637C0"/>
    <w:rsid w:val="00363BA4"/>
    <w:rsid w:val="00363D42"/>
    <w:rsid w:val="00363F2E"/>
    <w:rsid w:val="00364265"/>
    <w:rsid w:val="003649A4"/>
    <w:rsid w:val="003653D5"/>
    <w:rsid w:val="003663EE"/>
    <w:rsid w:val="003664B6"/>
    <w:rsid w:val="00366B45"/>
    <w:rsid w:val="00366C53"/>
    <w:rsid w:val="003672D3"/>
    <w:rsid w:val="0037085F"/>
    <w:rsid w:val="00374788"/>
    <w:rsid w:val="00374D2C"/>
    <w:rsid w:val="00377736"/>
    <w:rsid w:val="00377781"/>
    <w:rsid w:val="00377EF3"/>
    <w:rsid w:val="00380538"/>
    <w:rsid w:val="00380593"/>
    <w:rsid w:val="003813A0"/>
    <w:rsid w:val="0038335A"/>
    <w:rsid w:val="0038382B"/>
    <w:rsid w:val="003839AE"/>
    <w:rsid w:val="00383A58"/>
    <w:rsid w:val="00383B18"/>
    <w:rsid w:val="0038463E"/>
    <w:rsid w:val="00386E33"/>
    <w:rsid w:val="003906FA"/>
    <w:rsid w:val="003918BD"/>
    <w:rsid w:val="00391B6D"/>
    <w:rsid w:val="00391FD0"/>
    <w:rsid w:val="0039235B"/>
    <w:rsid w:val="003931AB"/>
    <w:rsid w:val="0039330F"/>
    <w:rsid w:val="00393450"/>
    <w:rsid w:val="003935F0"/>
    <w:rsid w:val="00393CA1"/>
    <w:rsid w:val="00394452"/>
    <w:rsid w:val="00394B36"/>
    <w:rsid w:val="00395727"/>
    <w:rsid w:val="003A0B76"/>
    <w:rsid w:val="003A2633"/>
    <w:rsid w:val="003A40F1"/>
    <w:rsid w:val="003A4B1D"/>
    <w:rsid w:val="003A4BAA"/>
    <w:rsid w:val="003A58F8"/>
    <w:rsid w:val="003A6738"/>
    <w:rsid w:val="003A7FEB"/>
    <w:rsid w:val="003B4375"/>
    <w:rsid w:val="003B570F"/>
    <w:rsid w:val="003B5849"/>
    <w:rsid w:val="003B5B3C"/>
    <w:rsid w:val="003B5C2C"/>
    <w:rsid w:val="003B679C"/>
    <w:rsid w:val="003B6D2D"/>
    <w:rsid w:val="003B7709"/>
    <w:rsid w:val="003B78E0"/>
    <w:rsid w:val="003C0A41"/>
    <w:rsid w:val="003C0FB2"/>
    <w:rsid w:val="003C3A78"/>
    <w:rsid w:val="003C5C48"/>
    <w:rsid w:val="003C6110"/>
    <w:rsid w:val="003C71A3"/>
    <w:rsid w:val="003C7468"/>
    <w:rsid w:val="003D07B9"/>
    <w:rsid w:val="003D1C72"/>
    <w:rsid w:val="003D2EF8"/>
    <w:rsid w:val="003D3E41"/>
    <w:rsid w:val="003D4152"/>
    <w:rsid w:val="003D4CF5"/>
    <w:rsid w:val="003D4DDA"/>
    <w:rsid w:val="003D5904"/>
    <w:rsid w:val="003D7F8F"/>
    <w:rsid w:val="003E1F22"/>
    <w:rsid w:val="003E2404"/>
    <w:rsid w:val="003E2BBE"/>
    <w:rsid w:val="003E2F1E"/>
    <w:rsid w:val="003E4464"/>
    <w:rsid w:val="003E495F"/>
    <w:rsid w:val="003E4AD5"/>
    <w:rsid w:val="003E4B1B"/>
    <w:rsid w:val="003E5355"/>
    <w:rsid w:val="003E5EA9"/>
    <w:rsid w:val="003E6E8F"/>
    <w:rsid w:val="003E71CA"/>
    <w:rsid w:val="003E7C74"/>
    <w:rsid w:val="003E7EC5"/>
    <w:rsid w:val="003F0704"/>
    <w:rsid w:val="003F18D4"/>
    <w:rsid w:val="003F2BFB"/>
    <w:rsid w:val="003F614D"/>
    <w:rsid w:val="003F68DF"/>
    <w:rsid w:val="003F6B18"/>
    <w:rsid w:val="003F6B44"/>
    <w:rsid w:val="003F7F16"/>
    <w:rsid w:val="0040134A"/>
    <w:rsid w:val="00402153"/>
    <w:rsid w:val="00402BE6"/>
    <w:rsid w:val="00405142"/>
    <w:rsid w:val="0040515F"/>
    <w:rsid w:val="0040538D"/>
    <w:rsid w:val="0040553A"/>
    <w:rsid w:val="0040569C"/>
    <w:rsid w:val="00406018"/>
    <w:rsid w:val="00406872"/>
    <w:rsid w:val="004069D0"/>
    <w:rsid w:val="0041046B"/>
    <w:rsid w:val="00410A95"/>
    <w:rsid w:val="00410CC1"/>
    <w:rsid w:val="00411297"/>
    <w:rsid w:val="00411416"/>
    <w:rsid w:val="00412894"/>
    <w:rsid w:val="00413782"/>
    <w:rsid w:val="004153D6"/>
    <w:rsid w:val="00415C49"/>
    <w:rsid w:val="00415D1E"/>
    <w:rsid w:val="00415D39"/>
    <w:rsid w:val="00416AFE"/>
    <w:rsid w:val="0041737D"/>
    <w:rsid w:val="004176FC"/>
    <w:rsid w:val="00417F8F"/>
    <w:rsid w:val="00421357"/>
    <w:rsid w:val="00424241"/>
    <w:rsid w:val="00424D37"/>
    <w:rsid w:val="004267C9"/>
    <w:rsid w:val="00427F8D"/>
    <w:rsid w:val="00430B6A"/>
    <w:rsid w:val="00431536"/>
    <w:rsid w:val="00431BD7"/>
    <w:rsid w:val="00431C42"/>
    <w:rsid w:val="004328B0"/>
    <w:rsid w:val="00432C99"/>
    <w:rsid w:val="00432C9D"/>
    <w:rsid w:val="004340A1"/>
    <w:rsid w:val="00434141"/>
    <w:rsid w:val="00436397"/>
    <w:rsid w:val="00436E67"/>
    <w:rsid w:val="004373EA"/>
    <w:rsid w:val="004377AC"/>
    <w:rsid w:val="00437D49"/>
    <w:rsid w:val="004400E8"/>
    <w:rsid w:val="00441BC2"/>
    <w:rsid w:val="004424FE"/>
    <w:rsid w:val="00442682"/>
    <w:rsid w:val="00443C74"/>
    <w:rsid w:val="00445313"/>
    <w:rsid w:val="0044557C"/>
    <w:rsid w:val="0044754E"/>
    <w:rsid w:val="00450983"/>
    <w:rsid w:val="00450B08"/>
    <w:rsid w:val="00454096"/>
    <w:rsid w:val="004555B8"/>
    <w:rsid w:val="00455706"/>
    <w:rsid w:val="004559D5"/>
    <w:rsid w:val="00455B91"/>
    <w:rsid w:val="00456D75"/>
    <w:rsid w:val="00457B84"/>
    <w:rsid w:val="00457D0B"/>
    <w:rsid w:val="004603BA"/>
    <w:rsid w:val="00460809"/>
    <w:rsid w:val="00461A5D"/>
    <w:rsid w:val="00461E12"/>
    <w:rsid w:val="004646DF"/>
    <w:rsid w:val="004651FE"/>
    <w:rsid w:val="00465621"/>
    <w:rsid w:val="00466FB9"/>
    <w:rsid w:val="00467C5D"/>
    <w:rsid w:val="00471879"/>
    <w:rsid w:val="00472C82"/>
    <w:rsid w:val="0047310A"/>
    <w:rsid w:val="0048106A"/>
    <w:rsid w:val="004826E0"/>
    <w:rsid w:val="0048338F"/>
    <w:rsid w:val="004849EB"/>
    <w:rsid w:val="0048533D"/>
    <w:rsid w:val="00492639"/>
    <w:rsid w:val="004944BA"/>
    <w:rsid w:val="0049462C"/>
    <w:rsid w:val="00494789"/>
    <w:rsid w:val="00494D62"/>
    <w:rsid w:val="00495B68"/>
    <w:rsid w:val="00495ECD"/>
    <w:rsid w:val="00496C48"/>
    <w:rsid w:val="004A01AF"/>
    <w:rsid w:val="004A0DFD"/>
    <w:rsid w:val="004A0F57"/>
    <w:rsid w:val="004A155E"/>
    <w:rsid w:val="004A1CA3"/>
    <w:rsid w:val="004A2375"/>
    <w:rsid w:val="004A2BCE"/>
    <w:rsid w:val="004A30DC"/>
    <w:rsid w:val="004A3709"/>
    <w:rsid w:val="004A3B65"/>
    <w:rsid w:val="004A4E98"/>
    <w:rsid w:val="004A5D14"/>
    <w:rsid w:val="004A6A8F"/>
    <w:rsid w:val="004A6B54"/>
    <w:rsid w:val="004A7516"/>
    <w:rsid w:val="004A7F35"/>
    <w:rsid w:val="004A7F72"/>
    <w:rsid w:val="004B04B1"/>
    <w:rsid w:val="004B1195"/>
    <w:rsid w:val="004B1798"/>
    <w:rsid w:val="004B21F6"/>
    <w:rsid w:val="004B5A43"/>
    <w:rsid w:val="004B5AAD"/>
    <w:rsid w:val="004B61FA"/>
    <w:rsid w:val="004B69B3"/>
    <w:rsid w:val="004B725D"/>
    <w:rsid w:val="004C1EC2"/>
    <w:rsid w:val="004C563F"/>
    <w:rsid w:val="004D09CA"/>
    <w:rsid w:val="004D23A4"/>
    <w:rsid w:val="004D302F"/>
    <w:rsid w:val="004D5061"/>
    <w:rsid w:val="004D5AE3"/>
    <w:rsid w:val="004D5B71"/>
    <w:rsid w:val="004D6293"/>
    <w:rsid w:val="004D6546"/>
    <w:rsid w:val="004E0288"/>
    <w:rsid w:val="004E0B40"/>
    <w:rsid w:val="004E1D5C"/>
    <w:rsid w:val="004E1DEA"/>
    <w:rsid w:val="004E308D"/>
    <w:rsid w:val="004E3E34"/>
    <w:rsid w:val="004E5EC8"/>
    <w:rsid w:val="004E66AE"/>
    <w:rsid w:val="004F1B54"/>
    <w:rsid w:val="004F3B06"/>
    <w:rsid w:val="004F55DE"/>
    <w:rsid w:val="004F7B5C"/>
    <w:rsid w:val="00500B5D"/>
    <w:rsid w:val="00500F60"/>
    <w:rsid w:val="00502349"/>
    <w:rsid w:val="00506CD1"/>
    <w:rsid w:val="00506E88"/>
    <w:rsid w:val="0051062C"/>
    <w:rsid w:val="00513A4E"/>
    <w:rsid w:val="00515600"/>
    <w:rsid w:val="00516629"/>
    <w:rsid w:val="0052005C"/>
    <w:rsid w:val="005201BE"/>
    <w:rsid w:val="005220EC"/>
    <w:rsid w:val="00524233"/>
    <w:rsid w:val="005244A4"/>
    <w:rsid w:val="00524604"/>
    <w:rsid w:val="00525C33"/>
    <w:rsid w:val="00525EE9"/>
    <w:rsid w:val="0053021A"/>
    <w:rsid w:val="00530B62"/>
    <w:rsid w:val="00532CEF"/>
    <w:rsid w:val="005333BF"/>
    <w:rsid w:val="005349D4"/>
    <w:rsid w:val="00535A85"/>
    <w:rsid w:val="00536C03"/>
    <w:rsid w:val="005370B8"/>
    <w:rsid w:val="00537D63"/>
    <w:rsid w:val="005407BF"/>
    <w:rsid w:val="00542508"/>
    <w:rsid w:val="005449BE"/>
    <w:rsid w:val="00544E43"/>
    <w:rsid w:val="00546560"/>
    <w:rsid w:val="00547881"/>
    <w:rsid w:val="00547F40"/>
    <w:rsid w:val="00547FFE"/>
    <w:rsid w:val="00550B2F"/>
    <w:rsid w:val="00550F6C"/>
    <w:rsid w:val="0055203C"/>
    <w:rsid w:val="005532B0"/>
    <w:rsid w:val="00553774"/>
    <w:rsid w:val="0055687C"/>
    <w:rsid w:val="0055739D"/>
    <w:rsid w:val="0056011E"/>
    <w:rsid w:val="00563510"/>
    <w:rsid w:val="00563848"/>
    <w:rsid w:val="0056402A"/>
    <w:rsid w:val="00565FF7"/>
    <w:rsid w:val="00566432"/>
    <w:rsid w:val="0057120E"/>
    <w:rsid w:val="00572118"/>
    <w:rsid w:val="00572E0A"/>
    <w:rsid w:val="005737C6"/>
    <w:rsid w:val="00573BE0"/>
    <w:rsid w:val="005776CA"/>
    <w:rsid w:val="00580546"/>
    <w:rsid w:val="0058275D"/>
    <w:rsid w:val="00582B0E"/>
    <w:rsid w:val="00582C4E"/>
    <w:rsid w:val="00583E55"/>
    <w:rsid w:val="005842A0"/>
    <w:rsid w:val="0058472E"/>
    <w:rsid w:val="00584D37"/>
    <w:rsid w:val="005864D4"/>
    <w:rsid w:val="00587609"/>
    <w:rsid w:val="00587632"/>
    <w:rsid w:val="00587E48"/>
    <w:rsid w:val="0059103A"/>
    <w:rsid w:val="00592F2A"/>
    <w:rsid w:val="00593961"/>
    <w:rsid w:val="00593B52"/>
    <w:rsid w:val="0059473B"/>
    <w:rsid w:val="005953CA"/>
    <w:rsid w:val="005960BA"/>
    <w:rsid w:val="00596A5E"/>
    <w:rsid w:val="005A161F"/>
    <w:rsid w:val="005A55DB"/>
    <w:rsid w:val="005A644A"/>
    <w:rsid w:val="005A659A"/>
    <w:rsid w:val="005A6611"/>
    <w:rsid w:val="005A6731"/>
    <w:rsid w:val="005A7201"/>
    <w:rsid w:val="005A7F9A"/>
    <w:rsid w:val="005B0FC5"/>
    <w:rsid w:val="005B2918"/>
    <w:rsid w:val="005B4182"/>
    <w:rsid w:val="005B4918"/>
    <w:rsid w:val="005B50A1"/>
    <w:rsid w:val="005B5A80"/>
    <w:rsid w:val="005B631B"/>
    <w:rsid w:val="005B6420"/>
    <w:rsid w:val="005B7018"/>
    <w:rsid w:val="005B7B49"/>
    <w:rsid w:val="005C1695"/>
    <w:rsid w:val="005C176F"/>
    <w:rsid w:val="005C2CDE"/>
    <w:rsid w:val="005C3640"/>
    <w:rsid w:val="005C3A36"/>
    <w:rsid w:val="005C43CF"/>
    <w:rsid w:val="005C4B42"/>
    <w:rsid w:val="005C4C55"/>
    <w:rsid w:val="005C5EB1"/>
    <w:rsid w:val="005C6F41"/>
    <w:rsid w:val="005D1B17"/>
    <w:rsid w:val="005D2594"/>
    <w:rsid w:val="005D2C00"/>
    <w:rsid w:val="005D3074"/>
    <w:rsid w:val="005D35AF"/>
    <w:rsid w:val="005D3683"/>
    <w:rsid w:val="005D5A67"/>
    <w:rsid w:val="005D792B"/>
    <w:rsid w:val="005E21D8"/>
    <w:rsid w:val="005E2363"/>
    <w:rsid w:val="005E2406"/>
    <w:rsid w:val="005E2966"/>
    <w:rsid w:val="005E3819"/>
    <w:rsid w:val="005E3ADD"/>
    <w:rsid w:val="005E452A"/>
    <w:rsid w:val="005E6149"/>
    <w:rsid w:val="005E7FF4"/>
    <w:rsid w:val="005F09CC"/>
    <w:rsid w:val="005F09E0"/>
    <w:rsid w:val="005F1B3C"/>
    <w:rsid w:val="005F1D0B"/>
    <w:rsid w:val="005F24E1"/>
    <w:rsid w:val="005F2679"/>
    <w:rsid w:val="005F2890"/>
    <w:rsid w:val="005F297C"/>
    <w:rsid w:val="005F3161"/>
    <w:rsid w:val="005F3624"/>
    <w:rsid w:val="005F3EB2"/>
    <w:rsid w:val="005F51DD"/>
    <w:rsid w:val="005F587C"/>
    <w:rsid w:val="005F7BE8"/>
    <w:rsid w:val="006001B2"/>
    <w:rsid w:val="00600615"/>
    <w:rsid w:val="006014DA"/>
    <w:rsid w:val="006019F6"/>
    <w:rsid w:val="006036FE"/>
    <w:rsid w:val="006038D0"/>
    <w:rsid w:val="00605E94"/>
    <w:rsid w:val="0060600F"/>
    <w:rsid w:val="006106EC"/>
    <w:rsid w:val="00611A86"/>
    <w:rsid w:val="00612BD3"/>
    <w:rsid w:val="00614589"/>
    <w:rsid w:val="006157E5"/>
    <w:rsid w:val="00616B13"/>
    <w:rsid w:val="00616BCF"/>
    <w:rsid w:val="006174B5"/>
    <w:rsid w:val="00620130"/>
    <w:rsid w:val="0062307B"/>
    <w:rsid w:val="0062492D"/>
    <w:rsid w:val="00624C54"/>
    <w:rsid w:val="0062531D"/>
    <w:rsid w:val="00625361"/>
    <w:rsid w:val="006254AA"/>
    <w:rsid w:val="006278EB"/>
    <w:rsid w:val="00630720"/>
    <w:rsid w:val="00630B07"/>
    <w:rsid w:val="0063132B"/>
    <w:rsid w:val="006318B4"/>
    <w:rsid w:val="0063365F"/>
    <w:rsid w:val="00633921"/>
    <w:rsid w:val="00634901"/>
    <w:rsid w:val="00634D00"/>
    <w:rsid w:val="00635A37"/>
    <w:rsid w:val="00635DAE"/>
    <w:rsid w:val="006362D6"/>
    <w:rsid w:val="00636D1B"/>
    <w:rsid w:val="00637DFA"/>
    <w:rsid w:val="00637E05"/>
    <w:rsid w:val="0064107F"/>
    <w:rsid w:val="00641801"/>
    <w:rsid w:val="00642083"/>
    <w:rsid w:val="00644F7C"/>
    <w:rsid w:val="00645565"/>
    <w:rsid w:val="0064566A"/>
    <w:rsid w:val="006478CA"/>
    <w:rsid w:val="0065048B"/>
    <w:rsid w:val="00651141"/>
    <w:rsid w:val="00655B4C"/>
    <w:rsid w:val="0065732E"/>
    <w:rsid w:val="006600AF"/>
    <w:rsid w:val="00660441"/>
    <w:rsid w:val="0066122B"/>
    <w:rsid w:val="0066232D"/>
    <w:rsid w:val="006624A4"/>
    <w:rsid w:val="006632A6"/>
    <w:rsid w:val="00663FEC"/>
    <w:rsid w:val="00664F7D"/>
    <w:rsid w:val="00665F3D"/>
    <w:rsid w:val="00670BE5"/>
    <w:rsid w:val="00671DC4"/>
    <w:rsid w:val="006740FD"/>
    <w:rsid w:val="006741E5"/>
    <w:rsid w:val="00674887"/>
    <w:rsid w:val="00676812"/>
    <w:rsid w:val="006802EF"/>
    <w:rsid w:val="00681C7D"/>
    <w:rsid w:val="006827FE"/>
    <w:rsid w:val="006840D1"/>
    <w:rsid w:val="00686B1F"/>
    <w:rsid w:val="00686E91"/>
    <w:rsid w:val="00687E9B"/>
    <w:rsid w:val="00693947"/>
    <w:rsid w:val="00693B2F"/>
    <w:rsid w:val="00696AE0"/>
    <w:rsid w:val="0069722B"/>
    <w:rsid w:val="006A1C8A"/>
    <w:rsid w:val="006A30CE"/>
    <w:rsid w:val="006A3E23"/>
    <w:rsid w:val="006A4BDB"/>
    <w:rsid w:val="006A6F51"/>
    <w:rsid w:val="006A75E7"/>
    <w:rsid w:val="006B0EC3"/>
    <w:rsid w:val="006B261C"/>
    <w:rsid w:val="006B4279"/>
    <w:rsid w:val="006B52A7"/>
    <w:rsid w:val="006B5C77"/>
    <w:rsid w:val="006B7A42"/>
    <w:rsid w:val="006C0421"/>
    <w:rsid w:val="006C0461"/>
    <w:rsid w:val="006C174C"/>
    <w:rsid w:val="006C1F06"/>
    <w:rsid w:val="006C365E"/>
    <w:rsid w:val="006C4BBE"/>
    <w:rsid w:val="006C4C6D"/>
    <w:rsid w:val="006C5728"/>
    <w:rsid w:val="006C5B2F"/>
    <w:rsid w:val="006C7894"/>
    <w:rsid w:val="006C79AA"/>
    <w:rsid w:val="006D0A8E"/>
    <w:rsid w:val="006D0ECF"/>
    <w:rsid w:val="006D23D4"/>
    <w:rsid w:val="006D2D7C"/>
    <w:rsid w:val="006D5166"/>
    <w:rsid w:val="006D59AB"/>
    <w:rsid w:val="006D6612"/>
    <w:rsid w:val="006D67DB"/>
    <w:rsid w:val="006D7132"/>
    <w:rsid w:val="006E0CD2"/>
    <w:rsid w:val="006E1444"/>
    <w:rsid w:val="006E1997"/>
    <w:rsid w:val="006E1DC3"/>
    <w:rsid w:val="006E2EB7"/>
    <w:rsid w:val="006E3B53"/>
    <w:rsid w:val="006F030B"/>
    <w:rsid w:val="006F0645"/>
    <w:rsid w:val="006F1700"/>
    <w:rsid w:val="006F1DC6"/>
    <w:rsid w:val="006F2ACE"/>
    <w:rsid w:val="006F524B"/>
    <w:rsid w:val="0070070A"/>
    <w:rsid w:val="00702C37"/>
    <w:rsid w:val="00712AB8"/>
    <w:rsid w:val="00722CC2"/>
    <w:rsid w:val="007236BA"/>
    <w:rsid w:val="007238DD"/>
    <w:rsid w:val="00723D02"/>
    <w:rsid w:val="00723D84"/>
    <w:rsid w:val="00724717"/>
    <w:rsid w:val="00724993"/>
    <w:rsid w:val="0072660C"/>
    <w:rsid w:val="00730ECD"/>
    <w:rsid w:val="00731A60"/>
    <w:rsid w:val="00731AB7"/>
    <w:rsid w:val="00735168"/>
    <w:rsid w:val="0074180F"/>
    <w:rsid w:val="0074243A"/>
    <w:rsid w:val="0074297A"/>
    <w:rsid w:val="00742F01"/>
    <w:rsid w:val="00743960"/>
    <w:rsid w:val="00744FBD"/>
    <w:rsid w:val="00745511"/>
    <w:rsid w:val="00746019"/>
    <w:rsid w:val="00746C56"/>
    <w:rsid w:val="007532A0"/>
    <w:rsid w:val="00753344"/>
    <w:rsid w:val="0075585C"/>
    <w:rsid w:val="007558DB"/>
    <w:rsid w:val="00755AB9"/>
    <w:rsid w:val="00755AED"/>
    <w:rsid w:val="00760746"/>
    <w:rsid w:val="00761900"/>
    <w:rsid w:val="00762025"/>
    <w:rsid w:val="00762458"/>
    <w:rsid w:val="00762691"/>
    <w:rsid w:val="00763791"/>
    <w:rsid w:val="00764052"/>
    <w:rsid w:val="00766299"/>
    <w:rsid w:val="00766870"/>
    <w:rsid w:val="00767067"/>
    <w:rsid w:val="00767517"/>
    <w:rsid w:val="00767EE5"/>
    <w:rsid w:val="00767F68"/>
    <w:rsid w:val="00770790"/>
    <w:rsid w:val="00771DDB"/>
    <w:rsid w:val="00771F0F"/>
    <w:rsid w:val="007732E7"/>
    <w:rsid w:val="007737A3"/>
    <w:rsid w:val="00773B92"/>
    <w:rsid w:val="00774C83"/>
    <w:rsid w:val="00774F97"/>
    <w:rsid w:val="007753D0"/>
    <w:rsid w:val="0077606A"/>
    <w:rsid w:val="00780182"/>
    <w:rsid w:val="00780E86"/>
    <w:rsid w:val="0078146D"/>
    <w:rsid w:val="00781801"/>
    <w:rsid w:val="00781E6F"/>
    <w:rsid w:val="007827E2"/>
    <w:rsid w:val="00783162"/>
    <w:rsid w:val="007834ED"/>
    <w:rsid w:val="007847A1"/>
    <w:rsid w:val="00784C33"/>
    <w:rsid w:val="007850B4"/>
    <w:rsid w:val="007871E8"/>
    <w:rsid w:val="0079178C"/>
    <w:rsid w:val="007925BD"/>
    <w:rsid w:val="007935C8"/>
    <w:rsid w:val="0079363C"/>
    <w:rsid w:val="00793B6E"/>
    <w:rsid w:val="00795FD4"/>
    <w:rsid w:val="00796825"/>
    <w:rsid w:val="007A02AD"/>
    <w:rsid w:val="007A0BCD"/>
    <w:rsid w:val="007A2658"/>
    <w:rsid w:val="007A290F"/>
    <w:rsid w:val="007A3BCA"/>
    <w:rsid w:val="007A4BB5"/>
    <w:rsid w:val="007A4FB6"/>
    <w:rsid w:val="007A5392"/>
    <w:rsid w:val="007A5636"/>
    <w:rsid w:val="007A56B8"/>
    <w:rsid w:val="007A5AEB"/>
    <w:rsid w:val="007A6EBE"/>
    <w:rsid w:val="007B1550"/>
    <w:rsid w:val="007B1B3A"/>
    <w:rsid w:val="007B41F5"/>
    <w:rsid w:val="007B4E82"/>
    <w:rsid w:val="007B7C1E"/>
    <w:rsid w:val="007C1D1B"/>
    <w:rsid w:val="007C422C"/>
    <w:rsid w:val="007C52CF"/>
    <w:rsid w:val="007D0C01"/>
    <w:rsid w:val="007D17FD"/>
    <w:rsid w:val="007D182E"/>
    <w:rsid w:val="007D57E8"/>
    <w:rsid w:val="007D6091"/>
    <w:rsid w:val="007D6EC1"/>
    <w:rsid w:val="007D7E11"/>
    <w:rsid w:val="007E0EAB"/>
    <w:rsid w:val="007E2088"/>
    <w:rsid w:val="007E24EB"/>
    <w:rsid w:val="007E444B"/>
    <w:rsid w:val="007E4CD6"/>
    <w:rsid w:val="007E60CF"/>
    <w:rsid w:val="007F1183"/>
    <w:rsid w:val="007F1F0C"/>
    <w:rsid w:val="007F20CA"/>
    <w:rsid w:val="007F251B"/>
    <w:rsid w:val="007F269F"/>
    <w:rsid w:val="007F36B7"/>
    <w:rsid w:val="007F3F8B"/>
    <w:rsid w:val="007F4D61"/>
    <w:rsid w:val="007F5589"/>
    <w:rsid w:val="007F699A"/>
    <w:rsid w:val="007F6C8F"/>
    <w:rsid w:val="007F79A8"/>
    <w:rsid w:val="007F7B9E"/>
    <w:rsid w:val="008005A8"/>
    <w:rsid w:val="00800F80"/>
    <w:rsid w:val="008020FB"/>
    <w:rsid w:val="008022C3"/>
    <w:rsid w:val="00803DEE"/>
    <w:rsid w:val="00805586"/>
    <w:rsid w:val="0080560A"/>
    <w:rsid w:val="0080635E"/>
    <w:rsid w:val="008069CB"/>
    <w:rsid w:val="0080752E"/>
    <w:rsid w:val="008104D7"/>
    <w:rsid w:val="008112B5"/>
    <w:rsid w:val="008114F5"/>
    <w:rsid w:val="008145E7"/>
    <w:rsid w:val="00814C9A"/>
    <w:rsid w:val="008150C7"/>
    <w:rsid w:val="00815C92"/>
    <w:rsid w:val="00815E04"/>
    <w:rsid w:val="00816F2D"/>
    <w:rsid w:val="00817246"/>
    <w:rsid w:val="00817270"/>
    <w:rsid w:val="008204EE"/>
    <w:rsid w:val="008215C9"/>
    <w:rsid w:val="00822293"/>
    <w:rsid w:val="0082480E"/>
    <w:rsid w:val="008252B9"/>
    <w:rsid w:val="00826A64"/>
    <w:rsid w:val="00826E56"/>
    <w:rsid w:val="00830330"/>
    <w:rsid w:val="00830450"/>
    <w:rsid w:val="0083054F"/>
    <w:rsid w:val="0083266E"/>
    <w:rsid w:val="00836F06"/>
    <w:rsid w:val="00837228"/>
    <w:rsid w:val="00837A4F"/>
    <w:rsid w:val="0084084A"/>
    <w:rsid w:val="008420AA"/>
    <w:rsid w:val="00842E87"/>
    <w:rsid w:val="0084356C"/>
    <w:rsid w:val="00844773"/>
    <w:rsid w:val="0084681D"/>
    <w:rsid w:val="008506B2"/>
    <w:rsid w:val="00851179"/>
    <w:rsid w:val="00852DB4"/>
    <w:rsid w:val="00852EBB"/>
    <w:rsid w:val="008536E0"/>
    <w:rsid w:val="00854DEF"/>
    <w:rsid w:val="0085585F"/>
    <w:rsid w:val="00855A31"/>
    <w:rsid w:val="00855FFB"/>
    <w:rsid w:val="00860BBB"/>
    <w:rsid w:val="008624CB"/>
    <w:rsid w:val="00863EEF"/>
    <w:rsid w:val="0086454E"/>
    <w:rsid w:val="00864D86"/>
    <w:rsid w:val="00865FC1"/>
    <w:rsid w:val="0086630A"/>
    <w:rsid w:val="008736D0"/>
    <w:rsid w:val="008739C3"/>
    <w:rsid w:val="00874016"/>
    <w:rsid w:val="0087401C"/>
    <w:rsid w:val="0087431D"/>
    <w:rsid w:val="00877C12"/>
    <w:rsid w:val="00883479"/>
    <w:rsid w:val="00884383"/>
    <w:rsid w:val="00885DD4"/>
    <w:rsid w:val="00886809"/>
    <w:rsid w:val="0088750D"/>
    <w:rsid w:val="008876CD"/>
    <w:rsid w:val="008879C5"/>
    <w:rsid w:val="00890051"/>
    <w:rsid w:val="008916A3"/>
    <w:rsid w:val="008918B8"/>
    <w:rsid w:val="008921AF"/>
    <w:rsid w:val="0089306D"/>
    <w:rsid w:val="008951B3"/>
    <w:rsid w:val="008952CE"/>
    <w:rsid w:val="00895914"/>
    <w:rsid w:val="00895ECD"/>
    <w:rsid w:val="00897916"/>
    <w:rsid w:val="008A122F"/>
    <w:rsid w:val="008A1E8A"/>
    <w:rsid w:val="008A31AE"/>
    <w:rsid w:val="008A3268"/>
    <w:rsid w:val="008A38BC"/>
    <w:rsid w:val="008A50DD"/>
    <w:rsid w:val="008A55AD"/>
    <w:rsid w:val="008A6AD2"/>
    <w:rsid w:val="008A797B"/>
    <w:rsid w:val="008B136B"/>
    <w:rsid w:val="008B1CC3"/>
    <w:rsid w:val="008B1F79"/>
    <w:rsid w:val="008B3001"/>
    <w:rsid w:val="008B45E7"/>
    <w:rsid w:val="008B5DBC"/>
    <w:rsid w:val="008C01C4"/>
    <w:rsid w:val="008C12BD"/>
    <w:rsid w:val="008C1371"/>
    <w:rsid w:val="008C3C92"/>
    <w:rsid w:val="008C4E8A"/>
    <w:rsid w:val="008D0BCC"/>
    <w:rsid w:val="008D1F47"/>
    <w:rsid w:val="008D4267"/>
    <w:rsid w:val="008D4422"/>
    <w:rsid w:val="008D4553"/>
    <w:rsid w:val="008D510D"/>
    <w:rsid w:val="008D640B"/>
    <w:rsid w:val="008D7E22"/>
    <w:rsid w:val="008E3C04"/>
    <w:rsid w:val="008E48E6"/>
    <w:rsid w:val="008E4B5D"/>
    <w:rsid w:val="008E56E2"/>
    <w:rsid w:val="008E5938"/>
    <w:rsid w:val="008E634A"/>
    <w:rsid w:val="008E6531"/>
    <w:rsid w:val="008F02EC"/>
    <w:rsid w:val="008F03DF"/>
    <w:rsid w:val="008F1453"/>
    <w:rsid w:val="008F2399"/>
    <w:rsid w:val="008F35A8"/>
    <w:rsid w:val="008F366E"/>
    <w:rsid w:val="008F4750"/>
    <w:rsid w:val="008F4858"/>
    <w:rsid w:val="008F541E"/>
    <w:rsid w:val="009016E3"/>
    <w:rsid w:val="00905040"/>
    <w:rsid w:val="00905E9A"/>
    <w:rsid w:val="00907612"/>
    <w:rsid w:val="00910B00"/>
    <w:rsid w:val="00910C98"/>
    <w:rsid w:val="00911FA2"/>
    <w:rsid w:val="0091242F"/>
    <w:rsid w:val="00913750"/>
    <w:rsid w:val="00913F09"/>
    <w:rsid w:val="00914375"/>
    <w:rsid w:val="00914781"/>
    <w:rsid w:val="00917496"/>
    <w:rsid w:val="0092015A"/>
    <w:rsid w:val="009206F7"/>
    <w:rsid w:val="00920CD4"/>
    <w:rsid w:val="0092105D"/>
    <w:rsid w:val="0092151E"/>
    <w:rsid w:val="009217DF"/>
    <w:rsid w:val="00923A22"/>
    <w:rsid w:val="00924908"/>
    <w:rsid w:val="0092609F"/>
    <w:rsid w:val="009264B0"/>
    <w:rsid w:val="00926BA6"/>
    <w:rsid w:val="00926F69"/>
    <w:rsid w:val="00927B53"/>
    <w:rsid w:val="009336A7"/>
    <w:rsid w:val="009345DB"/>
    <w:rsid w:val="0093630E"/>
    <w:rsid w:val="00936E99"/>
    <w:rsid w:val="00941302"/>
    <w:rsid w:val="009424DA"/>
    <w:rsid w:val="0094325F"/>
    <w:rsid w:val="00947EC9"/>
    <w:rsid w:val="00951A8D"/>
    <w:rsid w:val="00952836"/>
    <w:rsid w:val="009528FC"/>
    <w:rsid w:val="009529BF"/>
    <w:rsid w:val="009533CE"/>
    <w:rsid w:val="009544FE"/>
    <w:rsid w:val="00954877"/>
    <w:rsid w:val="00954AD1"/>
    <w:rsid w:val="00955B43"/>
    <w:rsid w:val="0095612C"/>
    <w:rsid w:val="00956629"/>
    <w:rsid w:val="00957265"/>
    <w:rsid w:val="0095773C"/>
    <w:rsid w:val="00960207"/>
    <w:rsid w:val="00960A12"/>
    <w:rsid w:val="00962A82"/>
    <w:rsid w:val="00962FC9"/>
    <w:rsid w:val="009639EF"/>
    <w:rsid w:val="00964D4F"/>
    <w:rsid w:val="00965498"/>
    <w:rsid w:val="009662F0"/>
    <w:rsid w:val="00966DD6"/>
    <w:rsid w:val="009678FF"/>
    <w:rsid w:val="0097260E"/>
    <w:rsid w:val="009726FD"/>
    <w:rsid w:val="00972A79"/>
    <w:rsid w:val="009730F3"/>
    <w:rsid w:val="0097327D"/>
    <w:rsid w:val="00974405"/>
    <w:rsid w:val="00975D17"/>
    <w:rsid w:val="00977FB6"/>
    <w:rsid w:val="009803F0"/>
    <w:rsid w:val="009809F0"/>
    <w:rsid w:val="00980C4A"/>
    <w:rsid w:val="009824D6"/>
    <w:rsid w:val="009829B0"/>
    <w:rsid w:val="009843DE"/>
    <w:rsid w:val="00990618"/>
    <w:rsid w:val="009912D5"/>
    <w:rsid w:val="00991934"/>
    <w:rsid w:val="00992785"/>
    <w:rsid w:val="00995B20"/>
    <w:rsid w:val="0099688A"/>
    <w:rsid w:val="009968C5"/>
    <w:rsid w:val="00996C19"/>
    <w:rsid w:val="009975E9"/>
    <w:rsid w:val="009A00C4"/>
    <w:rsid w:val="009A0B81"/>
    <w:rsid w:val="009A28F8"/>
    <w:rsid w:val="009A2DC5"/>
    <w:rsid w:val="009A3182"/>
    <w:rsid w:val="009A4641"/>
    <w:rsid w:val="009A50F7"/>
    <w:rsid w:val="009A64B1"/>
    <w:rsid w:val="009A6827"/>
    <w:rsid w:val="009A6FDD"/>
    <w:rsid w:val="009A70B1"/>
    <w:rsid w:val="009A7596"/>
    <w:rsid w:val="009B00FF"/>
    <w:rsid w:val="009B055C"/>
    <w:rsid w:val="009B3245"/>
    <w:rsid w:val="009B40C9"/>
    <w:rsid w:val="009B477B"/>
    <w:rsid w:val="009B6521"/>
    <w:rsid w:val="009B656D"/>
    <w:rsid w:val="009C04EE"/>
    <w:rsid w:val="009C1BD8"/>
    <w:rsid w:val="009C3226"/>
    <w:rsid w:val="009C513D"/>
    <w:rsid w:val="009C5BDF"/>
    <w:rsid w:val="009C69C7"/>
    <w:rsid w:val="009C7AEA"/>
    <w:rsid w:val="009D0E05"/>
    <w:rsid w:val="009D187B"/>
    <w:rsid w:val="009D1C9A"/>
    <w:rsid w:val="009D2385"/>
    <w:rsid w:val="009D259E"/>
    <w:rsid w:val="009D376F"/>
    <w:rsid w:val="009D5C8E"/>
    <w:rsid w:val="009D7BF1"/>
    <w:rsid w:val="009D7C9D"/>
    <w:rsid w:val="009D7F36"/>
    <w:rsid w:val="009E0021"/>
    <w:rsid w:val="009E0499"/>
    <w:rsid w:val="009E2558"/>
    <w:rsid w:val="009E3B6B"/>
    <w:rsid w:val="009E4458"/>
    <w:rsid w:val="009E44DC"/>
    <w:rsid w:val="009E4938"/>
    <w:rsid w:val="009E4E79"/>
    <w:rsid w:val="009E5110"/>
    <w:rsid w:val="009E6EFC"/>
    <w:rsid w:val="009E7D35"/>
    <w:rsid w:val="009F2269"/>
    <w:rsid w:val="009F327B"/>
    <w:rsid w:val="009F43D0"/>
    <w:rsid w:val="009F598A"/>
    <w:rsid w:val="009F7193"/>
    <w:rsid w:val="009F7345"/>
    <w:rsid w:val="00A002FE"/>
    <w:rsid w:val="00A010CA"/>
    <w:rsid w:val="00A02228"/>
    <w:rsid w:val="00A03C90"/>
    <w:rsid w:val="00A03EDD"/>
    <w:rsid w:val="00A04DF6"/>
    <w:rsid w:val="00A04FE8"/>
    <w:rsid w:val="00A052A5"/>
    <w:rsid w:val="00A10E86"/>
    <w:rsid w:val="00A1114F"/>
    <w:rsid w:val="00A117AA"/>
    <w:rsid w:val="00A11FFD"/>
    <w:rsid w:val="00A12C8D"/>
    <w:rsid w:val="00A13CBF"/>
    <w:rsid w:val="00A16D0E"/>
    <w:rsid w:val="00A21469"/>
    <w:rsid w:val="00A21611"/>
    <w:rsid w:val="00A216D7"/>
    <w:rsid w:val="00A218BC"/>
    <w:rsid w:val="00A2452E"/>
    <w:rsid w:val="00A252F0"/>
    <w:rsid w:val="00A25DC6"/>
    <w:rsid w:val="00A264A9"/>
    <w:rsid w:val="00A26987"/>
    <w:rsid w:val="00A26C90"/>
    <w:rsid w:val="00A2793E"/>
    <w:rsid w:val="00A3181B"/>
    <w:rsid w:val="00A31C58"/>
    <w:rsid w:val="00A32134"/>
    <w:rsid w:val="00A3561D"/>
    <w:rsid w:val="00A35BC5"/>
    <w:rsid w:val="00A40081"/>
    <w:rsid w:val="00A4224D"/>
    <w:rsid w:val="00A4386C"/>
    <w:rsid w:val="00A43B3D"/>
    <w:rsid w:val="00A440E2"/>
    <w:rsid w:val="00A44F3A"/>
    <w:rsid w:val="00A45463"/>
    <w:rsid w:val="00A45779"/>
    <w:rsid w:val="00A45815"/>
    <w:rsid w:val="00A46E99"/>
    <w:rsid w:val="00A5016B"/>
    <w:rsid w:val="00A5132F"/>
    <w:rsid w:val="00A522B7"/>
    <w:rsid w:val="00A5241A"/>
    <w:rsid w:val="00A53692"/>
    <w:rsid w:val="00A53C66"/>
    <w:rsid w:val="00A55CB3"/>
    <w:rsid w:val="00A57696"/>
    <w:rsid w:val="00A60795"/>
    <w:rsid w:val="00A60AF2"/>
    <w:rsid w:val="00A60F24"/>
    <w:rsid w:val="00A62455"/>
    <w:rsid w:val="00A63CAF"/>
    <w:rsid w:val="00A640C3"/>
    <w:rsid w:val="00A6413A"/>
    <w:rsid w:val="00A64F8F"/>
    <w:rsid w:val="00A659EE"/>
    <w:rsid w:val="00A6733C"/>
    <w:rsid w:val="00A711EB"/>
    <w:rsid w:val="00A71EFD"/>
    <w:rsid w:val="00A71FDC"/>
    <w:rsid w:val="00A7203A"/>
    <w:rsid w:val="00A74C1E"/>
    <w:rsid w:val="00A8009D"/>
    <w:rsid w:val="00A80AAB"/>
    <w:rsid w:val="00A81693"/>
    <w:rsid w:val="00A8200E"/>
    <w:rsid w:val="00A84A54"/>
    <w:rsid w:val="00A8574B"/>
    <w:rsid w:val="00A86257"/>
    <w:rsid w:val="00A86C33"/>
    <w:rsid w:val="00A90811"/>
    <w:rsid w:val="00A90BDE"/>
    <w:rsid w:val="00A90E13"/>
    <w:rsid w:val="00A92667"/>
    <w:rsid w:val="00A92A1A"/>
    <w:rsid w:val="00A936E7"/>
    <w:rsid w:val="00A93918"/>
    <w:rsid w:val="00A93B92"/>
    <w:rsid w:val="00A947C9"/>
    <w:rsid w:val="00A94CA2"/>
    <w:rsid w:val="00A972AB"/>
    <w:rsid w:val="00A97408"/>
    <w:rsid w:val="00AA0FDA"/>
    <w:rsid w:val="00AA27D7"/>
    <w:rsid w:val="00AA2CF3"/>
    <w:rsid w:val="00AA355A"/>
    <w:rsid w:val="00AA40D1"/>
    <w:rsid w:val="00AA6B88"/>
    <w:rsid w:val="00AA772B"/>
    <w:rsid w:val="00AB040F"/>
    <w:rsid w:val="00AB0811"/>
    <w:rsid w:val="00AB0F96"/>
    <w:rsid w:val="00AB1AAB"/>
    <w:rsid w:val="00AB1AB2"/>
    <w:rsid w:val="00AB45D6"/>
    <w:rsid w:val="00AB472B"/>
    <w:rsid w:val="00AB5738"/>
    <w:rsid w:val="00AC0B2F"/>
    <w:rsid w:val="00AC27FA"/>
    <w:rsid w:val="00AC2DDF"/>
    <w:rsid w:val="00AC6E3A"/>
    <w:rsid w:val="00AC7CD8"/>
    <w:rsid w:val="00AC7ED6"/>
    <w:rsid w:val="00AD013F"/>
    <w:rsid w:val="00AD07A0"/>
    <w:rsid w:val="00AD4AED"/>
    <w:rsid w:val="00AD6B2B"/>
    <w:rsid w:val="00AD6CDD"/>
    <w:rsid w:val="00AE1773"/>
    <w:rsid w:val="00AE2ECF"/>
    <w:rsid w:val="00AE37D6"/>
    <w:rsid w:val="00AE4907"/>
    <w:rsid w:val="00AE4F43"/>
    <w:rsid w:val="00AE5C1F"/>
    <w:rsid w:val="00AE5D73"/>
    <w:rsid w:val="00AE6074"/>
    <w:rsid w:val="00AE7FB1"/>
    <w:rsid w:val="00AF06D9"/>
    <w:rsid w:val="00AF205E"/>
    <w:rsid w:val="00AF2E3C"/>
    <w:rsid w:val="00AF2E52"/>
    <w:rsid w:val="00AF3DB5"/>
    <w:rsid w:val="00AF5442"/>
    <w:rsid w:val="00AF67BB"/>
    <w:rsid w:val="00AF6F9C"/>
    <w:rsid w:val="00AF7B51"/>
    <w:rsid w:val="00B00B4E"/>
    <w:rsid w:val="00B012DE"/>
    <w:rsid w:val="00B01473"/>
    <w:rsid w:val="00B03F37"/>
    <w:rsid w:val="00B05458"/>
    <w:rsid w:val="00B0658F"/>
    <w:rsid w:val="00B06B6C"/>
    <w:rsid w:val="00B07303"/>
    <w:rsid w:val="00B1328E"/>
    <w:rsid w:val="00B13707"/>
    <w:rsid w:val="00B13CD0"/>
    <w:rsid w:val="00B13E39"/>
    <w:rsid w:val="00B148DA"/>
    <w:rsid w:val="00B1722B"/>
    <w:rsid w:val="00B21B23"/>
    <w:rsid w:val="00B25107"/>
    <w:rsid w:val="00B257E1"/>
    <w:rsid w:val="00B31D80"/>
    <w:rsid w:val="00B32A76"/>
    <w:rsid w:val="00B32C88"/>
    <w:rsid w:val="00B33480"/>
    <w:rsid w:val="00B34008"/>
    <w:rsid w:val="00B3735C"/>
    <w:rsid w:val="00B4237D"/>
    <w:rsid w:val="00B42656"/>
    <w:rsid w:val="00B43332"/>
    <w:rsid w:val="00B443B4"/>
    <w:rsid w:val="00B44C24"/>
    <w:rsid w:val="00B452D5"/>
    <w:rsid w:val="00B45888"/>
    <w:rsid w:val="00B45B15"/>
    <w:rsid w:val="00B50E48"/>
    <w:rsid w:val="00B51D96"/>
    <w:rsid w:val="00B53BD7"/>
    <w:rsid w:val="00B552CA"/>
    <w:rsid w:val="00B558CA"/>
    <w:rsid w:val="00B55C0F"/>
    <w:rsid w:val="00B56068"/>
    <w:rsid w:val="00B56096"/>
    <w:rsid w:val="00B5683D"/>
    <w:rsid w:val="00B56A2A"/>
    <w:rsid w:val="00B62FFC"/>
    <w:rsid w:val="00B63E7B"/>
    <w:rsid w:val="00B6439C"/>
    <w:rsid w:val="00B65085"/>
    <w:rsid w:val="00B658AD"/>
    <w:rsid w:val="00B6637D"/>
    <w:rsid w:val="00B666EF"/>
    <w:rsid w:val="00B671A0"/>
    <w:rsid w:val="00B672EC"/>
    <w:rsid w:val="00B70C05"/>
    <w:rsid w:val="00B72373"/>
    <w:rsid w:val="00B728F9"/>
    <w:rsid w:val="00B73763"/>
    <w:rsid w:val="00B73D8F"/>
    <w:rsid w:val="00B773CC"/>
    <w:rsid w:val="00B7761D"/>
    <w:rsid w:val="00B812A5"/>
    <w:rsid w:val="00B8141F"/>
    <w:rsid w:val="00B817DB"/>
    <w:rsid w:val="00B81C71"/>
    <w:rsid w:val="00B82544"/>
    <w:rsid w:val="00B82DEB"/>
    <w:rsid w:val="00B84566"/>
    <w:rsid w:val="00B84A34"/>
    <w:rsid w:val="00B85B8D"/>
    <w:rsid w:val="00B85D52"/>
    <w:rsid w:val="00B86890"/>
    <w:rsid w:val="00B868B6"/>
    <w:rsid w:val="00B86DF8"/>
    <w:rsid w:val="00B957BA"/>
    <w:rsid w:val="00B95A14"/>
    <w:rsid w:val="00B9696F"/>
    <w:rsid w:val="00BA33E7"/>
    <w:rsid w:val="00BA3891"/>
    <w:rsid w:val="00BA404F"/>
    <w:rsid w:val="00BA438C"/>
    <w:rsid w:val="00BA48C0"/>
    <w:rsid w:val="00BA4E83"/>
    <w:rsid w:val="00BA5215"/>
    <w:rsid w:val="00BB21E1"/>
    <w:rsid w:val="00BB4A11"/>
    <w:rsid w:val="00BB5354"/>
    <w:rsid w:val="00BB5502"/>
    <w:rsid w:val="00BB6AC7"/>
    <w:rsid w:val="00BB6E05"/>
    <w:rsid w:val="00BB75F6"/>
    <w:rsid w:val="00BC5176"/>
    <w:rsid w:val="00BC6742"/>
    <w:rsid w:val="00BC7122"/>
    <w:rsid w:val="00BC74D7"/>
    <w:rsid w:val="00BC790D"/>
    <w:rsid w:val="00BC7FD0"/>
    <w:rsid w:val="00BD0E98"/>
    <w:rsid w:val="00BD0EA1"/>
    <w:rsid w:val="00BD11D6"/>
    <w:rsid w:val="00BD17A4"/>
    <w:rsid w:val="00BD2F91"/>
    <w:rsid w:val="00BD4C0F"/>
    <w:rsid w:val="00BD4E2A"/>
    <w:rsid w:val="00BD7239"/>
    <w:rsid w:val="00BD7329"/>
    <w:rsid w:val="00BD751A"/>
    <w:rsid w:val="00BE30EE"/>
    <w:rsid w:val="00BE4FFC"/>
    <w:rsid w:val="00BE596E"/>
    <w:rsid w:val="00BE63BC"/>
    <w:rsid w:val="00BE7DAA"/>
    <w:rsid w:val="00BF27F1"/>
    <w:rsid w:val="00BF3297"/>
    <w:rsid w:val="00BF3B42"/>
    <w:rsid w:val="00BF4624"/>
    <w:rsid w:val="00BF7162"/>
    <w:rsid w:val="00C024CE"/>
    <w:rsid w:val="00C030CD"/>
    <w:rsid w:val="00C03843"/>
    <w:rsid w:val="00C0504F"/>
    <w:rsid w:val="00C052EB"/>
    <w:rsid w:val="00C05C39"/>
    <w:rsid w:val="00C06097"/>
    <w:rsid w:val="00C0691A"/>
    <w:rsid w:val="00C0765F"/>
    <w:rsid w:val="00C07C56"/>
    <w:rsid w:val="00C11866"/>
    <w:rsid w:val="00C119CC"/>
    <w:rsid w:val="00C12B8F"/>
    <w:rsid w:val="00C137F2"/>
    <w:rsid w:val="00C14183"/>
    <w:rsid w:val="00C15BD3"/>
    <w:rsid w:val="00C23595"/>
    <w:rsid w:val="00C23D41"/>
    <w:rsid w:val="00C24668"/>
    <w:rsid w:val="00C258AC"/>
    <w:rsid w:val="00C30DE1"/>
    <w:rsid w:val="00C316CE"/>
    <w:rsid w:val="00C316E7"/>
    <w:rsid w:val="00C3236B"/>
    <w:rsid w:val="00C324E6"/>
    <w:rsid w:val="00C337B7"/>
    <w:rsid w:val="00C33D90"/>
    <w:rsid w:val="00C369C1"/>
    <w:rsid w:val="00C4045B"/>
    <w:rsid w:val="00C42DBA"/>
    <w:rsid w:val="00C44C60"/>
    <w:rsid w:val="00C467F1"/>
    <w:rsid w:val="00C46949"/>
    <w:rsid w:val="00C475AA"/>
    <w:rsid w:val="00C478F6"/>
    <w:rsid w:val="00C47BD7"/>
    <w:rsid w:val="00C5018C"/>
    <w:rsid w:val="00C52C03"/>
    <w:rsid w:val="00C53D13"/>
    <w:rsid w:val="00C53DBF"/>
    <w:rsid w:val="00C53E17"/>
    <w:rsid w:val="00C54D24"/>
    <w:rsid w:val="00C55371"/>
    <w:rsid w:val="00C553EC"/>
    <w:rsid w:val="00C555A4"/>
    <w:rsid w:val="00C55658"/>
    <w:rsid w:val="00C56129"/>
    <w:rsid w:val="00C56906"/>
    <w:rsid w:val="00C57D41"/>
    <w:rsid w:val="00C608F7"/>
    <w:rsid w:val="00C61189"/>
    <w:rsid w:val="00C627B1"/>
    <w:rsid w:val="00C65D79"/>
    <w:rsid w:val="00C66604"/>
    <w:rsid w:val="00C67013"/>
    <w:rsid w:val="00C677B6"/>
    <w:rsid w:val="00C679E5"/>
    <w:rsid w:val="00C720A2"/>
    <w:rsid w:val="00C7230E"/>
    <w:rsid w:val="00C7430F"/>
    <w:rsid w:val="00C75443"/>
    <w:rsid w:val="00C776F4"/>
    <w:rsid w:val="00C807DD"/>
    <w:rsid w:val="00C80BE4"/>
    <w:rsid w:val="00C845EA"/>
    <w:rsid w:val="00C8474B"/>
    <w:rsid w:val="00C87BEA"/>
    <w:rsid w:val="00C9216D"/>
    <w:rsid w:val="00C9227E"/>
    <w:rsid w:val="00CA0D71"/>
    <w:rsid w:val="00CA262C"/>
    <w:rsid w:val="00CA6A6F"/>
    <w:rsid w:val="00CA734F"/>
    <w:rsid w:val="00CA789D"/>
    <w:rsid w:val="00CB1696"/>
    <w:rsid w:val="00CB196B"/>
    <w:rsid w:val="00CB40AA"/>
    <w:rsid w:val="00CB4C95"/>
    <w:rsid w:val="00CC2B61"/>
    <w:rsid w:val="00CC3889"/>
    <w:rsid w:val="00CC3D49"/>
    <w:rsid w:val="00CC7008"/>
    <w:rsid w:val="00CD0467"/>
    <w:rsid w:val="00CD075E"/>
    <w:rsid w:val="00CD0833"/>
    <w:rsid w:val="00CD11B0"/>
    <w:rsid w:val="00CD214D"/>
    <w:rsid w:val="00CD25FA"/>
    <w:rsid w:val="00CD304E"/>
    <w:rsid w:val="00CD34B9"/>
    <w:rsid w:val="00CD4977"/>
    <w:rsid w:val="00CD59A3"/>
    <w:rsid w:val="00CD65BC"/>
    <w:rsid w:val="00CD65C6"/>
    <w:rsid w:val="00CD7147"/>
    <w:rsid w:val="00CE03E1"/>
    <w:rsid w:val="00CE143E"/>
    <w:rsid w:val="00CE1811"/>
    <w:rsid w:val="00CE21D2"/>
    <w:rsid w:val="00CE2CE8"/>
    <w:rsid w:val="00CE2F0D"/>
    <w:rsid w:val="00CE44F8"/>
    <w:rsid w:val="00CE48BF"/>
    <w:rsid w:val="00CE5B88"/>
    <w:rsid w:val="00CE6DC6"/>
    <w:rsid w:val="00CE778D"/>
    <w:rsid w:val="00CE7C85"/>
    <w:rsid w:val="00CF19D9"/>
    <w:rsid w:val="00CF31B8"/>
    <w:rsid w:val="00CF3638"/>
    <w:rsid w:val="00CF3C78"/>
    <w:rsid w:val="00CF3D52"/>
    <w:rsid w:val="00CF4653"/>
    <w:rsid w:val="00CF6201"/>
    <w:rsid w:val="00CF6EAD"/>
    <w:rsid w:val="00D00375"/>
    <w:rsid w:val="00D04734"/>
    <w:rsid w:val="00D04C0C"/>
    <w:rsid w:val="00D04E7E"/>
    <w:rsid w:val="00D06931"/>
    <w:rsid w:val="00D1043B"/>
    <w:rsid w:val="00D11797"/>
    <w:rsid w:val="00D11DED"/>
    <w:rsid w:val="00D12CAF"/>
    <w:rsid w:val="00D13280"/>
    <w:rsid w:val="00D15BBF"/>
    <w:rsid w:val="00D16799"/>
    <w:rsid w:val="00D16A77"/>
    <w:rsid w:val="00D17D5C"/>
    <w:rsid w:val="00D20354"/>
    <w:rsid w:val="00D214A0"/>
    <w:rsid w:val="00D214E8"/>
    <w:rsid w:val="00D215A8"/>
    <w:rsid w:val="00D21D07"/>
    <w:rsid w:val="00D23CDE"/>
    <w:rsid w:val="00D25008"/>
    <w:rsid w:val="00D260FE"/>
    <w:rsid w:val="00D361ED"/>
    <w:rsid w:val="00D3668F"/>
    <w:rsid w:val="00D372A3"/>
    <w:rsid w:val="00D3773A"/>
    <w:rsid w:val="00D40179"/>
    <w:rsid w:val="00D40261"/>
    <w:rsid w:val="00D43D4D"/>
    <w:rsid w:val="00D43F17"/>
    <w:rsid w:val="00D44BA8"/>
    <w:rsid w:val="00D529AD"/>
    <w:rsid w:val="00D52ECC"/>
    <w:rsid w:val="00D53A7F"/>
    <w:rsid w:val="00D5445D"/>
    <w:rsid w:val="00D5488C"/>
    <w:rsid w:val="00D55003"/>
    <w:rsid w:val="00D559E0"/>
    <w:rsid w:val="00D55D73"/>
    <w:rsid w:val="00D5629E"/>
    <w:rsid w:val="00D57E7B"/>
    <w:rsid w:val="00D60EF0"/>
    <w:rsid w:val="00D616C1"/>
    <w:rsid w:val="00D61DCD"/>
    <w:rsid w:val="00D61F06"/>
    <w:rsid w:val="00D6246B"/>
    <w:rsid w:val="00D62E54"/>
    <w:rsid w:val="00D63E4B"/>
    <w:rsid w:val="00D646D7"/>
    <w:rsid w:val="00D66D43"/>
    <w:rsid w:val="00D718BE"/>
    <w:rsid w:val="00D71FC9"/>
    <w:rsid w:val="00D7206B"/>
    <w:rsid w:val="00D73247"/>
    <w:rsid w:val="00D7519F"/>
    <w:rsid w:val="00D81A1B"/>
    <w:rsid w:val="00D825D1"/>
    <w:rsid w:val="00D83625"/>
    <w:rsid w:val="00D8458A"/>
    <w:rsid w:val="00D85E94"/>
    <w:rsid w:val="00D863D8"/>
    <w:rsid w:val="00D86F65"/>
    <w:rsid w:val="00D872E5"/>
    <w:rsid w:val="00D873D6"/>
    <w:rsid w:val="00D9241F"/>
    <w:rsid w:val="00D924FD"/>
    <w:rsid w:val="00D93741"/>
    <w:rsid w:val="00D94028"/>
    <w:rsid w:val="00D94293"/>
    <w:rsid w:val="00D94BC3"/>
    <w:rsid w:val="00D971D1"/>
    <w:rsid w:val="00DA043B"/>
    <w:rsid w:val="00DA0676"/>
    <w:rsid w:val="00DA1C99"/>
    <w:rsid w:val="00DA231A"/>
    <w:rsid w:val="00DA27F3"/>
    <w:rsid w:val="00DA30D4"/>
    <w:rsid w:val="00DA3B07"/>
    <w:rsid w:val="00DA3B5C"/>
    <w:rsid w:val="00DA44A4"/>
    <w:rsid w:val="00DA4AE5"/>
    <w:rsid w:val="00DA5924"/>
    <w:rsid w:val="00DA59CD"/>
    <w:rsid w:val="00DA67A5"/>
    <w:rsid w:val="00DB0187"/>
    <w:rsid w:val="00DB2197"/>
    <w:rsid w:val="00DB2373"/>
    <w:rsid w:val="00DB3474"/>
    <w:rsid w:val="00DB3BE7"/>
    <w:rsid w:val="00DB3E97"/>
    <w:rsid w:val="00DB682A"/>
    <w:rsid w:val="00DB692D"/>
    <w:rsid w:val="00DC167B"/>
    <w:rsid w:val="00DC1E27"/>
    <w:rsid w:val="00DC1F19"/>
    <w:rsid w:val="00DC21B1"/>
    <w:rsid w:val="00DC3AD8"/>
    <w:rsid w:val="00DC53EC"/>
    <w:rsid w:val="00DC54A5"/>
    <w:rsid w:val="00DC62A7"/>
    <w:rsid w:val="00DC6A58"/>
    <w:rsid w:val="00DC6EB0"/>
    <w:rsid w:val="00DD1439"/>
    <w:rsid w:val="00DD1FB1"/>
    <w:rsid w:val="00DD38EE"/>
    <w:rsid w:val="00DD4A57"/>
    <w:rsid w:val="00DD4D01"/>
    <w:rsid w:val="00DD51AD"/>
    <w:rsid w:val="00DD708B"/>
    <w:rsid w:val="00DE5B26"/>
    <w:rsid w:val="00DE6181"/>
    <w:rsid w:val="00DE78D0"/>
    <w:rsid w:val="00DF0D60"/>
    <w:rsid w:val="00DF12BE"/>
    <w:rsid w:val="00DF1B23"/>
    <w:rsid w:val="00DF2A97"/>
    <w:rsid w:val="00DF3C12"/>
    <w:rsid w:val="00DF67A6"/>
    <w:rsid w:val="00DF75B9"/>
    <w:rsid w:val="00DF76D1"/>
    <w:rsid w:val="00DF7959"/>
    <w:rsid w:val="00E00A67"/>
    <w:rsid w:val="00E01866"/>
    <w:rsid w:val="00E03998"/>
    <w:rsid w:val="00E03E6D"/>
    <w:rsid w:val="00E0438B"/>
    <w:rsid w:val="00E06157"/>
    <w:rsid w:val="00E0651D"/>
    <w:rsid w:val="00E07B01"/>
    <w:rsid w:val="00E12A46"/>
    <w:rsid w:val="00E13F33"/>
    <w:rsid w:val="00E15D14"/>
    <w:rsid w:val="00E16604"/>
    <w:rsid w:val="00E17D9D"/>
    <w:rsid w:val="00E20F2B"/>
    <w:rsid w:val="00E227FF"/>
    <w:rsid w:val="00E241B6"/>
    <w:rsid w:val="00E2462E"/>
    <w:rsid w:val="00E269BA"/>
    <w:rsid w:val="00E30169"/>
    <w:rsid w:val="00E327E6"/>
    <w:rsid w:val="00E344B3"/>
    <w:rsid w:val="00E3578B"/>
    <w:rsid w:val="00E36E63"/>
    <w:rsid w:val="00E402A9"/>
    <w:rsid w:val="00E40B59"/>
    <w:rsid w:val="00E40D53"/>
    <w:rsid w:val="00E426C6"/>
    <w:rsid w:val="00E42F5F"/>
    <w:rsid w:val="00E435B2"/>
    <w:rsid w:val="00E461B0"/>
    <w:rsid w:val="00E47C19"/>
    <w:rsid w:val="00E5348D"/>
    <w:rsid w:val="00E56C85"/>
    <w:rsid w:val="00E575B1"/>
    <w:rsid w:val="00E57822"/>
    <w:rsid w:val="00E578C5"/>
    <w:rsid w:val="00E60CAD"/>
    <w:rsid w:val="00E634A0"/>
    <w:rsid w:val="00E635F0"/>
    <w:rsid w:val="00E643E2"/>
    <w:rsid w:val="00E65348"/>
    <w:rsid w:val="00E65E4B"/>
    <w:rsid w:val="00E67265"/>
    <w:rsid w:val="00E678F1"/>
    <w:rsid w:val="00E71126"/>
    <w:rsid w:val="00E71174"/>
    <w:rsid w:val="00E716E0"/>
    <w:rsid w:val="00E7190F"/>
    <w:rsid w:val="00E71BED"/>
    <w:rsid w:val="00E72A1B"/>
    <w:rsid w:val="00E735AD"/>
    <w:rsid w:val="00E7453E"/>
    <w:rsid w:val="00E753DF"/>
    <w:rsid w:val="00E76EE5"/>
    <w:rsid w:val="00E77325"/>
    <w:rsid w:val="00E81B33"/>
    <w:rsid w:val="00E81D71"/>
    <w:rsid w:val="00E81FFC"/>
    <w:rsid w:val="00E8222A"/>
    <w:rsid w:val="00E82441"/>
    <w:rsid w:val="00E839EF"/>
    <w:rsid w:val="00E861F9"/>
    <w:rsid w:val="00E87247"/>
    <w:rsid w:val="00E873F9"/>
    <w:rsid w:val="00E902A9"/>
    <w:rsid w:val="00E912E9"/>
    <w:rsid w:val="00E9269A"/>
    <w:rsid w:val="00E92A1C"/>
    <w:rsid w:val="00E92BE5"/>
    <w:rsid w:val="00E92C60"/>
    <w:rsid w:val="00E944A4"/>
    <w:rsid w:val="00E951D5"/>
    <w:rsid w:val="00E959CB"/>
    <w:rsid w:val="00E968C0"/>
    <w:rsid w:val="00E969E9"/>
    <w:rsid w:val="00E97165"/>
    <w:rsid w:val="00EA00F9"/>
    <w:rsid w:val="00EA1CFF"/>
    <w:rsid w:val="00EA3BA2"/>
    <w:rsid w:val="00EA48B8"/>
    <w:rsid w:val="00EA56D3"/>
    <w:rsid w:val="00EA6C23"/>
    <w:rsid w:val="00EA6EC8"/>
    <w:rsid w:val="00EB01B6"/>
    <w:rsid w:val="00EB0392"/>
    <w:rsid w:val="00EB1B0C"/>
    <w:rsid w:val="00EB1F35"/>
    <w:rsid w:val="00EB20CD"/>
    <w:rsid w:val="00EB26D3"/>
    <w:rsid w:val="00EB39C5"/>
    <w:rsid w:val="00EB47D5"/>
    <w:rsid w:val="00EB5122"/>
    <w:rsid w:val="00EB6795"/>
    <w:rsid w:val="00EB6C44"/>
    <w:rsid w:val="00EC07CF"/>
    <w:rsid w:val="00EC2434"/>
    <w:rsid w:val="00EC2DED"/>
    <w:rsid w:val="00EC2FAA"/>
    <w:rsid w:val="00EC317F"/>
    <w:rsid w:val="00EC51FB"/>
    <w:rsid w:val="00EC6761"/>
    <w:rsid w:val="00ED080B"/>
    <w:rsid w:val="00ED0E03"/>
    <w:rsid w:val="00ED4B6D"/>
    <w:rsid w:val="00ED6139"/>
    <w:rsid w:val="00ED6893"/>
    <w:rsid w:val="00ED77B6"/>
    <w:rsid w:val="00ED7D2B"/>
    <w:rsid w:val="00EE120B"/>
    <w:rsid w:val="00EE161F"/>
    <w:rsid w:val="00EE17FD"/>
    <w:rsid w:val="00EE19FD"/>
    <w:rsid w:val="00EE4252"/>
    <w:rsid w:val="00EE48CD"/>
    <w:rsid w:val="00EE55C1"/>
    <w:rsid w:val="00EE6C34"/>
    <w:rsid w:val="00EE6F02"/>
    <w:rsid w:val="00EE7B48"/>
    <w:rsid w:val="00EE7BD2"/>
    <w:rsid w:val="00EF0D03"/>
    <w:rsid w:val="00EF0E84"/>
    <w:rsid w:val="00EF18D1"/>
    <w:rsid w:val="00EF5154"/>
    <w:rsid w:val="00EF5351"/>
    <w:rsid w:val="00EF5643"/>
    <w:rsid w:val="00EF7338"/>
    <w:rsid w:val="00F00D82"/>
    <w:rsid w:val="00F041C4"/>
    <w:rsid w:val="00F04FF1"/>
    <w:rsid w:val="00F0664D"/>
    <w:rsid w:val="00F0691A"/>
    <w:rsid w:val="00F070A8"/>
    <w:rsid w:val="00F070E8"/>
    <w:rsid w:val="00F11CDC"/>
    <w:rsid w:val="00F13DA3"/>
    <w:rsid w:val="00F14E51"/>
    <w:rsid w:val="00F1505E"/>
    <w:rsid w:val="00F172BC"/>
    <w:rsid w:val="00F175BF"/>
    <w:rsid w:val="00F20017"/>
    <w:rsid w:val="00F20921"/>
    <w:rsid w:val="00F20BDA"/>
    <w:rsid w:val="00F234AA"/>
    <w:rsid w:val="00F238DF"/>
    <w:rsid w:val="00F24726"/>
    <w:rsid w:val="00F25935"/>
    <w:rsid w:val="00F25CA5"/>
    <w:rsid w:val="00F26994"/>
    <w:rsid w:val="00F2754E"/>
    <w:rsid w:val="00F306C7"/>
    <w:rsid w:val="00F30FE2"/>
    <w:rsid w:val="00F314D9"/>
    <w:rsid w:val="00F32134"/>
    <w:rsid w:val="00F32A71"/>
    <w:rsid w:val="00F32F05"/>
    <w:rsid w:val="00F33DDF"/>
    <w:rsid w:val="00F33FDF"/>
    <w:rsid w:val="00F351E0"/>
    <w:rsid w:val="00F356D5"/>
    <w:rsid w:val="00F357FD"/>
    <w:rsid w:val="00F36933"/>
    <w:rsid w:val="00F36AFF"/>
    <w:rsid w:val="00F3701E"/>
    <w:rsid w:val="00F40389"/>
    <w:rsid w:val="00F41174"/>
    <w:rsid w:val="00F415E3"/>
    <w:rsid w:val="00F41B8B"/>
    <w:rsid w:val="00F427BF"/>
    <w:rsid w:val="00F42C0B"/>
    <w:rsid w:val="00F4319E"/>
    <w:rsid w:val="00F435CE"/>
    <w:rsid w:val="00F436AA"/>
    <w:rsid w:val="00F43FF6"/>
    <w:rsid w:val="00F46015"/>
    <w:rsid w:val="00F50E08"/>
    <w:rsid w:val="00F5153B"/>
    <w:rsid w:val="00F51AD2"/>
    <w:rsid w:val="00F5379D"/>
    <w:rsid w:val="00F54681"/>
    <w:rsid w:val="00F56228"/>
    <w:rsid w:val="00F57097"/>
    <w:rsid w:val="00F61CAD"/>
    <w:rsid w:val="00F62A91"/>
    <w:rsid w:val="00F64D46"/>
    <w:rsid w:val="00F656BB"/>
    <w:rsid w:val="00F66DD2"/>
    <w:rsid w:val="00F67C9D"/>
    <w:rsid w:val="00F70820"/>
    <w:rsid w:val="00F71BEE"/>
    <w:rsid w:val="00F73252"/>
    <w:rsid w:val="00F735E2"/>
    <w:rsid w:val="00F740E6"/>
    <w:rsid w:val="00F751D6"/>
    <w:rsid w:val="00F7678B"/>
    <w:rsid w:val="00F828B4"/>
    <w:rsid w:val="00F83055"/>
    <w:rsid w:val="00F8583C"/>
    <w:rsid w:val="00F85FD4"/>
    <w:rsid w:val="00F86DB5"/>
    <w:rsid w:val="00F86E3C"/>
    <w:rsid w:val="00F86E7B"/>
    <w:rsid w:val="00F87463"/>
    <w:rsid w:val="00F9117A"/>
    <w:rsid w:val="00F9170C"/>
    <w:rsid w:val="00F91A4F"/>
    <w:rsid w:val="00F91B96"/>
    <w:rsid w:val="00F92891"/>
    <w:rsid w:val="00F940BD"/>
    <w:rsid w:val="00F9477A"/>
    <w:rsid w:val="00F948AD"/>
    <w:rsid w:val="00F9537F"/>
    <w:rsid w:val="00F95BC7"/>
    <w:rsid w:val="00F95C34"/>
    <w:rsid w:val="00F97162"/>
    <w:rsid w:val="00F978EB"/>
    <w:rsid w:val="00FA107A"/>
    <w:rsid w:val="00FA119A"/>
    <w:rsid w:val="00FA16EF"/>
    <w:rsid w:val="00FA2B01"/>
    <w:rsid w:val="00FA4865"/>
    <w:rsid w:val="00FA49FA"/>
    <w:rsid w:val="00FA54F1"/>
    <w:rsid w:val="00FA5588"/>
    <w:rsid w:val="00FA5C53"/>
    <w:rsid w:val="00FA69DE"/>
    <w:rsid w:val="00FB070C"/>
    <w:rsid w:val="00FB0A47"/>
    <w:rsid w:val="00FB3025"/>
    <w:rsid w:val="00FB56AE"/>
    <w:rsid w:val="00FB59E0"/>
    <w:rsid w:val="00FB5CA9"/>
    <w:rsid w:val="00FB74B1"/>
    <w:rsid w:val="00FB7C9E"/>
    <w:rsid w:val="00FC0774"/>
    <w:rsid w:val="00FC0FE5"/>
    <w:rsid w:val="00FC1BAE"/>
    <w:rsid w:val="00FC2202"/>
    <w:rsid w:val="00FC2312"/>
    <w:rsid w:val="00FC4DF5"/>
    <w:rsid w:val="00FC5B2A"/>
    <w:rsid w:val="00FC6823"/>
    <w:rsid w:val="00FC7BCC"/>
    <w:rsid w:val="00FC7E2D"/>
    <w:rsid w:val="00FC7FDF"/>
    <w:rsid w:val="00FD1CF7"/>
    <w:rsid w:val="00FD2929"/>
    <w:rsid w:val="00FD3118"/>
    <w:rsid w:val="00FD3780"/>
    <w:rsid w:val="00FD38BC"/>
    <w:rsid w:val="00FD4590"/>
    <w:rsid w:val="00FD4FD1"/>
    <w:rsid w:val="00FD57BD"/>
    <w:rsid w:val="00FD5DD6"/>
    <w:rsid w:val="00FE1761"/>
    <w:rsid w:val="00FE251C"/>
    <w:rsid w:val="00FE3329"/>
    <w:rsid w:val="00FE4853"/>
    <w:rsid w:val="00FF244C"/>
    <w:rsid w:val="00FF2591"/>
    <w:rsid w:val="00FF342A"/>
    <w:rsid w:val="00FF4110"/>
    <w:rsid w:val="00FF4557"/>
    <w:rsid w:val="00FF57AB"/>
    <w:rsid w:val="00FF5906"/>
    <w:rsid w:val="00FF5AFA"/>
    <w:rsid w:val="00FF6B74"/>
    <w:rsid w:val="00FF6F94"/>
    <w:rsid w:val="00FF6FA8"/>
    <w:rsid w:val="023615AF"/>
    <w:rsid w:val="046A6EEA"/>
    <w:rsid w:val="09736C45"/>
    <w:rsid w:val="0A4A5BF8"/>
    <w:rsid w:val="0BF53269"/>
    <w:rsid w:val="0EB67D00"/>
    <w:rsid w:val="0F25155D"/>
    <w:rsid w:val="106D0892"/>
    <w:rsid w:val="10D00844"/>
    <w:rsid w:val="10D0581B"/>
    <w:rsid w:val="12117CC2"/>
    <w:rsid w:val="12EA7F78"/>
    <w:rsid w:val="13FF7A53"/>
    <w:rsid w:val="16FA09A5"/>
    <w:rsid w:val="1870402B"/>
    <w:rsid w:val="1B630E50"/>
    <w:rsid w:val="1BBE4579"/>
    <w:rsid w:val="1C857331"/>
    <w:rsid w:val="1D434E54"/>
    <w:rsid w:val="1E3C6E79"/>
    <w:rsid w:val="1E426EBA"/>
    <w:rsid w:val="1F845AC6"/>
    <w:rsid w:val="1FA63478"/>
    <w:rsid w:val="200C6892"/>
    <w:rsid w:val="20212800"/>
    <w:rsid w:val="204A02A8"/>
    <w:rsid w:val="22115DF1"/>
    <w:rsid w:val="22FD5AA5"/>
    <w:rsid w:val="244561FF"/>
    <w:rsid w:val="259D78E3"/>
    <w:rsid w:val="26B0217A"/>
    <w:rsid w:val="27A75FE0"/>
    <w:rsid w:val="2951316E"/>
    <w:rsid w:val="295F1858"/>
    <w:rsid w:val="29720BDA"/>
    <w:rsid w:val="2D492237"/>
    <w:rsid w:val="2E6078DC"/>
    <w:rsid w:val="2E887AD1"/>
    <w:rsid w:val="2E907B83"/>
    <w:rsid w:val="303625F7"/>
    <w:rsid w:val="318C0C61"/>
    <w:rsid w:val="32F93E5C"/>
    <w:rsid w:val="35AD6EB7"/>
    <w:rsid w:val="37974803"/>
    <w:rsid w:val="3902455C"/>
    <w:rsid w:val="3D711480"/>
    <w:rsid w:val="3F892743"/>
    <w:rsid w:val="40A24A9D"/>
    <w:rsid w:val="40FB141E"/>
    <w:rsid w:val="411918A4"/>
    <w:rsid w:val="41961147"/>
    <w:rsid w:val="45C30031"/>
    <w:rsid w:val="45FA0D14"/>
    <w:rsid w:val="4C55087A"/>
    <w:rsid w:val="4D9C7AE5"/>
    <w:rsid w:val="4DF445AC"/>
    <w:rsid w:val="4E1C0C26"/>
    <w:rsid w:val="4F044545"/>
    <w:rsid w:val="4FD572DE"/>
    <w:rsid w:val="50596845"/>
    <w:rsid w:val="54FE7075"/>
    <w:rsid w:val="56E61DD1"/>
    <w:rsid w:val="57594B6B"/>
    <w:rsid w:val="58481C97"/>
    <w:rsid w:val="5F0C439F"/>
    <w:rsid w:val="5F8D4D8C"/>
    <w:rsid w:val="64F8789F"/>
    <w:rsid w:val="65E63B9C"/>
    <w:rsid w:val="69286279"/>
    <w:rsid w:val="6A366774"/>
    <w:rsid w:val="6A535578"/>
    <w:rsid w:val="6D0843F7"/>
    <w:rsid w:val="6DE210EC"/>
    <w:rsid w:val="6E510BC2"/>
    <w:rsid w:val="70D25448"/>
    <w:rsid w:val="71FA5AC7"/>
    <w:rsid w:val="737722D7"/>
    <w:rsid w:val="7581743D"/>
    <w:rsid w:val="75842A89"/>
    <w:rsid w:val="76084FBF"/>
    <w:rsid w:val="762F6E99"/>
    <w:rsid w:val="768A5ABA"/>
    <w:rsid w:val="775D7A36"/>
    <w:rsid w:val="7C48547D"/>
    <w:rsid w:val="7D347921"/>
    <w:rsid w:val="7D382AD7"/>
    <w:rsid w:val="7DEA3E93"/>
    <w:rsid w:val="7F717674"/>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shapeDefaults>
    <o:shapedefaults v:ext="edit" spidmax="1026" fillcolor="white">
      <v:fill color="white"/>
    </o:shapedefaults>
    <o:shapelayout v:ext="edit">
      <o:idmap v:ext="edit" data="1"/>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宋体" w:hAnsi="Times New Roman" w:cs="Times New Roman"/>
        <w:lang w:val="en-US" w:eastAsia="zh-CN" w:bidi="ar-SA"/>
      </w:rPr>
    </w:rPrDefault>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semiHidden="0" w:uiPriority="9" w:unhideWhenUsed="0"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annotation text" w:qFormat="1"/>
    <w:lsdException w:name="header" w:semiHidden="0" w:uiPriority="0" w:qFormat="1"/>
    <w:lsdException w:name="footer" w:semiHidden="0" w:qFormat="1"/>
    <w:lsdException w:name="caption" w:uiPriority="35" w:qFormat="1"/>
    <w:lsdException w:name="annotation reference" w:qFormat="1"/>
    <w:lsdException w:name="page number" w:semiHidden="0" w:uiPriority="0" w:unhideWhenUsed="0" w:qFormat="1"/>
    <w:lsdException w:name="Title" w:semiHidden="0" w:uiPriority="10" w:unhideWhenUsed="0" w:qFormat="1"/>
    <w:lsdException w:name="Default Paragraph Font" w:uiPriority="1"/>
    <w:lsdException w:name="Body Text" w:uiPriority="0" w:qFormat="1"/>
    <w:lsdException w:name="Body Text Indent" w:semiHidden="0" w:uiPriority="0" w:unhideWhenUsed="0" w:qFormat="1"/>
    <w:lsdException w:name="Subtitle" w:semiHidden="0" w:uiPriority="11" w:unhideWhenUsed="0" w:qFormat="1"/>
    <w:lsdException w:name="Date" w:semiHidden="0" w:uiPriority="0" w:unhideWhenUsed="0" w:qFormat="1"/>
    <w:lsdException w:name="Body Text 2" w:qFormat="1"/>
    <w:lsdException w:name="Body Text Indent 2" w:qFormat="1"/>
    <w:lsdException w:name="Body Text Indent 3" w:qFormat="1"/>
    <w:lsdException w:name="Hyperlink" w:semiHidden="0" w:uiPriority="0" w:qFormat="1"/>
    <w:lsdException w:name="FollowedHyperlink" w:semiHidden="0" w:uiPriority="0" w:qFormat="1"/>
    <w:lsdException w:name="Strong" w:semiHidden="0" w:uiPriority="0" w:unhideWhenUsed="0" w:qFormat="1"/>
    <w:lsdException w:name="Emphasis" w:semiHidden="0" w:uiPriority="20" w:unhideWhenUsed="0" w:qFormat="1"/>
    <w:lsdException w:name="Plain Text" w:semiHidden="0" w:uiPriority="0" w:unhideWhenUsed="0" w:qFormat="1"/>
    <w:lsdException w:name="Normal (Web)" w:semiHidden="0" w:unhideWhenUsed="0" w:qFormat="1"/>
    <w:lsdException w:name="HTML Code" w:semiHidden="0" w:uiPriority="0" w:unhideWhenUsed="0" w:qFormat="1"/>
    <w:lsdException w:name="HTML Definition" w:semiHidden="0" w:uiPriority="0" w:unhideWhenUsed="0" w:qFormat="1"/>
    <w:lsdException w:name="HTML Keyboard" w:semiHidden="0" w:uiPriority="0" w:unhideWhenUsed="0" w:qFormat="1"/>
    <w:lsdException w:name="HTML Sample" w:semiHidden="0" w:uiPriority="0" w:unhideWhenUsed="0" w:qFormat="1"/>
    <w:lsdException w:name="annotation subject" w:qFormat="1"/>
    <w:lsdException w:name="Balloon Text" w:uiPriority="0" w:qFormat="1"/>
    <w:lsdException w:name="Table Grid" w:semiHidden="0" w:uiPriority="59"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a">
    <w:name w:val="Normal"/>
    <w:qFormat/>
    <w:pPr>
      <w:widowControl w:val="0"/>
      <w:jc w:val="both"/>
    </w:pPr>
    <w:rPr>
      <w:kern w:val="2"/>
      <w:sz w:val="21"/>
    </w:rPr>
  </w:style>
  <w:style w:type="paragraph" w:styleId="1">
    <w:name w:val="heading 1"/>
    <w:basedOn w:val="a"/>
    <w:next w:val="a"/>
    <w:link w:val="1Char"/>
    <w:uiPriority w:val="9"/>
    <w:qFormat/>
    <w:pPr>
      <w:keepNext/>
      <w:keepLines/>
      <w:spacing w:before="480" w:after="80"/>
      <w:outlineLvl w:val="0"/>
    </w:pPr>
    <w:rPr>
      <w:rFonts w:asciiTheme="majorHAnsi" w:eastAsiaTheme="majorEastAsia" w:hAnsiTheme="majorHAnsi" w:cstheme="majorBidi"/>
      <w:color w:val="365F91" w:themeColor="accent1" w:themeShade="BF"/>
      <w:sz w:val="48"/>
      <w:szCs w:val="48"/>
    </w:rPr>
  </w:style>
  <w:style w:type="paragraph" w:styleId="2">
    <w:name w:val="heading 2"/>
    <w:basedOn w:val="a"/>
    <w:next w:val="a"/>
    <w:link w:val="2Char"/>
    <w:uiPriority w:val="9"/>
    <w:semiHidden/>
    <w:unhideWhenUsed/>
    <w:qFormat/>
    <w:pPr>
      <w:keepNext/>
      <w:keepLines/>
      <w:spacing w:before="260" w:after="260" w:line="416" w:lineRule="auto"/>
      <w:outlineLvl w:val="1"/>
    </w:pPr>
    <w:rPr>
      <w:rFonts w:asciiTheme="majorHAnsi" w:eastAsiaTheme="majorEastAsia" w:hAnsiTheme="majorHAnsi" w:cstheme="majorBidi"/>
      <w:b/>
      <w:bCs/>
      <w:sz w:val="32"/>
      <w:szCs w:val="32"/>
    </w:rPr>
  </w:style>
  <w:style w:type="paragraph" w:styleId="3">
    <w:name w:val="heading 3"/>
    <w:basedOn w:val="a"/>
    <w:next w:val="a"/>
    <w:link w:val="3Char"/>
    <w:uiPriority w:val="9"/>
    <w:qFormat/>
    <w:pPr>
      <w:keepNext/>
      <w:keepLines/>
      <w:spacing w:before="260" w:after="260" w:line="416" w:lineRule="auto"/>
      <w:outlineLvl w:val="2"/>
    </w:pPr>
    <w:rPr>
      <w:b/>
      <w:bCs/>
      <w:sz w:val="32"/>
      <w:szCs w:val="32"/>
    </w:rPr>
  </w:style>
  <w:style w:type="paragraph" w:styleId="4">
    <w:name w:val="heading 4"/>
    <w:basedOn w:val="a"/>
    <w:next w:val="a"/>
    <w:link w:val="4Char"/>
    <w:uiPriority w:val="9"/>
    <w:semiHidden/>
    <w:unhideWhenUsed/>
    <w:qFormat/>
    <w:pPr>
      <w:keepNext/>
      <w:keepLines/>
      <w:spacing w:before="80" w:after="40"/>
      <w:outlineLvl w:val="3"/>
    </w:pPr>
    <w:rPr>
      <w:rFonts w:asciiTheme="minorHAnsi" w:eastAsiaTheme="minorEastAsia" w:hAnsiTheme="minorHAnsi" w:cstheme="majorBidi"/>
      <w:color w:val="365F91" w:themeColor="accent1" w:themeShade="BF"/>
      <w:sz w:val="28"/>
      <w:szCs w:val="28"/>
    </w:rPr>
  </w:style>
  <w:style w:type="paragraph" w:styleId="5">
    <w:name w:val="heading 5"/>
    <w:basedOn w:val="a"/>
    <w:next w:val="a"/>
    <w:link w:val="5Char"/>
    <w:uiPriority w:val="9"/>
    <w:semiHidden/>
    <w:unhideWhenUsed/>
    <w:qFormat/>
    <w:pPr>
      <w:keepNext/>
      <w:keepLines/>
      <w:spacing w:before="80" w:after="40"/>
      <w:outlineLvl w:val="4"/>
    </w:pPr>
    <w:rPr>
      <w:rFonts w:asciiTheme="minorHAnsi" w:eastAsiaTheme="minorEastAsia" w:hAnsiTheme="minorHAnsi" w:cstheme="majorBidi"/>
      <w:color w:val="365F91" w:themeColor="accent1" w:themeShade="BF"/>
      <w:sz w:val="24"/>
      <w:szCs w:val="24"/>
    </w:rPr>
  </w:style>
  <w:style w:type="paragraph" w:styleId="6">
    <w:name w:val="heading 6"/>
    <w:basedOn w:val="a"/>
    <w:next w:val="a"/>
    <w:link w:val="6Char"/>
    <w:uiPriority w:val="9"/>
    <w:semiHidden/>
    <w:unhideWhenUsed/>
    <w:qFormat/>
    <w:pPr>
      <w:keepNext/>
      <w:keepLines/>
      <w:spacing w:before="40"/>
      <w:outlineLvl w:val="5"/>
    </w:pPr>
    <w:rPr>
      <w:rFonts w:asciiTheme="minorHAnsi" w:eastAsiaTheme="minorEastAsia" w:hAnsiTheme="minorHAnsi" w:cstheme="majorBidi"/>
      <w:b/>
      <w:bCs/>
      <w:color w:val="365F91" w:themeColor="accent1" w:themeShade="BF"/>
      <w:szCs w:val="22"/>
    </w:rPr>
  </w:style>
  <w:style w:type="paragraph" w:styleId="7">
    <w:name w:val="heading 7"/>
    <w:basedOn w:val="a"/>
    <w:next w:val="a"/>
    <w:link w:val="7Char"/>
    <w:uiPriority w:val="9"/>
    <w:semiHidden/>
    <w:unhideWhenUsed/>
    <w:qFormat/>
    <w:pPr>
      <w:keepNext/>
      <w:keepLines/>
      <w:spacing w:before="40"/>
      <w:outlineLvl w:val="6"/>
    </w:pPr>
    <w:rPr>
      <w:rFonts w:asciiTheme="minorHAnsi" w:eastAsiaTheme="minorEastAsia" w:hAnsiTheme="minorHAnsi" w:cstheme="majorBidi"/>
      <w:b/>
      <w:bCs/>
      <w:color w:val="595959" w:themeColor="text1" w:themeTint="A6"/>
      <w:szCs w:val="22"/>
    </w:rPr>
  </w:style>
  <w:style w:type="paragraph" w:styleId="8">
    <w:name w:val="heading 8"/>
    <w:basedOn w:val="a"/>
    <w:next w:val="a"/>
    <w:link w:val="8Char"/>
    <w:uiPriority w:val="9"/>
    <w:semiHidden/>
    <w:unhideWhenUsed/>
    <w:qFormat/>
    <w:pPr>
      <w:keepNext/>
      <w:keepLines/>
      <w:outlineLvl w:val="7"/>
    </w:pPr>
    <w:rPr>
      <w:rFonts w:asciiTheme="minorHAnsi" w:eastAsiaTheme="minorEastAsia" w:hAnsiTheme="minorHAnsi" w:cstheme="majorBidi"/>
      <w:color w:val="595959" w:themeColor="text1" w:themeTint="A6"/>
      <w:szCs w:val="22"/>
    </w:rPr>
  </w:style>
  <w:style w:type="paragraph" w:styleId="9">
    <w:name w:val="heading 9"/>
    <w:basedOn w:val="a"/>
    <w:next w:val="a"/>
    <w:link w:val="9Char"/>
    <w:uiPriority w:val="9"/>
    <w:semiHidden/>
    <w:unhideWhenUsed/>
    <w:qFormat/>
    <w:pPr>
      <w:keepNext/>
      <w:keepLines/>
      <w:outlineLvl w:val="8"/>
    </w:pPr>
    <w:rPr>
      <w:rFonts w:asciiTheme="minorHAnsi" w:eastAsiaTheme="majorEastAsia" w:hAnsiTheme="minorHAnsi" w:cstheme="majorBidi"/>
      <w:color w:val="595959" w:themeColor="text1" w:themeTint="A6"/>
      <w:szCs w:val="22"/>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paragraph" w:styleId="a3">
    <w:name w:val="annotation text"/>
    <w:basedOn w:val="a"/>
    <w:link w:val="Char"/>
    <w:uiPriority w:val="99"/>
    <w:semiHidden/>
    <w:unhideWhenUsed/>
    <w:qFormat/>
    <w:pPr>
      <w:jc w:val="left"/>
    </w:pPr>
  </w:style>
  <w:style w:type="paragraph" w:styleId="a4">
    <w:name w:val="Body Text"/>
    <w:basedOn w:val="a"/>
    <w:link w:val="Char0"/>
    <w:semiHidden/>
    <w:unhideWhenUsed/>
    <w:qFormat/>
    <w:pPr>
      <w:spacing w:after="120"/>
    </w:pPr>
  </w:style>
  <w:style w:type="paragraph" w:styleId="a5">
    <w:name w:val="Body Text Indent"/>
    <w:basedOn w:val="a"/>
    <w:link w:val="Char1"/>
    <w:qFormat/>
    <w:pPr>
      <w:tabs>
        <w:tab w:val="left" w:pos="480"/>
      </w:tabs>
      <w:spacing w:line="560" w:lineRule="exact"/>
      <w:ind w:firstLine="480"/>
      <w:jc w:val="left"/>
    </w:pPr>
    <w:rPr>
      <w:rFonts w:ascii="宋体" w:hAnsi="宋体"/>
      <w:sz w:val="24"/>
    </w:rPr>
  </w:style>
  <w:style w:type="paragraph" w:styleId="a6">
    <w:name w:val="Plain Text"/>
    <w:basedOn w:val="a"/>
    <w:link w:val="Char10"/>
    <w:qFormat/>
    <w:rPr>
      <w:rFonts w:ascii="宋体" w:hAnsi="Courier New"/>
      <w:lang w:val="zh-CN"/>
    </w:rPr>
  </w:style>
  <w:style w:type="paragraph" w:styleId="a7">
    <w:name w:val="Date"/>
    <w:basedOn w:val="a"/>
    <w:next w:val="a"/>
    <w:link w:val="Char2"/>
    <w:qFormat/>
    <w:pPr>
      <w:adjustRightInd w:val="0"/>
      <w:spacing w:line="360" w:lineRule="atLeast"/>
      <w:textAlignment w:val="baseline"/>
    </w:pPr>
    <w:rPr>
      <w:sz w:val="32"/>
    </w:rPr>
  </w:style>
  <w:style w:type="paragraph" w:styleId="20">
    <w:name w:val="Body Text Indent 2"/>
    <w:basedOn w:val="a"/>
    <w:link w:val="2Char0"/>
    <w:uiPriority w:val="99"/>
    <w:semiHidden/>
    <w:unhideWhenUsed/>
    <w:qFormat/>
    <w:pPr>
      <w:spacing w:after="120" w:line="480" w:lineRule="auto"/>
      <w:ind w:leftChars="200" w:left="420"/>
    </w:pPr>
  </w:style>
  <w:style w:type="paragraph" w:styleId="a8">
    <w:name w:val="Balloon Text"/>
    <w:basedOn w:val="a"/>
    <w:link w:val="Char3"/>
    <w:semiHidden/>
    <w:unhideWhenUsed/>
    <w:qFormat/>
    <w:rPr>
      <w:sz w:val="18"/>
      <w:szCs w:val="18"/>
    </w:rPr>
  </w:style>
  <w:style w:type="paragraph" w:styleId="a9">
    <w:name w:val="footer"/>
    <w:basedOn w:val="a"/>
    <w:link w:val="Char4"/>
    <w:uiPriority w:val="99"/>
    <w:unhideWhenUsed/>
    <w:qFormat/>
    <w:pPr>
      <w:tabs>
        <w:tab w:val="center" w:pos="4153"/>
        <w:tab w:val="right" w:pos="8306"/>
      </w:tabs>
      <w:snapToGrid w:val="0"/>
      <w:jc w:val="left"/>
    </w:pPr>
    <w:rPr>
      <w:sz w:val="18"/>
      <w:szCs w:val="18"/>
    </w:rPr>
  </w:style>
  <w:style w:type="paragraph" w:styleId="aa">
    <w:name w:val="header"/>
    <w:basedOn w:val="a"/>
    <w:link w:val="Char5"/>
    <w:unhideWhenUsed/>
    <w:qFormat/>
    <w:pPr>
      <w:pBdr>
        <w:bottom w:val="single" w:sz="6" w:space="1" w:color="auto"/>
      </w:pBdr>
      <w:tabs>
        <w:tab w:val="center" w:pos="4153"/>
        <w:tab w:val="right" w:pos="8306"/>
      </w:tabs>
      <w:snapToGrid w:val="0"/>
      <w:jc w:val="center"/>
    </w:pPr>
    <w:rPr>
      <w:sz w:val="18"/>
      <w:szCs w:val="18"/>
    </w:rPr>
  </w:style>
  <w:style w:type="paragraph" w:styleId="ab">
    <w:name w:val="Subtitle"/>
    <w:basedOn w:val="a"/>
    <w:next w:val="a"/>
    <w:link w:val="Char6"/>
    <w:uiPriority w:val="11"/>
    <w:qFormat/>
    <w:pPr>
      <w:spacing w:before="240" w:after="60" w:line="312" w:lineRule="auto"/>
      <w:jc w:val="center"/>
      <w:outlineLvl w:val="1"/>
    </w:pPr>
    <w:rPr>
      <w:rFonts w:ascii="Cambria" w:hAnsi="Cambria"/>
      <w:b/>
      <w:bCs/>
      <w:kern w:val="28"/>
      <w:sz w:val="32"/>
      <w:szCs w:val="32"/>
      <w:lang w:val="zh-CN"/>
    </w:rPr>
  </w:style>
  <w:style w:type="paragraph" w:styleId="30">
    <w:name w:val="Body Text Indent 3"/>
    <w:basedOn w:val="a"/>
    <w:link w:val="3Char0"/>
    <w:uiPriority w:val="99"/>
    <w:semiHidden/>
    <w:unhideWhenUsed/>
    <w:qFormat/>
    <w:pPr>
      <w:spacing w:after="120"/>
      <w:ind w:leftChars="200" w:left="420"/>
    </w:pPr>
    <w:rPr>
      <w:sz w:val="16"/>
      <w:szCs w:val="16"/>
    </w:rPr>
  </w:style>
  <w:style w:type="paragraph" w:styleId="21">
    <w:name w:val="Body Text 2"/>
    <w:basedOn w:val="a"/>
    <w:link w:val="2Char1"/>
    <w:uiPriority w:val="99"/>
    <w:semiHidden/>
    <w:unhideWhenUsed/>
    <w:qFormat/>
    <w:pPr>
      <w:spacing w:after="120" w:line="480" w:lineRule="auto"/>
    </w:pPr>
  </w:style>
  <w:style w:type="paragraph" w:styleId="ac">
    <w:name w:val="Normal (Web)"/>
    <w:basedOn w:val="a"/>
    <w:uiPriority w:val="99"/>
    <w:qFormat/>
    <w:pPr>
      <w:widowControl/>
      <w:spacing w:before="100" w:beforeAutospacing="1" w:after="100" w:afterAutospacing="1"/>
      <w:jc w:val="left"/>
    </w:pPr>
    <w:rPr>
      <w:rFonts w:ascii="宋体" w:hAnsi="宋体" w:cs="宋体"/>
      <w:kern w:val="0"/>
      <w:sz w:val="24"/>
      <w:szCs w:val="24"/>
    </w:rPr>
  </w:style>
  <w:style w:type="paragraph" w:styleId="ad">
    <w:name w:val="Title"/>
    <w:basedOn w:val="a"/>
    <w:next w:val="a"/>
    <w:link w:val="Char7"/>
    <w:uiPriority w:val="10"/>
    <w:qFormat/>
    <w:pPr>
      <w:spacing w:after="80"/>
      <w:contextualSpacing/>
      <w:jc w:val="center"/>
    </w:pPr>
    <w:rPr>
      <w:rFonts w:asciiTheme="majorHAnsi" w:eastAsiaTheme="majorEastAsia" w:hAnsiTheme="majorHAnsi" w:cstheme="majorBidi"/>
      <w:spacing w:val="-10"/>
      <w:kern w:val="28"/>
      <w:sz w:val="56"/>
      <w:szCs w:val="56"/>
    </w:rPr>
  </w:style>
  <w:style w:type="paragraph" w:styleId="ae">
    <w:name w:val="annotation subject"/>
    <w:basedOn w:val="a3"/>
    <w:next w:val="a3"/>
    <w:link w:val="Char8"/>
    <w:uiPriority w:val="99"/>
    <w:semiHidden/>
    <w:unhideWhenUsed/>
    <w:qFormat/>
    <w:rPr>
      <w:b/>
      <w:bCs/>
    </w:rPr>
  </w:style>
  <w:style w:type="table" w:styleId="af">
    <w:name w:val="Table Grid"/>
    <w:basedOn w:val="a1"/>
    <w:uiPriority w:val="59"/>
    <w:qFormat/>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character" w:styleId="af0">
    <w:name w:val="Strong"/>
    <w:qFormat/>
    <w:rPr>
      <w:b/>
      <w:bCs/>
    </w:rPr>
  </w:style>
  <w:style w:type="character" w:styleId="af1">
    <w:name w:val="page number"/>
    <w:basedOn w:val="a0"/>
    <w:qFormat/>
  </w:style>
  <w:style w:type="character" w:styleId="af2">
    <w:name w:val="FollowedHyperlink"/>
    <w:basedOn w:val="a0"/>
    <w:unhideWhenUsed/>
    <w:qFormat/>
    <w:rPr>
      <w:color w:val="954F72"/>
      <w:u w:val="single"/>
    </w:rPr>
  </w:style>
  <w:style w:type="character" w:styleId="HTML">
    <w:name w:val="HTML Definition"/>
    <w:basedOn w:val="a0"/>
    <w:qFormat/>
    <w:rPr>
      <w:i/>
    </w:rPr>
  </w:style>
  <w:style w:type="character" w:styleId="af3">
    <w:name w:val="Hyperlink"/>
    <w:basedOn w:val="a0"/>
    <w:unhideWhenUsed/>
    <w:qFormat/>
    <w:rPr>
      <w:color w:val="0000FF" w:themeColor="hyperlink"/>
      <w:u w:val="single"/>
    </w:rPr>
  </w:style>
  <w:style w:type="character" w:styleId="HTML0">
    <w:name w:val="HTML Code"/>
    <w:basedOn w:val="a0"/>
    <w:qFormat/>
    <w:rPr>
      <w:rFonts w:ascii="serif" w:eastAsia="serif" w:hAnsi="serif" w:cs="serif"/>
      <w:sz w:val="21"/>
      <w:szCs w:val="21"/>
    </w:rPr>
  </w:style>
  <w:style w:type="character" w:styleId="af4">
    <w:name w:val="annotation reference"/>
    <w:basedOn w:val="a0"/>
    <w:uiPriority w:val="99"/>
    <w:semiHidden/>
    <w:unhideWhenUsed/>
    <w:qFormat/>
    <w:rPr>
      <w:sz w:val="21"/>
      <w:szCs w:val="21"/>
    </w:rPr>
  </w:style>
  <w:style w:type="character" w:styleId="HTML1">
    <w:name w:val="HTML Keyboard"/>
    <w:basedOn w:val="a0"/>
    <w:qFormat/>
    <w:rPr>
      <w:rFonts w:ascii="serif" w:eastAsia="serif" w:hAnsi="serif" w:cs="serif" w:hint="default"/>
      <w:sz w:val="21"/>
      <w:szCs w:val="21"/>
    </w:rPr>
  </w:style>
  <w:style w:type="character" w:styleId="HTML2">
    <w:name w:val="HTML Sample"/>
    <w:basedOn w:val="a0"/>
    <w:qFormat/>
    <w:rPr>
      <w:rFonts w:ascii="serif" w:eastAsia="serif" w:hAnsi="serif" w:cs="serif" w:hint="default"/>
      <w:sz w:val="21"/>
      <w:szCs w:val="21"/>
    </w:rPr>
  </w:style>
  <w:style w:type="character" w:customStyle="1" w:styleId="Char1">
    <w:name w:val="正文文本缩进 Char"/>
    <w:basedOn w:val="a0"/>
    <w:link w:val="a5"/>
    <w:qFormat/>
    <w:rPr>
      <w:rFonts w:ascii="宋体" w:eastAsia="宋体" w:hAnsi="宋体" w:cs="Times New Roman"/>
      <w:sz w:val="24"/>
      <w:szCs w:val="20"/>
    </w:rPr>
  </w:style>
  <w:style w:type="paragraph" w:customStyle="1" w:styleId="Default">
    <w:name w:val="Default"/>
    <w:link w:val="DefaultChar"/>
    <w:qFormat/>
    <w:pPr>
      <w:widowControl w:val="0"/>
      <w:autoSpaceDE w:val="0"/>
      <w:autoSpaceDN w:val="0"/>
      <w:adjustRightInd w:val="0"/>
    </w:pPr>
    <w:rPr>
      <w:rFonts w:ascii="......." w:eastAsia="......." w:hAnsi="Calibri" w:cs="......."/>
      <w:color w:val="000000"/>
      <w:sz w:val="24"/>
      <w:szCs w:val="24"/>
    </w:rPr>
  </w:style>
  <w:style w:type="character" w:customStyle="1" w:styleId="Char6">
    <w:name w:val="副标题 Char"/>
    <w:basedOn w:val="a0"/>
    <w:link w:val="ab"/>
    <w:uiPriority w:val="11"/>
    <w:qFormat/>
    <w:rPr>
      <w:rFonts w:ascii="Cambria" w:eastAsia="宋体" w:hAnsi="Cambria" w:cs="Times New Roman"/>
      <w:b/>
      <w:bCs/>
      <w:kern w:val="28"/>
      <w:sz w:val="32"/>
      <w:szCs w:val="32"/>
      <w:lang w:val="zh-CN" w:eastAsia="zh-CN"/>
    </w:rPr>
  </w:style>
  <w:style w:type="character" w:customStyle="1" w:styleId="Char5">
    <w:name w:val="页眉 Char"/>
    <w:basedOn w:val="a0"/>
    <w:link w:val="aa"/>
    <w:uiPriority w:val="99"/>
    <w:qFormat/>
    <w:rPr>
      <w:rFonts w:ascii="Times New Roman" w:eastAsia="宋体" w:hAnsi="Times New Roman" w:cs="Times New Roman"/>
      <w:sz w:val="18"/>
      <w:szCs w:val="18"/>
    </w:rPr>
  </w:style>
  <w:style w:type="character" w:customStyle="1" w:styleId="Char4">
    <w:name w:val="页脚 Char"/>
    <w:basedOn w:val="a0"/>
    <w:link w:val="a9"/>
    <w:uiPriority w:val="99"/>
    <w:qFormat/>
    <w:rPr>
      <w:rFonts w:ascii="Times New Roman" w:eastAsia="宋体" w:hAnsi="Times New Roman" w:cs="Times New Roman"/>
      <w:sz w:val="18"/>
      <w:szCs w:val="18"/>
    </w:rPr>
  </w:style>
  <w:style w:type="character" w:customStyle="1" w:styleId="Char2">
    <w:name w:val="日期 Char"/>
    <w:basedOn w:val="a0"/>
    <w:link w:val="a7"/>
    <w:qFormat/>
    <w:rPr>
      <w:rFonts w:ascii="Times New Roman" w:eastAsia="宋体" w:hAnsi="Times New Roman" w:cs="Times New Roman"/>
      <w:sz w:val="32"/>
      <w:szCs w:val="20"/>
    </w:rPr>
  </w:style>
  <w:style w:type="paragraph" w:styleId="af5">
    <w:name w:val="List Paragraph"/>
    <w:basedOn w:val="a"/>
    <w:link w:val="Char9"/>
    <w:uiPriority w:val="34"/>
    <w:qFormat/>
    <w:pPr>
      <w:ind w:firstLineChars="200" w:firstLine="420"/>
    </w:pPr>
  </w:style>
  <w:style w:type="character" w:customStyle="1" w:styleId="2Char0">
    <w:name w:val="正文文本缩进 2 Char"/>
    <w:basedOn w:val="a0"/>
    <w:link w:val="20"/>
    <w:uiPriority w:val="99"/>
    <w:semiHidden/>
    <w:qFormat/>
    <w:rPr>
      <w:rFonts w:ascii="Times New Roman" w:eastAsia="宋体" w:hAnsi="Times New Roman" w:cs="Times New Roman"/>
      <w:szCs w:val="20"/>
    </w:rPr>
  </w:style>
  <w:style w:type="character" w:customStyle="1" w:styleId="3Char">
    <w:name w:val="标题 3 Char"/>
    <w:basedOn w:val="a0"/>
    <w:link w:val="3"/>
    <w:uiPriority w:val="9"/>
    <w:qFormat/>
    <w:rPr>
      <w:rFonts w:ascii="Times New Roman" w:eastAsia="宋体" w:hAnsi="Times New Roman" w:cs="Times New Roman"/>
      <w:b/>
      <w:bCs/>
      <w:sz w:val="32"/>
      <w:szCs w:val="32"/>
    </w:rPr>
  </w:style>
  <w:style w:type="character" w:customStyle="1" w:styleId="2Char1">
    <w:name w:val="正文文本 2 Char"/>
    <w:basedOn w:val="a0"/>
    <w:link w:val="21"/>
    <w:uiPriority w:val="99"/>
    <w:semiHidden/>
    <w:qFormat/>
    <w:rPr>
      <w:rFonts w:ascii="Times New Roman" w:eastAsia="宋体" w:hAnsi="Times New Roman" w:cs="Times New Roman"/>
      <w:szCs w:val="20"/>
    </w:rPr>
  </w:style>
  <w:style w:type="paragraph" w:customStyle="1" w:styleId="Chara">
    <w:name w:val="Char"/>
    <w:basedOn w:val="a"/>
    <w:autoRedefine/>
    <w:qFormat/>
    <w:pPr>
      <w:tabs>
        <w:tab w:val="left" w:pos="360"/>
      </w:tabs>
    </w:pPr>
    <w:rPr>
      <w:sz w:val="24"/>
      <w:szCs w:val="24"/>
    </w:rPr>
  </w:style>
  <w:style w:type="character" w:customStyle="1" w:styleId="Charb">
    <w:name w:val="纯文本 Char"/>
    <w:basedOn w:val="a0"/>
    <w:uiPriority w:val="99"/>
    <w:semiHidden/>
    <w:qFormat/>
    <w:rPr>
      <w:rFonts w:ascii="宋体" w:eastAsia="宋体" w:hAnsi="Courier New" w:cs="Courier New"/>
      <w:szCs w:val="21"/>
    </w:rPr>
  </w:style>
  <w:style w:type="character" w:customStyle="1" w:styleId="Char10">
    <w:name w:val="纯文本 Char1"/>
    <w:link w:val="a6"/>
    <w:qFormat/>
    <w:locked/>
    <w:rPr>
      <w:rFonts w:ascii="宋体" w:eastAsia="宋体" w:hAnsi="Courier New" w:cs="Times New Roman"/>
      <w:szCs w:val="20"/>
      <w:lang w:val="zh-CN" w:eastAsia="zh-CN"/>
    </w:rPr>
  </w:style>
  <w:style w:type="character" w:customStyle="1" w:styleId="3Char0">
    <w:name w:val="正文文本缩进 3 Char"/>
    <w:basedOn w:val="a0"/>
    <w:link w:val="30"/>
    <w:uiPriority w:val="99"/>
    <w:semiHidden/>
    <w:qFormat/>
    <w:rPr>
      <w:rFonts w:ascii="Times New Roman" w:eastAsia="宋体" w:hAnsi="Times New Roman" w:cs="Times New Roman"/>
      <w:sz w:val="16"/>
      <w:szCs w:val="16"/>
    </w:rPr>
  </w:style>
  <w:style w:type="paragraph" w:customStyle="1" w:styleId="13">
    <w:name w:val="正文_13"/>
    <w:qFormat/>
    <w:pPr>
      <w:widowControl w:val="0"/>
      <w:jc w:val="both"/>
    </w:pPr>
    <w:rPr>
      <w:kern w:val="2"/>
      <w:sz w:val="21"/>
      <w:szCs w:val="24"/>
    </w:rPr>
  </w:style>
  <w:style w:type="paragraph" w:customStyle="1" w:styleId="60">
    <w:name w:val="正文_6"/>
    <w:qFormat/>
    <w:pPr>
      <w:widowControl w:val="0"/>
      <w:jc w:val="both"/>
    </w:pPr>
    <w:rPr>
      <w:kern w:val="2"/>
      <w:sz w:val="21"/>
      <w:szCs w:val="24"/>
    </w:rPr>
  </w:style>
  <w:style w:type="paragraph" w:customStyle="1" w:styleId="70">
    <w:name w:val="正文_7"/>
    <w:qFormat/>
    <w:pPr>
      <w:widowControl w:val="0"/>
      <w:jc w:val="both"/>
    </w:pPr>
    <w:rPr>
      <w:kern w:val="2"/>
      <w:sz w:val="21"/>
      <w:szCs w:val="24"/>
    </w:rPr>
  </w:style>
  <w:style w:type="paragraph" w:customStyle="1" w:styleId="11">
    <w:name w:val="正文_11"/>
    <w:qFormat/>
    <w:pPr>
      <w:widowControl w:val="0"/>
      <w:jc w:val="both"/>
    </w:pPr>
    <w:rPr>
      <w:kern w:val="2"/>
      <w:sz w:val="21"/>
      <w:szCs w:val="24"/>
    </w:rPr>
  </w:style>
  <w:style w:type="character" w:customStyle="1" w:styleId="Char3">
    <w:name w:val="批注框文本 Char"/>
    <w:basedOn w:val="a0"/>
    <w:link w:val="a8"/>
    <w:semiHidden/>
    <w:qFormat/>
    <w:rPr>
      <w:rFonts w:ascii="Times New Roman" w:eastAsia="宋体" w:hAnsi="Times New Roman" w:cs="Times New Roman"/>
      <w:sz w:val="18"/>
      <w:szCs w:val="18"/>
    </w:rPr>
  </w:style>
  <w:style w:type="character" w:customStyle="1" w:styleId="Char">
    <w:name w:val="批注文字 Char"/>
    <w:basedOn w:val="a0"/>
    <w:link w:val="a3"/>
    <w:uiPriority w:val="99"/>
    <w:semiHidden/>
    <w:qFormat/>
    <w:rPr>
      <w:rFonts w:ascii="Times New Roman" w:eastAsia="宋体" w:hAnsi="Times New Roman" w:cs="Times New Roman"/>
      <w:szCs w:val="20"/>
    </w:rPr>
  </w:style>
  <w:style w:type="character" w:customStyle="1" w:styleId="DefaultChar">
    <w:name w:val="Default Char"/>
    <w:link w:val="Default"/>
    <w:qFormat/>
    <w:locked/>
    <w:rPr>
      <w:rFonts w:ascii="......." w:eastAsia="......." w:hAnsi="Calibri" w:cs="......."/>
      <w:color w:val="000000"/>
      <w:kern w:val="0"/>
      <w:sz w:val="24"/>
      <w:szCs w:val="24"/>
    </w:rPr>
  </w:style>
  <w:style w:type="character" w:customStyle="1" w:styleId="Char9">
    <w:name w:val="列出段落 Char"/>
    <w:link w:val="af5"/>
    <w:uiPriority w:val="34"/>
    <w:qFormat/>
    <w:rPr>
      <w:rFonts w:ascii="Times New Roman" w:eastAsia="宋体" w:hAnsi="Times New Roman" w:cs="Times New Roman"/>
      <w:szCs w:val="20"/>
    </w:rPr>
  </w:style>
  <w:style w:type="character" w:customStyle="1" w:styleId="Char0">
    <w:name w:val="正文文本 Char"/>
    <w:basedOn w:val="a0"/>
    <w:link w:val="a4"/>
    <w:semiHidden/>
    <w:qFormat/>
    <w:rPr>
      <w:rFonts w:ascii="Times New Roman" w:eastAsia="宋体" w:hAnsi="Times New Roman" w:cs="Times New Roman"/>
      <w:szCs w:val="20"/>
    </w:rPr>
  </w:style>
  <w:style w:type="character" w:customStyle="1" w:styleId="2Char">
    <w:name w:val="标题 2 Char"/>
    <w:basedOn w:val="a0"/>
    <w:link w:val="2"/>
    <w:uiPriority w:val="9"/>
    <w:semiHidden/>
    <w:qFormat/>
    <w:rPr>
      <w:rFonts w:asciiTheme="majorHAnsi" w:eastAsiaTheme="majorEastAsia" w:hAnsiTheme="majorHAnsi" w:cstheme="majorBidi"/>
      <w:b/>
      <w:bCs/>
      <w:sz w:val="32"/>
      <w:szCs w:val="32"/>
    </w:rPr>
  </w:style>
  <w:style w:type="paragraph" w:customStyle="1" w:styleId="10">
    <w:name w:val="列出段落1"/>
    <w:basedOn w:val="a"/>
    <w:qFormat/>
    <w:pPr>
      <w:ind w:firstLineChars="200" w:firstLine="420"/>
    </w:pPr>
    <w:rPr>
      <w:rFonts w:ascii="Calibri" w:hAnsi="Calibri" w:cs="黑体"/>
      <w:szCs w:val="22"/>
    </w:rPr>
  </w:style>
  <w:style w:type="paragraph" w:customStyle="1" w:styleId="AONormal">
    <w:name w:val="AONormal"/>
    <w:qFormat/>
    <w:pPr>
      <w:autoSpaceDE w:val="0"/>
      <w:autoSpaceDN w:val="0"/>
      <w:adjustRightInd w:val="0"/>
      <w:spacing w:line="400" w:lineRule="exact"/>
      <w:ind w:firstLineChars="200" w:firstLine="440"/>
    </w:pPr>
    <w:rPr>
      <w:rFonts w:ascii="华文楷体" w:eastAsia="华文楷体" w:hAnsi="华文楷体" w:cs="华文楷体"/>
      <w:sz w:val="22"/>
      <w:szCs w:val="21"/>
    </w:rPr>
  </w:style>
  <w:style w:type="character" w:customStyle="1" w:styleId="Char8">
    <w:name w:val="批注主题 Char"/>
    <w:basedOn w:val="Char"/>
    <w:link w:val="ae"/>
    <w:uiPriority w:val="99"/>
    <w:semiHidden/>
    <w:qFormat/>
    <w:rPr>
      <w:rFonts w:ascii="Times New Roman" w:eastAsia="宋体" w:hAnsi="Times New Roman" w:cs="Times New Roman"/>
      <w:b/>
      <w:bCs/>
      <w:szCs w:val="20"/>
    </w:rPr>
  </w:style>
  <w:style w:type="character" w:customStyle="1" w:styleId="1Char">
    <w:name w:val="标题 1 Char"/>
    <w:basedOn w:val="a0"/>
    <w:link w:val="1"/>
    <w:uiPriority w:val="9"/>
    <w:qFormat/>
    <w:rPr>
      <w:rFonts w:asciiTheme="majorHAnsi" w:eastAsiaTheme="majorEastAsia" w:hAnsiTheme="majorHAnsi" w:cstheme="majorBidi"/>
      <w:color w:val="365F91" w:themeColor="accent1" w:themeShade="BF"/>
      <w:sz w:val="48"/>
      <w:szCs w:val="48"/>
    </w:rPr>
  </w:style>
  <w:style w:type="character" w:customStyle="1" w:styleId="4Char">
    <w:name w:val="标题 4 Char"/>
    <w:basedOn w:val="a0"/>
    <w:link w:val="4"/>
    <w:uiPriority w:val="9"/>
    <w:semiHidden/>
    <w:qFormat/>
    <w:rPr>
      <w:rFonts w:cstheme="majorBidi"/>
      <w:color w:val="365F91" w:themeColor="accent1" w:themeShade="BF"/>
      <w:sz w:val="28"/>
      <w:szCs w:val="28"/>
    </w:rPr>
  </w:style>
  <w:style w:type="character" w:customStyle="1" w:styleId="5Char">
    <w:name w:val="标题 5 Char"/>
    <w:basedOn w:val="a0"/>
    <w:link w:val="5"/>
    <w:uiPriority w:val="9"/>
    <w:semiHidden/>
    <w:qFormat/>
    <w:rPr>
      <w:rFonts w:cstheme="majorBidi"/>
      <w:color w:val="365F91" w:themeColor="accent1" w:themeShade="BF"/>
      <w:sz w:val="24"/>
      <w:szCs w:val="24"/>
    </w:rPr>
  </w:style>
  <w:style w:type="character" w:customStyle="1" w:styleId="6Char">
    <w:name w:val="标题 6 Char"/>
    <w:basedOn w:val="a0"/>
    <w:link w:val="6"/>
    <w:uiPriority w:val="9"/>
    <w:semiHidden/>
    <w:qFormat/>
    <w:rPr>
      <w:rFonts w:cstheme="majorBidi"/>
      <w:b/>
      <w:bCs/>
      <w:color w:val="365F91" w:themeColor="accent1" w:themeShade="BF"/>
    </w:rPr>
  </w:style>
  <w:style w:type="character" w:customStyle="1" w:styleId="7Char">
    <w:name w:val="标题 7 Char"/>
    <w:basedOn w:val="a0"/>
    <w:link w:val="7"/>
    <w:uiPriority w:val="9"/>
    <w:semiHidden/>
    <w:qFormat/>
    <w:rPr>
      <w:rFonts w:cstheme="majorBidi"/>
      <w:b/>
      <w:bCs/>
      <w:color w:val="595959" w:themeColor="text1" w:themeTint="A6"/>
    </w:rPr>
  </w:style>
  <w:style w:type="character" w:customStyle="1" w:styleId="8Char">
    <w:name w:val="标题 8 Char"/>
    <w:basedOn w:val="a0"/>
    <w:link w:val="8"/>
    <w:uiPriority w:val="9"/>
    <w:semiHidden/>
    <w:qFormat/>
    <w:rPr>
      <w:rFonts w:cstheme="majorBidi"/>
      <w:color w:val="595959" w:themeColor="text1" w:themeTint="A6"/>
    </w:rPr>
  </w:style>
  <w:style w:type="character" w:customStyle="1" w:styleId="9Char">
    <w:name w:val="标题 9 Char"/>
    <w:basedOn w:val="a0"/>
    <w:link w:val="9"/>
    <w:uiPriority w:val="9"/>
    <w:semiHidden/>
    <w:qFormat/>
    <w:rPr>
      <w:rFonts w:eastAsiaTheme="majorEastAsia" w:cstheme="majorBidi"/>
      <w:color w:val="595959" w:themeColor="text1" w:themeTint="A6"/>
    </w:rPr>
  </w:style>
  <w:style w:type="character" w:customStyle="1" w:styleId="Char7">
    <w:name w:val="标题 Char"/>
    <w:basedOn w:val="a0"/>
    <w:link w:val="ad"/>
    <w:uiPriority w:val="10"/>
    <w:qFormat/>
    <w:rPr>
      <w:rFonts w:asciiTheme="majorHAnsi" w:eastAsiaTheme="majorEastAsia" w:hAnsiTheme="majorHAnsi" w:cstheme="majorBidi"/>
      <w:spacing w:val="-10"/>
      <w:kern w:val="28"/>
      <w:sz w:val="56"/>
      <w:szCs w:val="56"/>
    </w:rPr>
  </w:style>
  <w:style w:type="paragraph" w:styleId="af6">
    <w:name w:val="Quote"/>
    <w:basedOn w:val="a"/>
    <w:next w:val="a"/>
    <w:link w:val="Charc"/>
    <w:uiPriority w:val="29"/>
    <w:qFormat/>
    <w:pPr>
      <w:spacing w:before="160" w:after="160"/>
      <w:jc w:val="center"/>
    </w:pPr>
    <w:rPr>
      <w:rFonts w:asciiTheme="minorHAnsi" w:eastAsiaTheme="minorEastAsia" w:hAnsiTheme="minorHAnsi" w:cstheme="minorBidi"/>
      <w:i/>
      <w:iCs/>
      <w:color w:val="404040" w:themeColor="text1" w:themeTint="BF"/>
      <w:szCs w:val="22"/>
    </w:rPr>
  </w:style>
  <w:style w:type="character" w:customStyle="1" w:styleId="Charc">
    <w:name w:val="引用 Char"/>
    <w:basedOn w:val="a0"/>
    <w:link w:val="af6"/>
    <w:uiPriority w:val="29"/>
    <w:qFormat/>
    <w:rPr>
      <w:i/>
      <w:iCs/>
      <w:color w:val="404040" w:themeColor="text1" w:themeTint="BF"/>
    </w:rPr>
  </w:style>
  <w:style w:type="character" w:customStyle="1" w:styleId="12">
    <w:name w:val="明显强调1"/>
    <w:basedOn w:val="a0"/>
    <w:uiPriority w:val="21"/>
    <w:qFormat/>
    <w:rPr>
      <w:i/>
      <w:iCs/>
      <w:color w:val="365F91" w:themeColor="accent1" w:themeShade="BF"/>
    </w:rPr>
  </w:style>
  <w:style w:type="paragraph" w:styleId="af7">
    <w:name w:val="Intense Quote"/>
    <w:basedOn w:val="a"/>
    <w:next w:val="a"/>
    <w:link w:val="Chard"/>
    <w:uiPriority w:val="30"/>
    <w:qFormat/>
    <w:pPr>
      <w:pBdr>
        <w:top w:val="single" w:sz="4" w:space="10" w:color="365F91" w:themeColor="accent1" w:themeShade="BF"/>
        <w:bottom w:val="single" w:sz="4" w:space="10" w:color="365F91" w:themeColor="accent1" w:themeShade="BF"/>
      </w:pBdr>
      <w:spacing w:before="360" w:after="360"/>
      <w:ind w:left="864" w:right="864"/>
      <w:jc w:val="center"/>
    </w:pPr>
    <w:rPr>
      <w:rFonts w:asciiTheme="minorHAnsi" w:eastAsiaTheme="minorEastAsia" w:hAnsiTheme="minorHAnsi" w:cstheme="minorBidi"/>
      <w:i/>
      <w:iCs/>
      <w:color w:val="365F91" w:themeColor="accent1" w:themeShade="BF"/>
      <w:szCs w:val="22"/>
    </w:rPr>
  </w:style>
  <w:style w:type="character" w:customStyle="1" w:styleId="Chard">
    <w:name w:val="明显引用 Char"/>
    <w:basedOn w:val="a0"/>
    <w:link w:val="af7"/>
    <w:uiPriority w:val="30"/>
    <w:qFormat/>
    <w:rPr>
      <w:i/>
      <w:iCs/>
      <w:color w:val="365F91" w:themeColor="accent1" w:themeShade="BF"/>
    </w:rPr>
  </w:style>
  <w:style w:type="character" w:customStyle="1" w:styleId="14">
    <w:name w:val="明显参考1"/>
    <w:basedOn w:val="a0"/>
    <w:uiPriority w:val="32"/>
    <w:qFormat/>
    <w:rPr>
      <w:b/>
      <w:bCs/>
      <w:smallCaps/>
      <w:color w:val="365F91" w:themeColor="accent1" w:themeShade="BF"/>
      <w:spacing w:val="5"/>
    </w:rPr>
  </w:style>
  <w:style w:type="character" w:customStyle="1" w:styleId="font41">
    <w:name w:val="font41"/>
    <w:basedOn w:val="a0"/>
    <w:qFormat/>
    <w:rPr>
      <w:rFonts w:ascii="宋体" w:eastAsia="宋体" w:hAnsi="宋体" w:cs="宋体" w:hint="eastAsia"/>
      <w:color w:val="000000"/>
      <w:sz w:val="22"/>
      <w:szCs w:val="22"/>
      <w:u w:val="none"/>
    </w:rPr>
  </w:style>
  <w:style w:type="character" w:customStyle="1" w:styleId="font161">
    <w:name w:val="font161"/>
    <w:basedOn w:val="a0"/>
    <w:qFormat/>
    <w:rPr>
      <w:rFonts w:ascii="Times New Roman" w:hAnsi="Times New Roman" w:cs="Times New Roman" w:hint="default"/>
      <w:color w:val="000000"/>
      <w:sz w:val="22"/>
      <w:szCs w:val="22"/>
      <w:u w:val="none"/>
    </w:rPr>
  </w:style>
  <w:style w:type="character" w:customStyle="1" w:styleId="font31">
    <w:name w:val="font31"/>
    <w:basedOn w:val="a0"/>
    <w:qFormat/>
    <w:rPr>
      <w:rFonts w:ascii="Times New Roman" w:hAnsi="Times New Roman" w:cs="Times New Roman" w:hint="default"/>
      <w:color w:val="000000"/>
      <w:sz w:val="24"/>
      <w:szCs w:val="24"/>
      <w:u w:val="none"/>
    </w:rPr>
  </w:style>
  <w:style w:type="character" w:customStyle="1" w:styleId="font21">
    <w:name w:val="font21"/>
    <w:basedOn w:val="a0"/>
    <w:qFormat/>
    <w:rPr>
      <w:rFonts w:ascii="宋体" w:eastAsia="宋体" w:hAnsi="宋体" w:cs="宋体" w:hint="eastAsia"/>
      <w:color w:val="000000"/>
      <w:sz w:val="24"/>
      <w:szCs w:val="24"/>
      <w:u w:val="none"/>
    </w:rPr>
  </w:style>
  <w:style w:type="character" w:customStyle="1" w:styleId="font51">
    <w:name w:val="font51"/>
    <w:basedOn w:val="a0"/>
    <w:qFormat/>
    <w:rPr>
      <w:rFonts w:ascii="Arial" w:hAnsi="Arial" w:cs="Arial"/>
      <w:color w:val="000000"/>
      <w:sz w:val="24"/>
      <w:szCs w:val="24"/>
      <w:u w:val="none"/>
    </w:rPr>
  </w:style>
  <w:style w:type="paragraph" w:customStyle="1" w:styleId="font5">
    <w:name w:val="font5"/>
    <w:basedOn w:val="a"/>
    <w:qFormat/>
    <w:pPr>
      <w:widowControl/>
      <w:spacing w:before="100" w:beforeAutospacing="1" w:after="100" w:afterAutospacing="1"/>
      <w:jc w:val="left"/>
    </w:pPr>
    <w:rPr>
      <w:rFonts w:ascii="宋体" w:hAnsi="宋体" w:cs="宋体"/>
      <w:kern w:val="0"/>
      <w:sz w:val="18"/>
      <w:szCs w:val="18"/>
    </w:rPr>
  </w:style>
  <w:style w:type="paragraph" w:customStyle="1" w:styleId="font6">
    <w:name w:val="font6"/>
    <w:basedOn w:val="a"/>
    <w:qFormat/>
    <w:pPr>
      <w:widowControl/>
      <w:spacing w:before="100" w:beforeAutospacing="1" w:after="100" w:afterAutospacing="1"/>
      <w:jc w:val="left"/>
    </w:pPr>
    <w:rPr>
      <w:rFonts w:ascii="宋体" w:hAnsi="宋体" w:cs="宋体"/>
      <w:kern w:val="0"/>
      <w:sz w:val="18"/>
      <w:szCs w:val="18"/>
    </w:rPr>
  </w:style>
  <w:style w:type="paragraph" w:customStyle="1" w:styleId="font7">
    <w:name w:val="font7"/>
    <w:basedOn w:val="a"/>
    <w:qFormat/>
    <w:pPr>
      <w:widowControl/>
      <w:spacing w:before="100" w:beforeAutospacing="1" w:after="100" w:afterAutospacing="1"/>
      <w:jc w:val="left"/>
    </w:pPr>
    <w:rPr>
      <w:rFonts w:ascii="宋体" w:hAnsi="宋体" w:cs="宋体"/>
      <w:kern w:val="0"/>
      <w:sz w:val="20"/>
    </w:rPr>
  </w:style>
  <w:style w:type="paragraph" w:customStyle="1" w:styleId="font8">
    <w:name w:val="font8"/>
    <w:basedOn w:val="a"/>
    <w:qFormat/>
    <w:pPr>
      <w:widowControl/>
      <w:spacing w:before="100" w:beforeAutospacing="1" w:after="100" w:afterAutospacing="1"/>
      <w:jc w:val="left"/>
    </w:pPr>
    <w:rPr>
      <w:rFonts w:ascii="宋体" w:hAnsi="宋体" w:cs="宋体"/>
      <w:color w:val="000000"/>
      <w:kern w:val="0"/>
      <w:sz w:val="20"/>
    </w:rPr>
  </w:style>
  <w:style w:type="paragraph" w:customStyle="1" w:styleId="font9">
    <w:name w:val="font9"/>
    <w:basedOn w:val="a"/>
    <w:qFormat/>
    <w:pPr>
      <w:widowControl/>
      <w:spacing w:before="100" w:beforeAutospacing="1" w:after="100" w:afterAutospacing="1"/>
      <w:jc w:val="left"/>
    </w:pPr>
    <w:rPr>
      <w:rFonts w:ascii="宋体" w:hAnsi="宋体" w:cs="宋体"/>
      <w:color w:val="000000"/>
      <w:kern w:val="0"/>
      <w:sz w:val="20"/>
    </w:rPr>
  </w:style>
  <w:style w:type="paragraph" w:customStyle="1" w:styleId="font10">
    <w:name w:val="font10"/>
    <w:basedOn w:val="a"/>
    <w:qFormat/>
    <w:pPr>
      <w:widowControl/>
      <w:spacing w:before="100" w:beforeAutospacing="1" w:after="100" w:afterAutospacing="1"/>
      <w:jc w:val="left"/>
    </w:pPr>
    <w:rPr>
      <w:rFonts w:ascii="宋体" w:hAnsi="宋体" w:cs="宋体"/>
      <w:color w:val="000000"/>
      <w:kern w:val="0"/>
      <w:sz w:val="20"/>
    </w:rPr>
  </w:style>
  <w:style w:type="paragraph" w:customStyle="1" w:styleId="font11">
    <w:name w:val="font11"/>
    <w:basedOn w:val="a"/>
    <w:qFormat/>
    <w:pPr>
      <w:widowControl/>
      <w:spacing w:before="100" w:beforeAutospacing="1" w:after="100" w:afterAutospacing="1"/>
      <w:jc w:val="left"/>
    </w:pPr>
    <w:rPr>
      <w:rFonts w:ascii="Arial Unicode MS" w:eastAsia="Arial Unicode MS" w:hAnsi="Arial Unicode MS" w:cs="Arial Unicode MS"/>
      <w:color w:val="000000"/>
      <w:kern w:val="0"/>
      <w:sz w:val="20"/>
    </w:rPr>
  </w:style>
  <w:style w:type="paragraph" w:customStyle="1" w:styleId="font12">
    <w:name w:val="font12"/>
    <w:basedOn w:val="a"/>
    <w:qFormat/>
    <w:pPr>
      <w:widowControl/>
      <w:spacing w:before="100" w:beforeAutospacing="1" w:after="100" w:afterAutospacing="1"/>
      <w:jc w:val="left"/>
    </w:pPr>
    <w:rPr>
      <w:color w:val="000000"/>
      <w:kern w:val="0"/>
      <w:sz w:val="20"/>
    </w:rPr>
  </w:style>
  <w:style w:type="paragraph" w:customStyle="1" w:styleId="font13">
    <w:name w:val="font13"/>
    <w:basedOn w:val="a"/>
    <w:qFormat/>
    <w:pPr>
      <w:widowControl/>
      <w:spacing w:before="100" w:beforeAutospacing="1" w:after="100" w:afterAutospacing="1"/>
      <w:jc w:val="left"/>
    </w:pPr>
    <w:rPr>
      <w:rFonts w:ascii="Calibri" w:hAnsi="Calibri" w:cs="Calibri"/>
      <w:color w:val="000000"/>
      <w:kern w:val="0"/>
      <w:sz w:val="20"/>
    </w:rPr>
  </w:style>
  <w:style w:type="paragraph" w:customStyle="1" w:styleId="font14">
    <w:name w:val="font14"/>
    <w:basedOn w:val="a"/>
    <w:qFormat/>
    <w:pPr>
      <w:widowControl/>
      <w:spacing w:before="100" w:beforeAutospacing="1" w:after="100" w:afterAutospacing="1"/>
      <w:jc w:val="left"/>
    </w:pPr>
    <w:rPr>
      <w:rFonts w:ascii="Calibri" w:hAnsi="Calibri" w:cs="Calibri"/>
      <w:kern w:val="0"/>
      <w:sz w:val="20"/>
    </w:rPr>
  </w:style>
  <w:style w:type="paragraph" w:customStyle="1" w:styleId="font15">
    <w:name w:val="font15"/>
    <w:basedOn w:val="a"/>
    <w:qFormat/>
    <w:pPr>
      <w:widowControl/>
      <w:spacing w:before="100" w:beforeAutospacing="1" w:after="100" w:afterAutospacing="1"/>
      <w:jc w:val="left"/>
    </w:pPr>
    <w:rPr>
      <w:rFonts w:ascii="Calibri" w:hAnsi="Calibri" w:cs="Calibri"/>
      <w:color w:val="000000"/>
      <w:kern w:val="0"/>
      <w:sz w:val="20"/>
    </w:rPr>
  </w:style>
  <w:style w:type="paragraph" w:customStyle="1" w:styleId="font16">
    <w:name w:val="font16"/>
    <w:basedOn w:val="a"/>
    <w:qFormat/>
    <w:pPr>
      <w:widowControl/>
      <w:spacing w:before="100" w:beforeAutospacing="1" w:after="100" w:afterAutospacing="1"/>
      <w:jc w:val="left"/>
    </w:pPr>
    <w:rPr>
      <w:rFonts w:ascii="Arial Unicode MS" w:eastAsia="Arial Unicode MS" w:hAnsi="Arial Unicode MS" w:cs="Arial Unicode MS"/>
      <w:color w:val="000000"/>
      <w:kern w:val="0"/>
      <w:sz w:val="20"/>
    </w:rPr>
  </w:style>
  <w:style w:type="paragraph" w:customStyle="1" w:styleId="font17">
    <w:name w:val="font17"/>
    <w:basedOn w:val="a"/>
    <w:qFormat/>
    <w:pPr>
      <w:widowControl/>
      <w:spacing w:before="100" w:beforeAutospacing="1" w:after="100" w:afterAutospacing="1"/>
      <w:jc w:val="left"/>
    </w:pPr>
    <w:rPr>
      <w:rFonts w:ascii="宋体" w:hAnsi="宋体" w:cs="宋体"/>
      <w:color w:val="FF0000"/>
      <w:kern w:val="0"/>
      <w:sz w:val="20"/>
    </w:rPr>
  </w:style>
  <w:style w:type="paragraph" w:customStyle="1" w:styleId="font18">
    <w:name w:val="font18"/>
    <w:basedOn w:val="a"/>
    <w:qFormat/>
    <w:pPr>
      <w:widowControl/>
      <w:spacing w:before="100" w:beforeAutospacing="1" w:after="100" w:afterAutospacing="1"/>
      <w:jc w:val="left"/>
    </w:pPr>
    <w:rPr>
      <w:rFonts w:ascii="Calibri" w:hAnsi="Calibri" w:cs="Calibri"/>
      <w:color w:val="000000"/>
      <w:kern w:val="0"/>
      <w:sz w:val="20"/>
    </w:rPr>
  </w:style>
  <w:style w:type="paragraph" w:customStyle="1" w:styleId="xl91">
    <w:name w:val="xl91"/>
    <w:basedOn w:val="a"/>
    <w:qFormat/>
    <w:pPr>
      <w:widowControl/>
      <w:spacing w:before="100" w:beforeAutospacing="1" w:after="100" w:afterAutospacing="1"/>
      <w:jc w:val="left"/>
    </w:pPr>
    <w:rPr>
      <w:rFonts w:ascii="宋体" w:hAnsi="宋体" w:cs="宋体"/>
      <w:kern w:val="0"/>
      <w:sz w:val="24"/>
      <w:szCs w:val="24"/>
    </w:rPr>
  </w:style>
  <w:style w:type="paragraph" w:customStyle="1" w:styleId="xl92">
    <w:name w:val="xl92"/>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b/>
      <w:bCs/>
      <w:kern w:val="0"/>
      <w:sz w:val="20"/>
    </w:rPr>
  </w:style>
  <w:style w:type="paragraph" w:customStyle="1" w:styleId="xl93">
    <w:name w:val="xl93"/>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b/>
      <w:bCs/>
      <w:kern w:val="0"/>
      <w:sz w:val="20"/>
    </w:rPr>
  </w:style>
  <w:style w:type="paragraph" w:customStyle="1" w:styleId="xl94">
    <w:name w:val="xl94"/>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color w:val="000000"/>
      <w:kern w:val="0"/>
      <w:sz w:val="20"/>
    </w:rPr>
  </w:style>
  <w:style w:type="paragraph" w:customStyle="1" w:styleId="xl95">
    <w:name w:val="xl9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96">
    <w:name w:val="xl9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color w:val="000000"/>
      <w:kern w:val="0"/>
      <w:sz w:val="20"/>
    </w:rPr>
  </w:style>
  <w:style w:type="paragraph" w:customStyle="1" w:styleId="xl97">
    <w:name w:val="xl9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98">
    <w:name w:val="xl9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00">
    <w:name w:val="xl10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01">
    <w:name w:val="xl101"/>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02">
    <w:name w:val="xl102"/>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03">
    <w:name w:val="xl103"/>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04">
    <w:name w:val="xl104"/>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05">
    <w:name w:val="xl10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06">
    <w:name w:val="xl10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07">
    <w:name w:val="xl10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08">
    <w:name w:val="xl10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09">
    <w:name w:val="xl109"/>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10">
    <w:name w:val="xl11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11">
    <w:name w:val="xl111"/>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12">
    <w:name w:val="xl112"/>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13">
    <w:name w:val="xl113"/>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14">
    <w:name w:val="xl114"/>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15">
    <w:name w:val="xl11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color w:val="000000"/>
      <w:kern w:val="0"/>
      <w:sz w:val="20"/>
    </w:rPr>
  </w:style>
  <w:style w:type="paragraph" w:customStyle="1" w:styleId="xl116">
    <w:name w:val="xl11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17">
    <w:name w:val="xl11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b/>
      <w:bCs/>
      <w:color w:val="000000"/>
      <w:kern w:val="0"/>
      <w:sz w:val="20"/>
    </w:rPr>
  </w:style>
  <w:style w:type="paragraph" w:customStyle="1" w:styleId="xl118">
    <w:name w:val="xl11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b/>
      <w:bCs/>
      <w:color w:val="000000"/>
      <w:kern w:val="0"/>
      <w:sz w:val="20"/>
    </w:rPr>
  </w:style>
  <w:style w:type="paragraph" w:customStyle="1" w:styleId="xl119">
    <w:name w:val="xl119"/>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20">
    <w:name w:val="xl12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color w:val="000000"/>
      <w:kern w:val="0"/>
      <w:sz w:val="20"/>
    </w:rPr>
  </w:style>
  <w:style w:type="paragraph" w:customStyle="1" w:styleId="xl121">
    <w:name w:val="xl121"/>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color w:val="000000"/>
      <w:kern w:val="0"/>
      <w:sz w:val="20"/>
    </w:rPr>
  </w:style>
  <w:style w:type="paragraph" w:customStyle="1" w:styleId="xl122">
    <w:name w:val="xl122"/>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23">
    <w:name w:val="xl123"/>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24">
    <w:name w:val="xl124"/>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25">
    <w:name w:val="xl12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color w:val="000000"/>
      <w:kern w:val="0"/>
      <w:sz w:val="20"/>
    </w:rPr>
  </w:style>
  <w:style w:type="paragraph" w:customStyle="1" w:styleId="xl126">
    <w:name w:val="xl12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27">
    <w:name w:val="xl12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b/>
      <w:bCs/>
      <w:kern w:val="0"/>
      <w:sz w:val="20"/>
    </w:rPr>
  </w:style>
  <w:style w:type="paragraph" w:customStyle="1" w:styleId="xl128">
    <w:name w:val="xl12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b/>
      <w:bCs/>
      <w:kern w:val="0"/>
      <w:sz w:val="20"/>
    </w:rPr>
  </w:style>
  <w:style w:type="paragraph" w:customStyle="1" w:styleId="xl129">
    <w:name w:val="xl129"/>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30">
    <w:name w:val="xl13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b/>
      <w:bCs/>
      <w:kern w:val="0"/>
      <w:sz w:val="20"/>
    </w:rPr>
  </w:style>
  <w:style w:type="paragraph" w:customStyle="1" w:styleId="xl131">
    <w:name w:val="xl131"/>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b/>
      <w:bCs/>
      <w:kern w:val="0"/>
      <w:sz w:val="20"/>
    </w:rPr>
  </w:style>
  <w:style w:type="paragraph" w:customStyle="1" w:styleId="xl132">
    <w:name w:val="xl132"/>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b/>
      <w:bCs/>
      <w:kern w:val="0"/>
      <w:sz w:val="20"/>
    </w:rPr>
  </w:style>
  <w:style w:type="paragraph" w:customStyle="1" w:styleId="xl133">
    <w:name w:val="xl133"/>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34">
    <w:name w:val="xl134"/>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35">
    <w:name w:val="xl13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36">
    <w:name w:val="xl13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37">
    <w:name w:val="xl13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38">
    <w:name w:val="xl13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39">
    <w:name w:val="xl139"/>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40">
    <w:name w:val="xl14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color w:val="000000"/>
      <w:kern w:val="0"/>
      <w:sz w:val="20"/>
    </w:rPr>
  </w:style>
  <w:style w:type="paragraph" w:customStyle="1" w:styleId="xl141">
    <w:name w:val="xl141"/>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color w:val="000000"/>
      <w:kern w:val="0"/>
      <w:sz w:val="20"/>
    </w:rPr>
  </w:style>
  <w:style w:type="paragraph" w:customStyle="1" w:styleId="xl142">
    <w:name w:val="xl142"/>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43">
    <w:name w:val="xl143"/>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b/>
      <w:bCs/>
      <w:kern w:val="0"/>
      <w:sz w:val="20"/>
    </w:rPr>
  </w:style>
  <w:style w:type="paragraph" w:customStyle="1" w:styleId="xl144">
    <w:name w:val="xl144"/>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b/>
      <w:bCs/>
      <w:kern w:val="0"/>
      <w:sz w:val="20"/>
    </w:rPr>
  </w:style>
  <w:style w:type="paragraph" w:customStyle="1" w:styleId="xl145">
    <w:name w:val="xl14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b/>
      <w:bCs/>
      <w:kern w:val="0"/>
      <w:sz w:val="20"/>
    </w:rPr>
  </w:style>
  <w:style w:type="paragraph" w:customStyle="1" w:styleId="xl146">
    <w:name w:val="xl14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color w:val="000000"/>
      <w:kern w:val="0"/>
      <w:sz w:val="20"/>
    </w:rPr>
  </w:style>
  <w:style w:type="paragraph" w:customStyle="1" w:styleId="xl147">
    <w:name w:val="xl14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top"/>
    </w:pPr>
    <w:rPr>
      <w:rFonts w:ascii="宋体" w:hAnsi="宋体" w:cs="宋体"/>
      <w:color w:val="000000"/>
      <w:kern w:val="0"/>
      <w:sz w:val="20"/>
    </w:rPr>
  </w:style>
  <w:style w:type="paragraph" w:customStyle="1" w:styleId="xl148">
    <w:name w:val="xl14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仿宋" w:eastAsia="仿宋" w:hAnsi="仿宋" w:cs="宋体"/>
      <w:b/>
      <w:bCs/>
      <w:kern w:val="0"/>
      <w:sz w:val="24"/>
      <w:szCs w:val="24"/>
    </w:rPr>
  </w:style>
  <w:style w:type="paragraph" w:customStyle="1" w:styleId="xl149">
    <w:name w:val="xl149"/>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b/>
      <w:bCs/>
      <w:kern w:val="0"/>
      <w:sz w:val="20"/>
    </w:rPr>
  </w:style>
  <w:style w:type="paragraph" w:customStyle="1" w:styleId="xl150">
    <w:name w:val="xl15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仿宋" w:eastAsia="仿宋" w:hAnsi="仿宋" w:cs="宋体"/>
      <w:b/>
      <w:bCs/>
      <w:kern w:val="0"/>
      <w:sz w:val="24"/>
      <w:szCs w:val="24"/>
    </w:rPr>
  </w:style>
  <w:style w:type="paragraph" w:customStyle="1" w:styleId="xl151">
    <w:name w:val="xl151"/>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仿宋" w:eastAsia="仿宋" w:hAnsi="仿宋" w:cs="宋体"/>
      <w:b/>
      <w:bCs/>
      <w:kern w:val="0"/>
      <w:sz w:val="24"/>
      <w:szCs w:val="24"/>
    </w:rPr>
  </w:style>
  <w:style w:type="paragraph" w:customStyle="1" w:styleId="xl152">
    <w:name w:val="xl152"/>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53">
    <w:name w:val="xl153"/>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54">
    <w:name w:val="xl154"/>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55">
    <w:name w:val="xl15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4"/>
      <w:szCs w:val="24"/>
    </w:rPr>
  </w:style>
  <w:style w:type="paragraph" w:customStyle="1" w:styleId="xl156">
    <w:name w:val="xl15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4"/>
      <w:szCs w:val="24"/>
    </w:rPr>
  </w:style>
  <w:style w:type="paragraph" w:customStyle="1" w:styleId="xl157">
    <w:name w:val="xl15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4"/>
      <w:szCs w:val="24"/>
    </w:rPr>
  </w:style>
  <w:style w:type="paragraph" w:customStyle="1" w:styleId="xl158">
    <w:name w:val="xl15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color w:val="000000"/>
      <w:kern w:val="0"/>
      <w:sz w:val="20"/>
    </w:rPr>
  </w:style>
  <w:style w:type="paragraph" w:customStyle="1" w:styleId="xl159">
    <w:name w:val="xl159"/>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60">
    <w:name w:val="xl16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61">
    <w:name w:val="xl161"/>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62">
    <w:name w:val="xl162"/>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63">
    <w:name w:val="xl163"/>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color w:val="000000"/>
      <w:kern w:val="0"/>
      <w:sz w:val="20"/>
    </w:rPr>
  </w:style>
  <w:style w:type="paragraph" w:customStyle="1" w:styleId="xl164">
    <w:name w:val="xl164"/>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color w:val="000000"/>
      <w:kern w:val="0"/>
      <w:sz w:val="20"/>
    </w:rPr>
  </w:style>
  <w:style w:type="paragraph" w:customStyle="1" w:styleId="xl165">
    <w:name w:val="xl16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66">
    <w:name w:val="xl16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67">
    <w:name w:val="xl16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68">
    <w:name w:val="xl16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69">
    <w:name w:val="xl169"/>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4"/>
      <w:szCs w:val="24"/>
    </w:rPr>
  </w:style>
  <w:style w:type="paragraph" w:customStyle="1" w:styleId="xl170">
    <w:name w:val="xl17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71">
    <w:name w:val="xl171"/>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72">
    <w:name w:val="xl172"/>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73">
    <w:name w:val="xl173"/>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74">
    <w:name w:val="xl174"/>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75">
    <w:name w:val="xl175"/>
    <w:basedOn w:val="a"/>
    <w:qFormat/>
    <w:pPr>
      <w:widowControl/>
      <w:spacing w:before="100" w:beforeAutospacing="1" w:after="100" w:afterAutospacing="1"/>
      <w:jc w:val="left"/>
    </w:pPr>
    <w:rPr>
      <w:rFonts w:ascii="宋体" w:hAnsi="宋体" w:cs="宋体"/>
      <w:kern w:val="0"/>
      <w:sz w:val="24"/>
      <w:szCs w:val="24"/>
    </w:rPr>
  </w:style>
  <w:style w:type="paragraph" w:customStyle="1" w:styleId="xl176">
    <w:name w:val="xl17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b/>
      <w:bCs/>
      <w:kern w:val="0"/>
      <w:sz w:val="28"/>
      <w:szCs w:val="28"/>
    </w:rPr>
  </w:style>
  <w:style w:type="paragraph" w:customStyle="1" w:styleId="xl177">
    <w:name w:val="xl17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黑体" w:eastAsia="黑体" w:hAnsi="黑体" w:cs="宋体"/>
      <w:b/>
      <w:bCs/>
      <w:kern w:val="0"/>
      <w:sz w:val="24"/>
      <w:szCs w:val="24"/>
    </w:rPr>
  </w:style>
  <w:style w:type="paragraph" w:customStyle="1" w:styleId="xl178">
    <w:name w:val="xl17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4"/>
      <w:szCs w:val="24"/>
    </w:rPr>
  </w:style>
  <w:style w:type="paragraph" w:customStyle="1" w:styleId="xl179">
    <w:name w:val="xl179"/>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color w:val="000000"/>
      <w:kern w:val="0"/>
      <w:sz w:val="20"/>
    </w:rPr>
  </w:style>
  <w:style w:type="paragraph" w:customStyle="1" w:styleId="xl180">
    <w:name w:val="xl18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color w:val="000000"/>
      <w:kern w:val="0"/>
      <w:sz w:val="20"/>
    </w:rPr>
  </w:style>
  <w:style w:type="paragraph" w:customStyle="1" w:styleId="xl181">
    <w:name w:val="xl181"/>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82">
    <w:name w:val="xl182"/>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83">
    <w:name w:val="xl183"/>
    <w:basedOn w:val="a"/>
    <w:qFormat/>
    <w:pPr>
      <w:widowControl/>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center"/>
    </w:pPr>
    <w:rPr>
      <w:rFonts w:ascii="宋体" w:hAnsi="宋体" w:cs="宋体"/>
      <w:kern w:val="0"/>
      <w:sz w:val="20"/>
    </w:rPr>
  </w:style>
  <w:style w:type="paragraph" w:customStyle="1" w:styleId="xl184">
    <w:name w:val="xl184"/>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85">
    <w:name w:val="xl18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86">
    <w:name w:val="xl18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87">
    <w:name w:val="xl18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88">
    <w:name w:val="xl18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89">
    <w:name w:val="xl189"/>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90">
    <w:name w:val="xl19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91">
    <w:name w:val="xl191"/>
    <w:basedOn w:val="a"/>
    <w:qFormat/>
    <w:pPr>
      <w:widowControl/>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left"/>
    </w:pPr>
    <w:rPr>
      <w:rFonts w:ascii="宋体" w:hAnsi="宋体" w:cs="宋体"/>
      <w:kern w:val="0"/>
      <w:sz w:val="20"/>
    </w:rPr>
  </w:style>
  <w:style w:type="paragraph" w:customStyle="1" w:styleId="xl192">
    <w:name w:val="xl192"/>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93">
    <w:name w:val="xl193"/>
    <w:basedOn w:val="a"/>
    <w:qFormat/>
    <w:pPr>
      <w:widowControl/>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left"/>
    </w:pPr>
    <w:rPr>
      <w:rFonts w:ascii="宋体" w:hAnsi="宋体" w:cs="宋体"/>
      <w:kern w:val="0"/>
      <w:sz w:val="20"/>
    </w:rPr>
  </w:style>
  <w:style w:type="paragraph" w:customStyle="1" w:styleId="xl194">
    <w:name w:val="xl194"/>
    <w:basedOn w:val="a"/>
    <w:qFormat/>
    <w:pPr>
      <w:widowControl/>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left"/>
    </w:pPr>
    <w:rPr>
      <w:rFonts w:ascii="宋体" w:hAnsi="宋体" w:cs="宋体"/>
      <w:kern w:val="0"/>
      <w:sz w:val="20"/>
    </w:rPr>
  </w:style>
  <w:style w:type="paragraph" w:customStyle="1" w:styleId="xl195">
    <w:name w:val="xl19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96">
    <w:name w:val="xl196"/>
    <w:basedOn w:val="a"/>
    <w:qFormat/>
    <w:pPr>
      <w:widowControl/>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left"/>
    </w:pPr>
    <w:rPr>
      <w:rFonts w:ascii="宋体" w:hAnsi="宋体" w:cs="宋体"/>
      <w:kern w:val="0"/>
      <w:sz w:val="20"/>
    </w:rPr>
  </w:style>
  <w:style w:type="paragraph" w:customStyle="1" w:styleId="xl197">
    <w:name w:val="xl19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98">
    <w:name w:val="xl19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99">
    <w:name w:val="xl199"/>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color w:val="000000"/>
      <w:kern w:val="0"/>
      <w:sz w:val="20"/>
    </w:rPr>
  </w:style>
  <w:style w:type="paragraph" w:customStyle="1" w:styleId="xl200">
    <w:name w:val="xl20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pPr>
    <w:rPr>
      <w:rFonts w:ascii="宋体" w:hAnsi="宋体" w:cs="宋体"/>
      <w:kern w:val="0"/>
      <w:sz w:val="20"/>
    </w:rPr>
  </w:style>
  <w:style w:type="paragraph" w:customStyle="1" w:styleId="xl201">
    <w:name w:val="xl201"/>
    <w:basedOn w:val="a"/>
    <w:qFormat/>
    <w:pPr>
      <w:widowControl/>
      <w:pBdr>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202">
    <w:name w:val="xl202"/>
    <w:basedOn w:val="a"/>
    <w:qFormat/>
    <w:pPr>
      <w:widowControl/>
      <w:spacing w:before="100" w:beforeAutospacing="1" w:after="100" w:afterAutospacing="1"/>
      <w:jc w:val="left"/>
      <w:textAlignment w:val="top"/>
    </w:pPr>
    <w:rPr>
      <w:rFonts w:ascii="宋体" w:hAnsi="宋体" w:cs="宋体"/>
      <w:color w:val="000000"/>
      <w:kern w:val="0"/>
      <w:sz w:val="20"/>
    </w:rPr>
  </w:style>
  <w:style w:type="paragraph" w:customStyle="1" w:styleId="23">
    <w:name w:val="样式 宋体 小四 行距: 固定值 23 磅"/>
    <w:basedOn w:val="a"/>
    <w:qFormat/>
    <w:pPr>
      <w:spacing w:line="400" w:lineRule="exact"/>
      <w:contextualSpacing/>
    </w:pPr>
    <w:rPr>
      <w:rFonts w:ascii="宋体" w:hAnsi="宋体" w:cs="宋体"/>
      <w:kern w:val="0"/>
      <w:sz w:val="24"/>
    </w:rPr>
  </w:style>
  <w:style w:type="paragraph" w:customStyle="1" w:styleId="15">
    <w:name w:val="正文_1"/>
    <w:next w:val="a"/>
    <w:qFormat/>
    <w:pPr>
      <w:widowControl w:val="0"/>
      <w:jc w:val="both"/>
    </w:pPr>
    <w:rPr>
      <w:kern w:val="2"/>
      <w:sz w:val="32"/>
      <w:szCs w:val="24"/>
    </w:rPr>
  </w:style>
  <w:style w:type="paragraph" w:customStyle="1" w:styleId="xl64">
    <w:name w:val="xl64"/>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b/>
      <w:bCs/>
      <w:kern w:val="0"/>
      <w:szCs w:val="21"/>
    </w:rPr>
  </w:style>
  <w:style w:type="paragraph" w:customStyle="1" w:styleId="xl65">
    <w:name w:val="xl6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黑体" w:eastAsia="黑体" w:hAnsi="黑体" w:cs="宋体"/>
      <w:b/>
      <w:bCs/>
      <w:color w:val="000000"/>
      <w:kern w:val="0"/>
      <w:szCs w:val="21"/>
    </w:rPr>
  </w:style>
  <w:style w:type="paragraph" w:customStyle="1" w:styleId="xl66">
    <w:name w:val="xl6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b/>
      <w:bCs/>
      <w:color w:val="000000"/>
      <w:kern w:val="0"/>
      <w:szCs w:val="21"/>
    </w:rPr>
  </w:style>
  <w:style w:type="paragraph" w:customStyle="1" w:styleId="xl67">
    <w:name w:val="xl6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Cs w:val="21"/>
    </w:rPr>
  </w:style>
  <w:style w:type="paragraph" w:customStyle="1" w:styleId="xl68">
    <w:name w:val="xl6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color w:val="000000"/>
      <w:kern w:val="0"/>
      <w:szCs w:val="21"/>
    </w:rPr>
  </w:style>
  <w:style w:type="paragraph" w:customStyle="1" w:styleId="xl69">
    <w:name w:val="xl69"/>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Cs w:val="21"/>
    </w:rPr>
  </w:style>
  <w:style w:type="paragraph" w:customStyle="1" w:styleId="xl70">
    <w:name w:val="xl7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color w:val="000000"/>
      <w:kern w:val="0"/>
      <w:szCs w:val="21"/>
    </w:rPr>
  </w:style>
  <w:style w:type="paragraph" w:customStyle="1" w:styleId="xl71">
    <w:name w:val="xl71"/>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b/>
      <w:bCs/>
      <w:kern w:val="0"/>
      <w:szCs w:val="21"/>
    </w:rPr>
  </w:style>
  <w:style w:type="paragraph" w:customStyle="1" w:styleId="xl72">
    <w:name w:val="xl72"/>
    <w:basedOn w:val="a"/>
    <w:qFormat/>
    <w:pPr>
      <w:widowControl/>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left"/>
    </w:pPr>
    <w:rPr>
      <w:rFonts w:ascii="宋体" w:hAnsi="宋体" w:cs="宋体"/>
      <w:color w:val="000000"/>
      <w:kern w:val="0"/>
      <w:szCs w:val="21"/>
    </w:rPr>
  </w:style>
  <w:style w:type="paragraph" w:customStyle="1" w:styleId="xl73">
    <w:name w:val="xl73"/>
    <w:basedOn w:val="a"/>
    <w:qFormat/>
    <w:pPr>
      <w:widowControl/>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center"/>
    </w:pPr>
    <w:rPr>
      <w:rFonts w:ascii="宋体" w:hAnsi="宋体" w:cs="宋体"/>
      <w:kern w:val="0"/>
      <w:szCs w:val="21"/>
    </w:rPr>
  </w:style>
  <w:style w:type="paragraph" w:customStyle="1" w:styleId="xl74">
    <w:name w:val="xl74"/>
    <w:basedOn w:val="a"/>
    <w:qFormat/>
    <w:pPr>
      <w:widowControl/>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left"/>
    </w:pPr>
    <w:rPr>
      <w:rFonts w:ascii="宋体" w:hAnsi="宋体" w:cs="宋体"/>
      <w:kern w:val="0"/>
      <w:szCs w:val="21"/>
    </w:rPr>
  </w:style>
  <w:style w:type="paragraph" w:customStyle="1" w:styleId="xl75">
    <w:name w:val="xl7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仿宋" w:eastAsia="仿宋" w:hAnsi="仿宋" w:cs="宋体"/>
      <w:b/>
      <w:bCs/>
      <w:kern w:val="0"/>
      <w:szCs w:val="21"/>
    </w:rPr>
  </w:style>
  <w:style w:type="paragraph" w:customStyle="1" w:styleId="xl76">
    <w:name w:val="xl7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仿宋" w:eastAsia="仿宋" w:hAnsi="仿宋" w:cs="宋体"/>
      <w:b/>
      <w:bCs/>
      <w:kern w:val="0"/>
      <w:szCs w:val="21"/>
    </w:rPr>
  </w:style>
  <w:style w:type="paragraph" w:customStyle="1" w:styleId="xl77">
    <w:name w:val="xl7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b/>
      <w:bCs/>
      <w:color w:val="000000"/>
      <w:kern w:val="0"/>
      <w:szCs w:val="21"/>
    </w:rPr>
  </w:style>
  <w:style w:type="paragraph" w:customStyle="1" w:styleId="xl78">
    <w:name w:val="xl78"/>
    <w:basedOn w:val="a"/>
    <w:qFormat/>
    <w:pPr>
      <w:widowControl/>
      <w:spacing w:before="100" w:beforeAutospacing="1" w:after="100" w:afterAutospacing="1"/>
      <w:jc w:val="center"/>
    </w:pPr>
    <w:rPr>
      <w:rFonts w:ascii="宋体" w:hAnsi="宋体" w:cs="宋体"/>
      <w:kern w:val="0"/>
      <w:sz w:val="24"/>
      <w:szCs w:val="24"/>
    </w:rPr>
  </w:style>
  <w:style w:type="paragraph" w:customStyle="1" w:styleId="xl79">
    <w:name w:val="xl79"/>
    <w:basedOn w:val="a"/>
    <w:qFormat/>
    <w:pPr>
      <w:widowControl/>
      <w:spacing w:before="100" w:beforeAutospacing="1" w:after="100" w:afterAutospacing="1"/>
      <w:jc w:val="left"/>
    </w:pPr>
    <w:rPr>
      <w:rFonts w:ascii="宋体" w:hAnsi="宋体" w:cs="宋体"/>
      <w:kern w:val="0"/>
      <w:sz w:val="24"/>
      <w:szCs w:val="24"/>
    </w:rPr>
  </w:style>
  <w:style w:type="character" w:customStyle="1" w:styleId="first-child">
    <w:name w:val="first-child"/>
    <w:basedOn w:val="a0"/>
    <w:qFormat/>
  </w:style>
  <w:style w:type="character" w:customStyle="1" w:styleId="required">
    <w:name w:val="required"/>
    <w:basedOn w:val="a0"/>
    <w:qFormat/>
    <w:rPr>
      <w:color w:val="FF0000"/>
    </w:rPr>
  </w:style>
  <w:style w:type="character" w:customStyle="1" w:styleId="first-child1">
    <w:name w:val="first-child1"/>
    <w:basedOn w:val="a0"/>
    <w:qFormat/>
  </w:style>
  <w:style w:type="paragraph" w:customStyle="1" w:styleId="ql-align-justify">
    <w:name w:val="ql-align-justify"/>
    <w:basedOn w:val="a"/>
    <w:qFormat/>
    <w:pPr>
      <w:widowControl/>
      <w:spacing w:before="100" w:beforeAutospacing="1" w:after="100" w:afterAutospacing="1"/>
      <w:jc w:val="left"/>
    </w:pPr>
    <w:rPr>
      <w:rFonts w:ascii="宋体" w:hAnsi="宋体" w:cs="宋体"/>
      <w:kern w:val="0"/>
      <w:sz w:val="24"/>
      <w:szCs w:val="24"/>
    </w:rPr>
  </w:style>
  <w:style w:type="character" w:customStyle="1" w:styleId="NormalCharacter">
    <w:name w:val="NormalCharacter"/>
    <w:qFormat/>
    <w:rPr>
      <w:rFonts w:ascii="Calibri" w:eastAsia="宋体" w:hAnsi="Calibri"/>
    </w:rPr>
  </w:style>
  <w:style w:type="character" w:customStyle="1" w:styleId="font61">
    <w:name w:val="font61"/>
    <w:basedOn w:val="a0"/>
    <w:qFormat/>
    <w:rPr>
      <w:rFonts w:ascii="宋体" w:eastAsia="宋体" w:hAnsi="宋体" w:cs="宋体" w:hint="eastAsia"/>
      <w:color w:val="000000"/>
      <w:sz w:val="20"/>
      <w:szCs w:val="20"/>
      <w:u w:val="none"/>
    </w:rPr>
  </w:style>
  <w:style w:type="character" w:customStyle="1" w:styleId="font71">
    <w:name w:val="font71"/>
    <w:basedOn w:val="a0"/>
    <w:qFormat/>
    <w:rPr>
      <w:rFonts w:ascii="宋体" w:eastAsia="宋体" w:hAnsi="宋体" w:cs="宋体" w:hint="eastAsia"/>
      <w:color w:val="000000"/>
      <w:sz w:val="20"/>
      <w:szCs w:val="20"/>
      <w:u w:val="none"/>
    </w:rPr>
  </w:style>
  <w:style w:type="character" w:customStyle="1" w:styleId="font141">
    <w:name w:val="font141"/>
    <w:basedOn w:val="a0"/>
    <w:qFormat/>
    <w:rPr>
      <w:rFonts w:ascii="宋体" w:eastAsia="宋体" w:hAnsi="宋体" w:cs="宋体" w:hint="eastAsia"/>
      <w:color w:val="FF0000"/>
      <w:sz w:val="20"/>
      <w:szCs w:val="20"/>
      <w:u w:val="none"/>
    </w:rPr>
  </w:style>
  <w:style w:type="character" w:customStyle="1" w:styleId="font151">
    <w:name w:val="font151"/>
    <w:basedOn w:val="a0"/>
    <w:qFormat/>
    <w:rPr>
      <w:rFonts w:ascii="宋体" w:eastAsia="宋体" w:hAnsi="宋体" w:cs="宋体" w:hint="eastAsia"/>
      <w:color w:val="000000"/>
      <w:sz w:val="20"/>
      <w:szCs w:val="20"/>
      <w:u w:val="none"/>
      <w:vertAlign w:val="subscript"/>
    </w:rPr>
  </w:style>
  <w:style w:type="character" w:customStyle="1" w:styleId="font101">
    <w:name w:val="font101"/>
    <w:basedOn w:val="a0"/>
    <w:qFormat/>
    <w:rPr>
      <w:rFonts w:ascii="宋体" w:eastAsia="宋体" w:hAnsi="宋体" w:cs="宋体" w:hint="eastAsia"/>
      <w:color w:val="000000"/>
      <w:sz w:val="18"/>
      <w:szCs w:val="18"/>
      <w:u w:val="none"/>
    </w:rPr>
  </w:style>
  <w:style w:type="character" w:customStyle="1" w:styleId="font111">
    <w:name w:val="font111"/>
    <w:basedOn w:val="a0"/>
    <w:qFormat/>
    <w:rPr>
      <w:rFonts w:ascii="宋体" w:eastAsia="宋体" w:hAnsi="宋体" w:cs="宋体" w:hint="eastAsia"/>
      <w:color w:val="000000"/>
      <w:sz w:val="18"/>
      <w:szCs w:val="18"/>
      <w:u w:val="none"/>
    </w:rPr>
  </w:style>
  <w:style w:type="character" w:customStyle="1" w:styleId="font171">
    <w:name w:val="font171"/>
    <w:basedOn w:val="a0"/>
    <w:qFormat/>
    <w:rPr>
      <w:rFonts w:ascii="宋体" w:eastAsia="宋体" w:hAnsi="宋体" w:cs="宋体" w:hint="eastAsia"/>
      <w:color w:val="000000"/>
      <w:sz w:val="18"/>
      <w:szCs w:val="18"/>
      <w:u w:val="none"/>
      <w:vertAlign w:val="superscript"/>
    </w:rPr>
  </w:style>
  <w:style w:type="character" w:customStyle="1" w:styleId="font112">
    <w:name w:val="font112"/>
    <w:basedOn w:val="a0"/>
    <w:qFormat/>
    <w:rPr>
      <w:rFonts w:ascii="宋体" w:eastAsia="宋体" w:hAnsi="宋体" w:cs="宋体" w:hint="eastAsia"/>
      <w:color w:val="000000"/>
      <w:sz w:val="18"/>
      <w:szCs w:val="18"/>
      <w:u w:val="none"/>
    </w:rPr>
  </w:style>
  <w:style w:type="character" w:customStyle="1" w:styleId="font122">
    <w:name w:val="font122"/>
    <w:basedOn w:val="a0"/>
    <w:qFormat/>
    <w:rPr>
      <w:rFonts w:ascii="宋体" w:eastAsia="宋体" w:hAnsi="宋体" w:cs="宋体" w:hint="eastAsia"/>
      <w:color w:val="000000"/>
      <w:sz w:val="18"/>
      <w:szCs w:val="18"/>
      <w:u w:val="none"/>
    </w:rPr>
  </w:style>
  <w:style w:type="character" w:customStyle="1" w:styleId="font121">
    <w:name w:val="font121"/>
    <w:basedOn w:val="a0"/>
    <w:qFormat/>
    <w:rPr>
      <w:rFonts w:ascii="宋体" w:eastAsia="宋体" w:hAnsi="宋体" w:cs="宋体" w:hint="eastAsia"/>
      <w:color w:val="000000"/>
      <w:sz w:val="18"/>
      <w:szCs w:val="18"/>
      <w:u w:val="none"/>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宋体" w:hAnsi="Times New Roman" w:cs="Times New Roman"/>
        <w:lang w:val="en-US" w:eastAsia="zh-CN" w:bidi="ar-SA"/>
      </w:rPr>
    </w:rPrDefault>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semiHidden="0" w:uiPriority="9" w:unhideWhenUsed="0"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annotation text" w:qFormat="1"/>
    <w:lsdException w:name="header" w:semiHidden="0" w:uiPriority="0" w:qFormat="1"/>
    <w:lsdException w:name="footer" w:semiHidden="0" w:qFormat="1"/>
    <w:lsdException w:name="caption" w:uiPriority="35" w:qFormat="1"/>
    <w:lsdException w:name="annotation reference" w:qFormat="1"/>
    <w:lsdException w:name="page number" w:semiHidden="0" w:uiPriority="0" w:unhideWhenUsed="0" w:qFormat="1"/>
    <w:lsdException w:name="Title" w:semiHidden="0" w:uiPriority="10" w:unhideWhenUsed="0" w:qFormat="1"/>
    <w:lsdException w:name="Default Paragraph Font" w:uiPriority="1"/>
    <w:lsdException w:name="Body Text" w:uiPriority="0" w:qFormat="1"/>
    <w:lsdException w:name="Body Text Indent" w:semiHidden="0" w:uiPriority="0" w:unhideWhenUsed="0" w:qFormat="1"/>
    <w:lsdException w:name="Subtitle" w:semiHidden="0" w:uiPriority="11" w:unhideWhenUsed="0" w:qFormat="1"/>
    <w:lsdException w:name="Date" w:semiHidden="0" w:uiPriority="0" w:unhideWhenUsed="0" w:qFormat="1"/>
    <w:lsdException w:name="Body Text 2" w:qFormat="1"/>
    <w:lsdException w:name="Body Text Indent 2" w:qFormat="1"/>
    <w:lsdException w:name="Body Text Indent 3" w:qFormat="1"/>
    <w:lsdException w:name="Hyperlink" w:semiHidden="0" w:uiPriority="0" w:qFormat="1"/>
    <w:lsdException w:name="FollowedHyperlink" w:semiHidden="0" w:uiPriority="0" w:qFormat="1"/>
    <w:lsdException w:name="Strong" w:semiHidden="0" w:uiPriority="0" w:unhideWhenUsed="0" w:qFormat="1"/>
    <w:lsdException w:name="Emphasis" w:semiHidden="0" w:uiPriority="20" w:unhideWhenUsed="0" w:qFormat="1"/>
    <w:lsdException w:name="Plain Text" w:semiHidden="0" w:uiPriority="0" w:unhideWhenUsed="0" w:qFormat="1"/>
    <w:lsdException w:name="Normal (Web)" w:semiHidden="0" w:unhideWhenUsed="0" w:qFormat="1"/>
    <w:lsdException w:name="HTML Code" w:semiHidden="0" w:uiPriority="0" w:unhideWhenUsed="0" w:qFormat="1"/>
    <w:lsdException w:name="HTML Definition" w:semiHidden="0" w:uiPriority="0" w:unhideWhenUsed="0" w:qFormat="1"/>
    <w:lsdException w:name="HTML Keyboard" w:semiHidden="0" w:uiPriority="0" w:unhideWhenUsed="0" w:qFormat="1"/>
    <w:lsdException w:name="HTML Sample" w:semiHidden="0" w:uiPriority="0" w:unhideWhenUsed="0" w:qFormat="1"/>
    <w:lsdException w:name="annotation subject" w:qFormat="1"/>
    <w:lsdException w:name="Balloon Text" w:uiPriority="0" w:qFormat="1"/>
    <w:lsdException w:name="Table Grid" w:semiHidden="0" w:uiPriority="59"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a">
    <w:name w:val="Normal"/>
    <w:qFormat/>
    <w:pPr>
      <w:widowControl w:val="0"/>
      <w:jc w:val="both"/>
    </w:pPr>
    <w:rPr>
      <w:kern w:val="2"/>
      <w:sz w:val="21"/>
    </w:rPr>
  </w:style>
  <w:style w:type="paragraph" w:styleId="1">
    <w:name w:val="heading 1"/>
    <w:basedOn w:val="a"/>
    <w:next w:val="a"/>
    <w:link w:val="1Char"/>
    <w:uiPriority w:val="9"/>
    <w:qFormat/>
    <w:pPr>
      <w:keepNext/>
      <w:keepLines/>
      <w:spacing w:before="480" w:after="80"/>
      <w:outlineLvl w:val="0"/>
    </w:pPr>
    <w:rPr>
      <w:rFonts w:asciiTheme="majorHAnsi" w:eastAsiaTheme="majorEastAsia" w:hAnsiTheme="majorHAnsi" w:cstheme="majorBidi"/>
      <w:color w:val="365F91" w:themeColor="accent1" w:themeShade="BF"/>
      <w:sz w:val="48"/>
      <w:szCs w:val="48"/>
    </w:rPr>
  </w:style>
  <w:style w:type="paragraph" w:styleId="2">
    <w:name w:val="heading 2"/>
    <w:basedOn w:val="a"/>
    <w:next w:val="a"/>
    <w:link w:val="2Char"/>
    <w:uiPriority w:val="9"/>
    <w:semiHidden/>
    <w:unhideWhenUsed/>
    <w:qFormat/>
    <w:pPr>
      <w:keepNext/>
      <w:keepLines/>
      <w:spacing w:before="260" w:after="260" w:line="416" w:lineRule="auto"/>
      <w:outlineLvl w:val="1"/>
    </w:pPr>
    <w:rPr>
      <w:rFonts w:asciiTheme="majorHAnsi" w:eastAsiaTheme="majorEastAsia" w:hAnsiTheme="majorHAnsi" w:cstheme="majorBidi"/>
      <w:b/>
      <w:bCs/>
      <w:sz w:val="32"/>
      <w:szCs w:val="32"/>
    </w:rPr>
  </w:style>
  <w:style w:type="paragraph" w:styleId="3">
    <w:name w:val="heading 3"/>
    <w:basedOn w:val="a"/>
    <w:next w:val="a"/>
    <w:link w:val="3Char"/>
    <w:uiPriority w:val="9"/>
    <w:qFormat/>
    <w:pPr>
      <w:keepNext/>
      <w:keepLines/>
      <w:spacing w:before="260" w:after="260" w:line="416" w:lineRule="auto"/>
      <w:outlineLvl w:val="2"/>
    </w:pPr>
    <w:rPr>
      <w:b/>
      <w:bCs/>
      <w:sz w:val="32"/>
      <w:szCs w:val="32"/>
    </w:rPr>
  </w:style>
  <w:style w:type="paragraph" w:styleId="4">
    <w:name w:val="heading 4"/>
    <w:basedOn w:val="a"/>
    <w:next w:val="a"/>
    <w:link w:val="4Char"/>
    <w:uiPriority w:val="9"/>
    <w:semiHidden/>
    <w:unhideWhenUsed/>
    <w:qFormat/>
    <w:pPr>
      <w:keepNext/>
      <w:keepLines/>
      <w:spacing w:before="80" w:after="40"/>
      <w:outlineLvl w:val="3"/>
    </w:pPr>
    <w:rPr>
      <w:rFonts w:asciiTheme="minorHAnsi" w:eastAsiaTheme="minorEastAsia" w:hAnsiTheme="minorHAnsi" w:cstheme="majorBidi"/>
      <w:color w:val="365F91" w:themeColor="accent1" w:themeShade="BF"/>
      <w:sz w:val="28"/>
      <w:szCs w:val="28"/>
    </w:rPr>
  </w:style>
  <w:style w:type="paragraph" w:styleId="5">
    <w:name w:val="heading 5"/>
    <w:basedOn w:val="a"/>
    <w:next w:val="a"/>
    <w:link w:val="5Char"/>
    <w:uiPriority w:val="9"/>
    <w:semiHidden/>
    <w:unhideWhenUsed/>
    <w:qFormat/>
    <w:pPr>
      <w:keepNext/>
      <w:keepLines/>
      <w:spacing w:before="80" w:after="40"/>
      <w:outlineLvl w:val="4"/>
    </w:pPr>
    <w:rPr>
      <w:rFonts w:asciiTheme="minorHAnsi" w:eastAsiaTheme="minorEastAsia" w:hAnsiTheme="minorHAnsi" w:cstheme="majorBidi"/>
      <w:color w:val="365F91" w:themeColor="accent1" w:themeShade="BF"/>
      <w:sz w:val="24"/>
      <w:szCs w:val="24"/>
    </w:rPr>
  </w:style>
  <w:style w:type="paragraph" w:styleId="6">
    <w:name w:val="heading 6"/>
    <w:basedOn w:val="a"/>
    <w:next w:val="a"/>
    <w:link w:val="6Char"/>
    <w:uiPriority w:val="9"/>
    <w:semiHidden/>
    <w:unhideWhenUsed/>
    <w:qFormat/>
    <w:pPr>
      <w:keepNext/>
      <w:keepLines/>
      <w:spacing w:before="40"/>
      <w:outlineLvl w:val="5"/>
    </w:pPr>
    <w:rPr>
      <w:rFonts w:asciiTheme="minorHAnsi" w:eastAsiaTheme="minorEastAsia" w:hAnsiTheme="minorHAnsi" w:cstheme="majorBidi"/>
      <w:b/>
      <w:bCs/>
      <w:color w:val="365F91" w:themeColor="accent1" w:themeShade="BF"/>
      <w:szCs w:val="22"/>
    </w:rPr>
  </w:style>
  <w:style w:type="paragraph" w:styleId="7">
    <w:name w:val="heading 7"/>
    <w:basedOn w:val="a"/>
    <w:next w:val="a"/>
    <w:link w:val="7Char"/>
    <w:uiPriority w:val="9"/>
    <w:semiHidden/>
    <w:unhideWhenUsed/>
    <w:qFormat/>
    <w:pPr>
      <w:keepNext/>
      <w:keepLines/>
      <w:spacing w:before="40"/>
      <w:outlineLvl w:val="6"/>
    </w:pPr>
    <w:rPr>
      <w:rFonts w:asciiTheme="minorHAnsi" w:eastAsiaTheme="minorEastAsia" w:hAnsiTheme="minorHAnsi" w:cstheme="majorBidi"/>
      <w:b/>
      <w:bCs/>
      <w:color w:val="595959" w:themeColor="text1" w:themeTint="A6"/>
      <w:szCs w:val="22"/>
    </w:rPr>
  </w:style>
  <w:style w:type="paragraph" w:styleId="8">
    <w:name w:val="heading 8"/>
    <w:basedOn w:val="a"/>
    <w:next w:val="a"/>
    <w:link w:val="8Char"/>
    <w:uiPriority w:val="9"/>
    <w:semiHidden/>
    <w:unhideWhenUsed/>
    <w:qFormat/>
    <w:pPr>
      <w:keepNext/>
      <w:keepLines/>
      <w:outlineLvl w:val="7"/>
    </w:pPr>
    <w:rPr>
      <w:rFonts w:asciiTheme="minorHAnsi" w:eastAsiaTheme="minorEastAsia" w:hAnsiTheme="minorHAnsi" w:cstheme="majorBidi"/>
      <w:color w:val="595959" w:themeColor="text1" w:themeTint="A6"/>
      <w:szCs w:val="22"/>
    </w:rPr>
  </w:style>
  <w:style w:type="paragraph" w:styleId="9">
    <w:name w:val="heading 9"/>
    <w:basedOn w:val="a"/>
    <w:next w:val="a"/>
    <w:link w:val="9Char"/>
    <w:uiPriority w:val="9"/>
    <w:semiHidden/>
    <w:unhideWhenUsed/>
    <w:qFormat/>
    <w:pPr>
      <w:keepNext/>
      <w:keepLines/>
      <w:outlineLvl w:val="8"/>
    </w:pPr>
    <w:rPr>
      <w:rFonts w:asciiTheme="minorHAnsi" w:eastAsiaTheme="majorEastAsia" w:hAnsiTheme="minorHAnsi" w:cstheme="majorBidi"/>
      <w:color w:val="595959" w:themeColor="text1" w:themeTint="A6"/>
      <w:szCs w:val="22"/>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paragraph" w:styleId="a3">
    <w:name w:val="annotation text"/>
    <w:basedOn w:val="a"/>
    <w:link w:val="Char"/>
    <w:uiPriority w:val="99"/>
    <w:semiHidden/>
    <w:unhideWhenUsed/>
    <w:qFormat/>
    <w:pPr>
      <w:jc w:val="left"/>
    </w:pPr>
  </w:style>
  <w:style w:type="paragraph" w:styleId="a4">
    <w:name w:val="Body Text"/>
    <w:basedOn w:val="a"/>
    <w:link w:val="Char0"/>
    <w:semiHidden/>
    <w:unhideWhenUsed/>
    <w:qFormat/>
    <w:pPr>
      <w:spacing w:after="120"/>
    </w:pPr>
  </w:style>
  <w:style w:type="paragraph" w:styleId="a5">
    <w:name w:val="Body Text Indent"/>
    <w:basedOn w:val="a"/>
    <w:link w:val="Char1"/>
    <w:qFormat/>
    <w:pPr>
      <w:tabs>
        <w:tab w:val="left" w:pos="480"/>
      </w:tabs>
      <w:spacing w:line="560" w:lineRule="exact"/>
      <w:ind w:firstLine="480"/>
      <w:jc w:val="left"/>
    </w:pPr>
    <w:rPr>
      <w:rFonts w:ascii="宋体" w:hAnsi="宋体"/>
      <w:sz w:val="24"/>
    </w:rPr>
  </w:style>
  <w:style w:type="paragraph" w:styleId="a6">
    <w:name w:val="Plain Text"/>
    <w:basedOn w:val="a"/>
    <w:link w:val="Char10"/>
    <w:qFormat/>
    <w:rPr>
      <w:rFonts w:ascii="宋体" w:hAnsi="Courier New"/>
      <w:lang w:val="zh-CN"/>
    </w:rPr>
  </w:style>
  <w:style w:type="paragraph" w:styleId="a7">
    <w:name w:val="Date"/>
    <w:basedOn w:val="a"/>
    <w:next w:val="a"/>
    <w:link w:val="Char2"/>
    <w:qFormat/>
    <w:pPr>
      <w:adjustRightInd w:val="0"/>
      <w:spacing w:line="360" w:lineRule="atLeast"/>
      <w:textAlignment w:val="baseline"/>
    </w:pPr>
    <w:rPr>
      <w:sz w:val="32"/>
    </w:rPr>
  </w:style>
  <w:style w:type="paragraph" w:styleId="20">
    <w:name w:val="Body Text Indent 2"/>
    <w:basedOn w:val="a"/>
    <w:link w:val="2Char0"/>
    <w:uiPriority w:val="99"/>
    <w:semiHidden/>
    <w:unhideWhenUsed/>
    <w:qFormat/>
    <w:pPr>
      <w:spacing w:after="120" w:line="480" w:lineRule="auto"/>
      <w:ind w:leftChars="200" w:left="420"/>
    </w:pPr>
  </w:style>
  <w:style w:type="paragraph" w:styleId="a8">
    <w:name w:val="Balloon Text"/>
    <w:basedOn w:val="a"/>
    <w:link w:val="Char3"/>
    <w:semiHidden/>
    <w:unhideWhenUsed/>
    <w:qFormat/>
    <w:rPr>
      <w:sz w:val="18"/>
      <w:szCs w:val="18"/>
    </w:rPr>
  </w:style>
  <w:style w:type="paragraph" w:styleId="a9">
    <w:name w:val="footer"/>
    <w:basedOn w:val="a"/>
    <w:link w:val="Char4"/>
    <w:uiPriority w:val="99"/>
    <w:unhideWhenUsed/>
    <w:qFormat/>
    <w:pPr>
      <w:tabs>
        <w:tab w:val="center" w:pos="4153"/>
        <w:tab w:val="right" w:pos="8306"/>
      </w:tabs>
      <w:snapToGrid w:val="0"/>
      <w:jc w:val="left"/>
    </w:pPr>
    <w:rPr>
      <w:sz w:val="18"/>
      <w:szCs w:val="18"/>
    </w:rPr>
  </w:style>
  <w:style w:type="paragraph" w:styleId="aa">
    <w:name w:val="header"/>
    <w:basedOn w:val="a"/>
    <w:link w:val="Char5"/>
    <w:unhideWhenUsed/>
    <w:qFormat/>
    <w:pPr>
      <w:pBdr>
        <w:bottom w:val="single" w:sz="6" w:space="1" w:color="auto"/>
      </w:pBdr>
      <w:tabs>
        <w:tab w:val="center" w:pos="4153"/>
        <w:tab w:val="right" w:pos="8306"/>
      </w:tabs>
      <w:snapToGrid w:val="0"/>
      <w:jc w:val="center"/>
    </w:pPr>
    <w:rPr>
      <w:sz w:val="18"/>
      <w:szCs w:val="18"/>
    </w:rPr>
  </w:style>
  <w:style w:type="paragraph" w:styleId="ab">
    <w:name w:val="Subtitle"/>
    <w:basedOn w:val="a"/>
    <w:next w:val="a"/>
    <w:link w:val="Char6"/>
    <w:uiPriority w:val="11"/>
    <w:qFormat/>
    <w:pPr>
      <w:spacing w:before="240" w:after="60" w:line="312" w:lineRule="auto"/>
      <w:jc w:val="center"/>
      <w:outlineLvl w:val="1"/>
    </w:pPr>
    <w:rPr>
      <w:rFonts w:ascii="Cambria" w:hAnsi="Cambria"/>
      <w:b/>
      <w:bCs/>
      <w:kern w:val="28"/>
      <w:sz w:val="32"/>
      <w:szCs w:val="32"/>
      <w:lang w:val="zh-CN"/>
    </w:rPr>
  </w:style>
  <w:style w:type="paragraph" w:styleId="30">
    <w:name w:val="Body Text Indent 3"/>
    <w:basedOn w:val="a"/>
    <w:link w:val="3Char0"/>
    <w:uiPriority w:val="99"/>
    <w:semiHidden/>
    <w:unhideWhenUsed/>
    <w:qFormat/>
    <w:pPr>
      <w:spacing w:after="120"/>
      <w:ind w:leftChars="200" w:left="420"/>
    </w:pPr>
    <w:rPr>
      <w:sz w:val="16"/>
      <w:szCs w:val="16"/>
    </w:rPr>
  </w:style>
  <w:style w:type="paragraph" w:styleId="21">
    <w:name w:val="Body Text 2"/>
    <w:basedOn w:val="a"/>
    <w:link w:val="2Char1"/>
    <w:uiPriority w:val="99"/>
    <w:semiHidden/>
    <w:unhideWhenUsed/>
    <w:qFormat/>
    <w:pPr>
      <w:spacing w:after="120" w:line="480" w:lineRule="auto"/>
    </w:pPr>
  </w:style>
  <w:style w:type="paragraph" w:styleId="ac">
    <w:name w:val="Normal (Web)"/>
    <w:basedOn w:val="a"/>
    <w:uiPriority w:val="99"/>
    <w:qFormat/>
    <w:pPr>
      <w:widowControl/>
      <w:spacing w:before="100" w:beforeAutospacing="1" w:after="100" w:afterAutospacing="1"/>
      <w:jc w:val="left"/>
    </w:pPr>
    <w:rPr>
      <w:rFonts w:ascii="宋体" w:hAnsi="宋体" w:cs="宋体"/>
      <w:kern w:val="0"/>
      <w:sz w:val="24"/>
      <w:szCs w:val="24"/>
    </w:rPr>
  </w:style>
  <w:style w:type="paragraph" w:styleId="ad">
    <w:name w:val="Title"/>
    <w:basedOn w:val="a"/>
    <w:next w:val="a"/>
    <w:link w:val="Char7"/>
    <w:uiPriority w:val="10"/>
    <w:qFormat/>
    <w:pPr>
      <w:spacing w:after="80"/>
      <w:contextualSpacing/>
      <w:jc w:val="center"/>
    </w:pPr>
    <w:rPr>
      <w:rFonts w:asciiTheme="majorHAnsi" w:eastAsiaTheme="majorEastAsia" w:hAnsiTheme="majorHAnsi" w:cstheme="majorBidi"/>
      <w:spacing w:val="-10"/>
      <w:kern w:val="28"/>
      <w:sz w:val="56"/>
      <w:szCs w:val="56"/>
    </w:rPr>
  </w:style>
  <w:style w:type="paragraph" w:styleId="ae">
    <w:name w:val="annotation subject"/>
    <w:basedOn w:val="a3"/>
    <w:next w:val="a3"/>
    <w:link w:val="Char8"/>
    <w:uiPriority w:val="99"/>
    <w:semiHidden/>
    <w:unhideWhenUsed/>
    <w:qFormat/>
    <w:rPr>
      <w:b/>
      <w:bCs/>
    </w:rPr>
  </w:style>
  <w:style w:type="table" w:styleId="af">
    <w:name w:val="Table Grid"/>
    <w:basedOn w:val="a1"/>
    <w:uiPriority w:val="59"/>
    <w:qFormat/>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character" w:styleId="af0">
    <w:name w:val="Strong"/>
    <w:qFormat/>
    <w:rPr>
      <w:b/>
      <w:bCs/>
    </w:rPr>
  </w:style>
  <w:style w:type="character" w:styleId="af1">
    <w:name w:val="page number"/>
    <w:basedOn w:val="a0"/>
    <w:qFormat/>
  </w:style>
  <w:style w:type="character" w:styleId="af2">
    <w:name w:val="FollowedHyperlink"/>
    <w:basedOn w:val="a0"/>
    <w:unhideWhenUsed/>
    <w:qFormat/>
    <w:rPr>
      <w:color w:val="954F72"/>
      <w:u w:val="single"/>
    </w:rPr>
  </w:style>
  <w:style w:type="character" w:styleId="HTML">
    <w:name w:val="HTML Definition"/>
    <w:basedOn w:val="a0"/>
    <w:qFormat/>
    <w:rPr>
      <w:i/>
    </w:rPr>
  </w:style>
  <w:style w:type="character" w:styleId="af3">
    <w:name w:val="Hyperlink"/>
    <w:basedOn w:val="a0"/>
    <w:unhideWhenUsed/>
    <w:qFormat/>
    <w:rPr>
      <w:color w:val="0000FF" w:themeColor="hyperlink"/>
      <w:u w:val="single"/>
    </w:rPr>
  </w:style>
  <w:style w:type="character" w:styleId="HTML0">
    <w:name w:val="HTML Code"/>
    <w:basedOn w:val="a0"/>
    <w:qFormat/>
    <w:rPr>
      <w:rFonts w:ascii="serif" w:eastAsia="serif" w:hAnsi="serif" w:cs="serif"/>
      <w:sz w:val="21"/>
      <w:szCs w:val="21"/>
    </w:rPr>
  </w:style>
  <w:style w:type="character" w:styleId="af4">
    <w:name w:val="annotation reference"/>
    <w:basedOn w:val="a0"/>
    <w:uiPriority w:val="99"/>
    <w:semiHidden/>
    <w:unhideWhenUsed/>
    <w:qFormat/>
    <w:rPr>
      <w:sz w:val="21"/>
      <w:szCs w:val="21"/>
    </w:rPr>
  </w:style>
  <w:style w:type="character" w:styleId="HTML1">
    <w:name w:val="HTML Keyboard"/>
    <w:basedOn w:val="a0"/>
    <w:qFormat/>
    <w:rPr>
      <w:rFonts w:ascii="serif" w:eastAsia="serif" w:hAnsi="serif" w:cs="serif" w:hint="default"/>
      <w:sz w:val="21"/>
      <w:szCs w:val="21"/>
    </w:rPr>
  </w:style>
  <w:style w:type="character" w:styleId="HTML2">
    <w:name w:val="HTML Sample"/>
    <w:basedOn w:val="a0"/>
    <w:qFormat/>
    <w:rPr>
      <w:rFonts w:ascii="serif" w:eastAsia="serif" w:hAnsi="serif" w:cs="serif" w:hint="default"/>
      <w:sz w:val="21"/>
      <w:szCs w:val="21"/>
    </w:rPr>
  </w:style>
  <w:style w:type="character" w:customStyle="1" w:styleId="Char1">
    <w:name w:val="正文文本缩进 Char"/>
    <w:basedOn w:val="a0"/>
    <w:link w:val="a5"/>
    <w:qFormat/>
    <w:rPr>
      <w:rFonts w:ascii="宋体" w:eastAsia="宋体" w:hAnsi="宋体" w:cs="Times New Roman"/>
      <w:sz w:val="24"/>
      <w:szCs w:val="20"/>
    </w:rPr>
  </w:style>
  <w:style w:type="paragraph" w:customStyle="1" w:styleId="Default">
    <w:name w:val="Default"/>
    <w:link w:val="DefaultChar"/>
    <w:qFormat/>
    <w:pPr>
      <w:widowControl w:val="0"/>
      <w:autoSpaceDE w:val="0"/>
      <w:autoSpaceDN w:val="0"/>
      <w:adjustRightInd w:val="0"/>
    </w:pPr>
    <w:rPr>
      <w:rFonts w:ascii="......." w:eastAsia="......." w:hAnsi="Calibri" w:cs="......."/>
      <w:color w:val="000000"/>
      <w:sz w:val="24"/>
      <w:szCs w:val="24"/>
    </w:rPr>
  </w:style>
  <w:style w:type="character" w:customStyle="1" w:styleId="Char6">
    <w:name w:val="副标题 Char"/>
    <w:basedOn w:val="a0"/>
    <w:link w:val="ab"/>
    <w:uiPriority w:val="11"/>
    <w:qFormat/>
    <w:rPr>
      <w:rFonts w:ascii="Cambria" w:eastAsia="宋体" w:hAnsi="Cambria" w:cs="Times New Roman"/>
      <w:b/>
      <w:bCs/>
      <w:kern w:val="28"/>
      <w:sz w:val="32"/>
      <w:szCs w:val="32"/>
      <w:lang w:val="zh-CN" w:eastAsia="zh-CN"/>
    </w:rPr>
  </w:style>
  <w:style w:type="character" w:customStyle="1" w:styleId="Char5">
    <w:name w:val="页眉 Char"/>
    <w:basedOn w:val="a0"/>
    <w:link w:val="aa"/>
    <w:uiPriority w:val="99"/>
    <w:qFormat/>
    <w:rPr>
      <w:rFonts w:ascii="Times New Roman" w:eastAsia="宋体" w:hAnsi="Times New Roman" w:cs="Times New Roman"/>
      <w:sz w:val="18"/>
      <w:szCs w:val="18"/>
    </w:rPr>
  </w:style>
  <w:style w:type="character" w:customStyle="1" w:styleId="Char4">
    <w:name w:val="页脚 Char"/>
    <w:basedOn w:val="a0"/>
    <w:link w:val="a9"/>
    <w:uiPriority w:val="99"/>
    <w:qFormat/>
    <w:rPr>
      <w:rFonts w:ascii="Times New Roman" w:eastAsia="宋体" w:hAnsi="Times New Roman" w:cs="Times New Roman"/>
      <w:sz w:val="18"/>
      <w:szCs w:val="18"/>
    </w:rPr>
  </w:style>
  <w:style w:type="character" w:customStyle="1" w:styleId="Char2">
    <w:name w:val="日期 Char"/>
    <w:basedOn w:val="a0"/>
    <w:link w:val="a7"/>
    <w:qFormat/>
    <w:rPr>
      <w:rFonts w:ascii="Times New Roman" w:eastAsia="宋体" w:hAnsi="Times New Roman" w:cs="Times New Roman"/>
      <w:sz w:val="32"/>
      <w:szCs w:val="20"/>
    </w:rPr>
  </w:style>
  <w:style w:type="paragraph" w:styleId="af5">
    <w:name w:val="List Paragraph"/>
    <w:basedOn w:val="a"/>
    <w:link w:val="Char9"/>
    <w:uiPriority w:val="34"/>
    <w:qFormat/>
    <w:pPr>
      <w:ind w:firstLineChars="200" w:firstLine="420"/>
    </w:pPr>
  </w:style>
  <w:style w:type="character" w:customStyle="1" w:styleId="2Char0">
    <w:name w:val="正文文本缩进 2 Char"/>
    <w:basedOn w:val="a0"/>
    <w:link w:val="20"/>
    <w:uiPriority w:val="99"/>
    <w:semiHidden/>
    <w:qFormat/>
    <w:rPr>
      <w:rFonts w:ascii="Times New Roman" w:eastAsia="宋体" w:hAnsi="Times New Roman" w:cs="Times New Roman"/>
      <w:szCs w:val="20"/>
    </w:rPr>
  </w:style>
  <w:style w:type="character" w:customStyle="1" w:styleId="3Char">
    <w:name w:val="标题 3 Char"/>
    <w:basedOn w:val="a0"/>
    <w:link w:val="3"/>
    <w:uiPriority w:val="9"/>
    <w:qFormat/>
    <w:rPr>
      <w:rFonts w:ascii="Times New Roman" w:eastAsia="宋体" w:hAnsi="Times New Roman" w:cs="Times New Roman"/>
      <w:b/>
      <w:bCs/>
      <w:sz w:val="32"/>
      <w:szCs w:val="32"/>
    </w:rPr>
  </w:style>
  <w:style w:type="character" w:customStyle="1" w:styleId="2Char1">
    <w:name w:val="正文文本 2 Char"/>
    <w:basedOn w:val="a0"/>
    <w:link w:val="21"/>
    <w:uiPriority w:val="99"/>
    <w:semiHidden/>
    <w:qFormat/>
    <w:rPr>
      <w:rFonts w:ascii="Times New Roman" w:eastAsia="宋体" w:hAnsi="Times New Roman" w:cs="Times New Roman"/>
      <w:szCs w:val="20"/>
    </w:rPr>
  </w:style>
  <w:style w:type="paragraph" w:customStyle="1" w:styleId="Chara">
    <w:name w:val="Char"/>
    <w:basedOn w:val="a"/>
    <w:autoRedefine/>
    <w:qFormat/>
    <w:pPr>
      <w:tabs>
        <w:tab w:val="left" w:pos="360"/>
      </w:tabs>
    </w:pPr>
    <w:rPr>
      <w:sz w:val="24"/>
      <w:szCs w:val="24"/>
    </w:rPr>
  </w:style>
  <w:style w:type="character" w:customStyle="1" w:styleId="Charb">
    <w:name w:val="纯文本 Char"/>
    <w:basedOn w:val="a0"/>
    <w:uiPriority w:val="99"/>
    <w:semiHidden/>
    <w:qFormat/>
    <w:rPr>
      <w:rFonts w:ascii="宋体" w:eastAsia="宋体" w:hAnsi="Courier New" w:cs="Courier New"/>
      <w:szCs w:val="21"/>
    </w:rPr>
  </w:style>
  <w:style w:type="character" w:customStyle="1" w:styleId="Char10">
    <w:name w:val="纯文本 Char1"/>
    <w:link w:val="a6"/>
    <w:qFormat/>
    <w:locked/>
    <w:rPr>
      <w:rFonts w:ascii="宋体" w:eastAsia="宋体" w:hAnsi="Courier New" w:cs="Times New Roman"/>
      <w:szCs w:val="20"/>
      <w:lang w:val="zh-CN" w:eastAsia="zh-CN"/>
    </w:rPr>
  </w:style>
  <w:style w:type="character" w:customStyle="1" w:styleId="3Char0">
    <w:name w:val="正文文本缩进 3 Char"/>
    <w:basedOn w:val="a0"/>
    <w:link w:val="30"/>
    <w:uiPriority w:val="99"/>
    <w:semiHidden/>
    <w:qFormat/>
    <w:rPr>
      <w:rFonts w:ascii="Times New Roman" w:eastAsia="宋体" w:hAnsi="Times New Roman" w:cs="Times New Roman"/>
      <w:sz w:val="16"/>
      <w:szCs w:val="16"/>
    </w:rPr>
  </w:style>
  <w:style w:type="paragraph" w:customStyle="1" w:styleId="13">
    <w:name w:val="正文_13"/>
    <w:qFormat/>
    <w:pPr>
      <w:widowControl w:val="0"/>
      <w:jc w:val="both"/>
    </w:pPr>
    <w:rPr>
      <w:kern w:val="2"/>
      <w:sz w:val="21"/>
      <w:szCs w:val="24"/>
    </w:rPr>
  </w:style>
  <w:style w:type="paragraph" w:customStyle="1" w:styleId="60">
    <w:name w:val="正文_6"/>
    <w:qFormat/>
    <w:pPr>
      <w:widowControl w:val="0"/>
      <w:jc w:val="both"/>
    </w:pPr>
    <w:rPr>
      <w:kern w:val="2"/>
      <w:sz w:val="21"/>
      <w:szCs w:val="24"/>
    </w:rPr>
  </w:style>
  <w:style w:type="paragraph" w:customStyle="1" w:styleId="70">
    <w:name w:val="正文_7"/>
    <w:qFormat/>
    <w:pPr>
      <w:widowControl w:val="0"/>
      <w:jc w:val="both"/>
    </w:pPr>
    <w:rPr>
      <w:kern w:val="2"/>
      <w:sz w:val="21"/>
      <w:szCs w:val="24"/>
    </w:rPr>
  </w:style>
  <w:style w:type="paragraph" w:customStyle="1" w:styleId="11">
    <w:name w:val="正文_11"/>
    <w:qFormat/>
    <w:pPr>
      <w:widowControl w:val="0"/>
      <w:jc w:val="both"/>
    </w:pPr>
    <w:rPr>
      <w:kern w:val="2"/>
      <w:sz w:val="21"/>
      <w:szCs w:val="24"/>
    </w:rPr>
  </w:style>
  <w:style w:type="character" w:customStyle="1" w:styleId="Char3">
    <w:name w:val="批注框文本 Char"/>
    <w:basedOn w:val="a0"/>
    <w:link w:val="a8"/>
    <w:semiHidden/>
    <w:qFormat/>
    <w:rPr>
      <w:rFonts w:ascii="Times New Roman" w:eastAsia="宋体" w:hAnsi="Times New Roman" w:cs="Times New Roman"/>
      <w:sz w:val="18"/>
      <w:szCs w:val="18"/>
    </w:rPr>
  </w:style>
  <w:style w:type="character" w:customStyle="1" w:styleId="Char">
    <w:name w:val="批注文字 Char"/>
    <w:basedOn w:val="a0"/>
    <w:link w:val="a3"/>
    <w:uiPriority w:val="99"/>
    <w:semiHidden/>
    <w:qFormat/>
    <w:rPr>
      <w:rFonts w:ascii="Times New Roman" w:eastAsia="宋体" w:hAnsi="Times New Roman" w:cs="Times New Roman"/>
      <w:szCs w:val="20"/>
    </w:rPr>
  </w:style>
  <w:style w:type="character" w:customStyle="1" w:styleId="DefaultChar">
    <w:name w:val="Default Char"/>
    <w:link w:val="Default"/>
    <w:qFormat/>
    <w:locked/>
    <w:rPr>
      <w:rFonts w:ascii="......." w:eastAsia="......." w:hAnsi="Calibri" w:cs="......."/>
      <w:color w:val="000000"/>
      <w:kern w:val="0"/>
      <w:sz w:val="24"/>
      <w:szCs w:val="24"/>
    </w:rPr>
  </w:style>
  <w:style w:type="character" w:customStyle="1" w:styleId="Char9">
    <w:name w:val="列出段落 Char"/>
    <w:link w:val="af5"/>
    <w:uiPriority w:val="34"/>
    <w:qFormat/>
    <w:rPr>
      <w:rFonts w:ascii="Times New Roman" w:eastAsia="宋体" w:hAnsi="Times New Roman" w:cs="Times New Roman"/>
      <w:szCs w:val="20"/>
    </w:rPr>
  </w:style>
  <w:style w:type="character" w:customStyle="1" w:styleId="Char0">
    <w:name w:val="正文文本 Char"/>
    <w:basedOn w:val="a0"/>
    <w:link w:val="a4"/>
    <w:semiHidden/>
    <w:qFormat/>
    <w:rPr>
      <w:rFonts w:ascii="Times New Roman" w:eastAsia="宋体" w:hAnsi="Times New Roman" w:cs="Times New Roman"/>
      <w:szCs w:val="20"/>
    </w:rPr>
  </w:style>
  <w:style w:type="character" w:customStyle="1" w:styleId="2Char">
    <w:name w:val="标题 2 Char"/>
    <w:basedOn w:val="a0"/>
    <w:link w:val="2"/>
    <w:uiPriority w:val="9"/>
    <w:semiHidden/>
    <w:qFormat/>
    <w:rPr>
      <w:rFonts w:asciiTheme="majorHAnsi" w:eastAsiaTheme="majorEastAsia" w:hAnsiTheme="majorHAnsi" w:cstheme="majorBidi"/>
      <w:b/>
      <w:bCs/>
      <w:sz w:val="32"/>
      <w:szCs w:val="32"/>
    </w:rPr>
  </w:style>
  <w:style w:type="paragraph" w:customStyle="1" w:styleId="10">
    <w:name w:val="列出段落1"/>
    <w:basedOn w:val="a"/>
    <w:qFormat/>
    <w:pPr>
      <w:ind w:firstLineChars="200" w:firstLine="420"/>
    </w:pPr>
    <w:rPr>
      <w:rFonts w:ascii="Calibri" w:hAnsi="Calibri" w:cs="黑体"/>
      <w:szCs w:val="22"/>
    </w:rPr>
  </w:style>
  <w:style w:type="paragraph" w:customStyle="1" w:styleId="AONormal">
    <w:name w:val="AONormal"/>
    <w:qFormat/>
    <w:pPr>
      <w:autoSpaceDE w:val="0"/>
      <w:autoSpaceDN w:val="0"/>
      <w:adjustRightInd w:val="0"/>
      <w:spacing w:line="400" w:lineRule="exact"/>
      <w:ind w:firstLineChars="200" w:firstLine="440"/>
    </w:pPr>
    <w:rPr>
      <w:rFonts w:ascii="华文楷体" w:eastAsia="华文楷体" w:hAnsi="华文楷体" w:cs="华文楷体"/>
      <w:sz w:val="22"/>
      <w:szCs w:val="21"/>
    </w:rPr>
  </w:style>
  <w:style w:type="character" w:customStyle="1" w:styleId="Char8">
    <w:name w:val="批注主题 Char"/>
    <w:basedOn w:val="Char"/>
    <w:link w:val="ae"/>
    <w:uiPriority w:val="99"/>
    <w:semiHidden/>
    <w:qFormat/>
    <w:rPr>
      <w:rFonts w:ascii="Times New Roman" w:eastAsia="宋体" w:hAnsi="Times New Roman" w:cs="Times New Roman"/>
      <w:b/>
      <w:bCs/>
      <w:szCs w:val="20"/>
    </w:rPr>
  </w:style>
  <w:style w:type="character" w:customStyle="1" w:styleId="1Char">
    <w:name w:val="标题 1 Char"/>
    <w:basedOn w:val="a0"/>
    <w:link w:val="1"/>
    <w:uiPriority w:val="9"/>
    <w:qFormat/>
    <w:rPr>
      <w:rFonts w:asciiTheme="majorHAnsi" w:eastAsiaTheme="majorEastAsia" w:hAnsiTheme="majorHAnsi" w:cstheme="majorBidi"/>
      <w:color w:val="365F91" w:themeColor="accent1" w:themeShade="BF"/>
      <w:sz w:val="48"/>
      <w:szCs w:val="48"/>
    </w:rPr>
  </w:style>
  <w:style w:type="character" w:customStyle="1" w:styleId="4Char">
    <w:name w:val="标题 4 Char"/>
    <w:basedOn w:val="a0"/>
    <w:link w:val="4"/>
    <w:uiPriority w:val="9"/>
    <w:semiHidden/>
    <w:qFormat/>
    <w:rPr>
      <w:rFonts w:cstheme="majorBidi"/>
      <w:color w:val="365F91" w:themeColor="accent1" w:themeShade="BF"/>
      <w:sz w:val="28"/>
      <w:szCs w:val="28"/>
    </w:rPr>
  </w:style>
  <w:style w:type="character" w:customStyle="1" w:styleId="5Char">
    <w:name w:val="标题 5 Char"/>
    <w:basedOn w:val="a0"/>
    <w:link w:val="5"/>
    <w:uiPriority w:val="9"/>
    <w:semiHidden/>
    <w:qFormat/>
    <w:rPr>
      <w:rFonts w:cstheme="majorBidi"/>
      <w:color w:val="365F91" w:themeColor="accent1" w:themeShade="BF"/>
      <w:sz w:val="24"/>
      <w:szCs w:val="24"/>
    </w:rPr>
  </w:style>
  <w:style w:type="character" w:customStyle="1" w:styleId="6Char">
    <w:name w:val="标题 6 Char"/>
    <w:basedOn w:val="a0"/>
    <w:link w:val="6"/>
    <w:uiPriority w:val="9"/>
    <w:semiHidden/>
    <w:qFormat/>
    <w:rPr>
      <w:rFonts w:cstheme="majorBidi"/>
      <w:b/>
      <w:bCs/>
      <w:color w:val="365F91" w:themeColor="accent1" w:themeShade="BF"/>
    </w:rPr>
  </w:style>
  <w:style w:type="character" w:customStyle="1" w:styleId="7Char">
    <w:name w:val="标题 7 Char"/>
    <w:basedOn w:val="a0"/>
    <w:link w:val="7"/>
    <w:uiPriority w:val="9"/>
    <w:semiHidden/>
    <w:qFormat/>
    <w:rPr>
      <w:rFonts w:cstheme="majorBidi"/>
      <w:b/>
      <w:bCs/>
      <w:color w:val="595959" w:themeColor="text1" w:themeTint="A6"/>
    </w:rPr>
  </w:style>
  <w:style w:type="character" w:customStyle="1" w:styleId="8Char">
    <w:name w:val="标题 8 Char"/>
    <w:basedOn w:val="a0"/>
    <w:link w:val="8"/>
    <w:uiPriority w:val="9"/>
    <w:semiHidden/>
    <w:qFormat/>
    <w:rPr>
      <w:rFonts w:cstheme="majorBidi"/>
      <w:color w:val="595959" w:themeColor="text1" w:themeTint="A6"/>
    </w:rPr>
  </w:style>
  <w:style w:type="character" w:customStyle="1" w:styleId="9Char">
    <w:name w:val="标题 9 Char"/>
    <w:basedOn w:val="a0"/>
    <w:link w:val="9"/>
    <w:uiPriority w:val="9"/>
    <w:semiHidden/>
    <w:qFormat/>
    <w:rPr>
      <w:rFonts w:eastAsiaTheme="majorEastAsia" w:cstheme="majorBidi"/>
      <w:color w:val="595959" w:themeColor="text1" w:themeTint="A6"/>
    </w:rPr>
  </w:style>
  <w:style w:type="character" w:customStyle="1" w:styleId="Char7">
    <w:name w:val="标题 Char"/>
    <w:basedOn w:val="a0"/>
    <w:link w:val="ad"/>
    <w:uiPriority w:val="10"/>
    <w:qFormat/>
    <w:rPr>
      <w:rFonts w:asciiTheme="majorHAnsi" w:eastAsiaTheme="majorEastAsia" w:hAnsiTheme="majorHAnsi" w:cstheme="majorBidi"/>
      <w:spacing w:val="-10"/>
      <w:kern w:val="28"/>
      <w:sz w:val="56"/>
      <w:szCs w:val="56"/>
    </w:rPr>
  </w:style>
  <w:style w:type="paragraph" w:styleId="af6">
    <w:name w:val="Quote"/>
    <w:basedOn w:val="a"/>
    <w:next w:val="a"/>
    <w:link w:val="Charc"/>
    <w:uiPriority w:val="29"/>
    <w:qFormat/>
    <w:pPr>
      <w:spacing w:before="160" w:after="160"/>
      <w:jc w:val="center"/>
    </w:pPr>
    <w:rPr>
      <w:rFonts w:asciiTheme="minorHAnsi" w:eastAsiaTheme="minorEastAsia" w:hAnsiTheme="minorHAnsi" w:cstheme="minorBidi"/>
      <w:i/>
      <w:iCs/>
      <w:color w:val="404040" w:themeColor="text1" w:themeTint="BF"/>
      <w:szCs w:val="22"/>
    </w:rPr>
  </w:style>
  <w:style w:type="character" w:customStyle="1" w:styleId="Charc">
    <w:name w:val="引用 Char"/>
    <w:basedOn w:val="a0"/>
    <w:link w:val="af6"/>
    <w:uiPriority w:val="29"/>
    <w:qFormat/>
    <w:rPr>
      <w:i/>
      <w:iCs/>
      <w:color w:val="404040" w:themeColor="text1" w:themeTint="BF"/>
    </w:rPr>
  </w:style>
  <w:style w:type="character" w:customStyle="1" w:styleId="12">
    <w:name w:val="明显强调1"/>
    <w:basedOn w:val="a0"/>
    <w:uiPriority w:val="21"/>
    <w:qFormat/>
    <w:rPr>
      <w:i/>
      <w:iCs/>
      <w:color w:val="365F91" w:themeColor="accent1" w:themeShade="BF"/>
    </w:rPr>
  </w:style>
  <w:style w:type="paragraph" w:styleId="af7">
    <w:name w:val="Intense Quote"/>
    <w:basedOn w:val="a"/>
    <w:next w:val="a"/>
    <w:link w:val="Chard"/>
    <w:uiPriority w:val="30"/>
    <w:qFormat/>
    <w:pPr>
      <w:pBdr>
        <w:top w:val="single" w:sz="4" w:space="10" w:color="365F91" w:themeColor="accent1" w:themeShade="BF"/>
        <w:bottom w:val="single" w:sz="4" w:space="10" w:color="365F91" w:themeColor="accent1" w:themeShade="BF"/>
      </w:pBdr>
      <w:spacing w:before="360" w:after="360"/>
      <w:ind w:left="864" w:right="864"/>
      <w:jc w:val="center"/>
    </w:pPr>
    <w:rPr>
      <w:rFonts w:asciiTheme="minorHAnsi" w:eastAsiaTheme="minorEastAsia" w:hAnsiTheme="minorHAnsi" w:cstheme="minorBidi"/>
      <w:i/>
      <w:iCs/>
      <w:color w:val="365F91" w:themeColor="accent1" w:themeShade="BF"/>
      <w:szCs w:val="22"/>
    </w:rPr>
  </w:style>
  <w:style w:type="character" w:customStyle="1" w:styleId="Chard">
    <w:name w:val="明显引用 Char"/>
    <w:basedOn w:val="a0"/>
    <w:link w:val="af7"/>
    <w:uiPriority w:val="30"/>
    <w:qFormat/>
    <w:rPr>
      <w:i/>
      <w:iCs/>
      <w:color w:val="365F91" w:themeColor="accent1" w:themeShade="BF"/>
    </w:rPr>
  </w:style>
  <w:style w:type="character" w:customStyle="1" w:styleId="14">
    <w:name w:val="明显参考1"/>
    <w:basedOn w:val="a0"/>
    <w:uiPriority w:val="32"/>
    <w:qFormat/>
    <w:rPr>
      <w:b/>
      <w:bCs/>
      <w:smallCaps/>
      <w:color w:val="365F91" w:themeColor="accent1" w:themeShade="BF"/>
      <w:spacing w:val="5"/>
    </w:rPr>
  </w:style>
  <w:style w:type="character" w:customStyle="1" w:styleId="font41">
    <w:name w:val="font41"/>
    <w:basedOn w:val="a0"/>
    <w:qFormat/>
    <w:rPr>
      <w:rFonts w:ascii="宋体" w:eastAsia="宋体" w:hAnsi="宋体" w:cs="宋体" w:hint="eastAsia"/>
      <w:color w:val="000000"/>
      <w:sz w:val="22"/>
      <w:szCs w:val="22"/>
      <w:u w:val="none"/>
    </w:rPr>
  </w:style>
  <w:style w:type="character" w:customStyle="1" w:styleId="font161">
    <w:name w:val="font161"/>
    <w:basedOn w:val="a0"/>
    <w:qFormat/>
    <w:rPr>
      <w:rFonts w:ascii="Times New Roman" w:hAnsi="Times New Roman" w:cs="Times New Roman" w:hint="default"/>
      <w:color w:val="000000"/>
      <w:sz w:val="22"/>
      <w:szCs w:val="22"/>
      <w:u w:val="none"/>
    </w:rPr>
  </w:style>
  <w:style w:type="character" w:customStyle="1" w:styleId="font31">
    <w:name w:val="font31"/>
    <w:basedOn w:val="a0"/>
    <w:qFormat/>
    <w:rPr>
      <w:rFonts w:ascii="Times New Roman" w:hAnsi="Times New Roman" w:cs="Times New Roman" w:hint="default"/>
      <w:color w:val="000000"/>
      <w:sz w:val="24"/>
      <w:szCs w:val="24"/>
      <w:u w:val="none"/>
    </w:rPr>
  </w:style>
  <w:style w:type="character" w:customStyle="1" w:styleId="font21">
    <w:name w:val="font21"/>
    <w:basedOn w:val="a0"/>
    <w:qFormat/>
    <w:rPr>
      <w:rFonts w:ascii="宋体" w:eastAsia="宋体" w:hAnsi="宋体" w:cs="宋体" w:hint="eastAsia"/>
      <w:color w:val="000000"/>
      <w:sz w:val="24"/>
      <w:szCs w:val="24"/>
      <w:u w:val="none"/>
    </w:rPr>
  </w:style>
  <w:style w:type="character" w:customStyle="1" w:styleId="font51">
    <w:name w:val="font51"/>
    <w:basedOn w:val="a0"/>
    <w:qFormat/>
    <w:rPr>
      <w:rFonts w:ascii="Arial" w:hAnsi="Arial" w:cs="Arial"/>
      <w:color w:val="000000"/>
      <w:sz w:val="24"/>
      <w:szCs w:val="24"/>
      <w:u w:val="none"/>
    </w:rPr>
  </w:style>
  <w:style w:type="paragraph" w:customStyle="1" w:styleId="font5">
    <w:name w:val="font5"/>
    <w:basedOn w:val="a"/>
    <w:qFormat/>
    <w:pPr>
      <w:widowControl/>
      <w:spacing w:before="100" w:beforeAutospacing="1" w:after="100" w:afterAutospacing="1"/>
      <w:jc w:val="left"/>
    </w:pPr>
    <w:rPr>
      <w:rFonts w:ascii="宋体" w:hAnsi="宋体" w:cs="宋体"/>
      <w:kern w:val="0"/>
      <w:sz w:val="18"/>
      <w:szCs w:val="18"/>
    </w:rPr>
  </w:style>
  <w:style w:type="paragraph" w:customStyle="1" w:styleId="font6">
    <w:name w:val="font6"/>
    <w:basedOn w:val="a"/>
    <w:qFormat/>
    <w:pPr>
      <w:widowControl/>
      <w:spacing w:before="100" w:beforeAutospacing="1" w:after="100" w:afterAutospacing="1"/>
      <w:jc w:val="left"/>
    </w:pPr>
    <w:rPr>
      <w:rFonts w:ascii="宋体" w:hAnsi="宋体" w:cs="宋体"/>
      <w:kern w:val="0"/>
      <w:sz w:val="18"/>
      <w:szCs w:val="18"/>
    </w:rPr>
  </w:style>
  <w:style w:type="paragraph" w:customStyle="1" w:styleId="font7">
    <w:name w:val="font7"/>
    <w:basedOn w:val="a"/>
    <w:qFormat/>
    <w:pPr>
      <w:widowControl/>
      <w:spacing w:before="100" w:beforeAutospacing="1" w:after="100" w:afterAutospacing="1"/>
      <w:jc w:val="left"/>
    </w:pPr>
    <w:rPr>
      <w:rFonts w:ascii="宋体" w:hAnsi="宋体" w:cs="宋体"/>
      <w:kern w:val="0"/>
      <w:sz w:val="20"/>
    </w:rPr>
  </w:style>
  <w:style w:type="paragraph" w:customStyle="1" w:styleId="font8">
    <w:name w:val="font8"/>
    <w:basedOn w:val="a"/>
    <w:qFormat/>
    <w:pPr>
      <w:widowControl/>
      <w:spacing w:before="100" w:beforeAutospacing="1" w:after="100" w:afterAutospacing="1"/>
      <w:jc w:val="left"/>
    </w:pPr>
    <w:rPr>
      <w:rFonts w:ascii="宋体" w:hAnsi="宋体" w:cs="宋体"/>
      <w:color w:val="000000"/>
      <w:kern w:val="0"/>
      <w:sz w:val="20"/>
    </w:rPr>
  </w:style>
  <w:style w:type="paragraph" w:customStyle="1" w:styleId="font9">
    <w:name w:val="font9"/>
    <w:basedOn w:val="a"/>
    <w:qFormat/>
    <w:pPr>
      <w:widowControl/>
      <w:spacing w:before="100" w:beforeAutospacing="1" w:after="100" w:afterAutospacing="1"/>
      <w:jc w:val="left"/>
    </w:pPr>
    <w:rPr>
      <w:rFonts w:ascii="宋体" w:hAnsi="宋体" w:cs="宋体"/>
      <w:color w:val="000000"/>
      <w:kern w:val="0"/>
      <w:sz w:val="20"/>
    </w:rPr>
  </w:style>
  <w:style w:type="paragraph" w:customStyle="1" w:styleId="font10">
    <w:name w:val="font10"/>
    <w:basedOn w:val="a"/>
    <w:qFormat/>
    <w:pPr>
      <w:widowControl/>
      <w:spacing w:before="100" w:beforeAutospacing="1" w:after="100" w:afterAutospacing="1"/>
      <w:jc w:val="left"/>
    </w:pPr>
    <w:rPr>
      <w:rFonts w:ascii="宋体" w:hAnsi="宋体" w:cs="宋体"/>
      <w:color w:val="000000"/>
      <w:kern w:val="0"/>
      <w:sz w:val="20"/>
    </w:rPr>
  </w:style>
  <w:style w:type="paragraph" w:customStyle="1" w:styleId="font11">
    <w:name w:val="font11"/>
    <w:basedOn w:val="a"/>
    <w:qFormat/>
    <w:pPr>
      <w:widowControl/>
      <w:spacing w:before="100" w:beforeAutospacing="1" w:after="100" w:afterAutospacing="1"/>
      <w:jc w:val="left"/>
    </w:pPr>
    <w:rPr>
      <w:rFonts w:ascii="Arial Unicode MS" w:eastAsia="Arial Unicode MS" w:hAnsi="Arial Unicode MS" w:cs="Arial Unicode MS"/>
      <w:color w:val="000000"/>
      <w:kern w:val="0"/>
      <w:sz w:val="20"/>
    </w:rPr>
  </w:style>
  <w:style w:type="paragraph" w:customStyle="1" w:styleId="font12">
    <w:name w:val="font12"/>
    <w:basedOn w:val="a"/>
    <w:qFormat/>
    <w:pPr>
      <w:widowControl/>
      <w:spacing w:before="100" w:beforeAutospacing="1" w:after="100" w:afterAutospacing="1"/>
      <w:jc w:val="left"/>
    </w:pPr>
    <w:rPr>
      <w:color w:val="000000"/>
      <w:kern w:val="0"/>
      <w:sz w:val="20"/>
    </w:rPr>
  </w:style>
  <w:style w:type="paragraph" w:customStyle="1" w:styleId="font13">
    <w:name w:val="font13"/>
    <w:basedOn w:val="a"/>
    <w:qFormat/>
    <w:pPr>
      <w:widowControl/>
      <w:spacing w:before="100" w:beforeAutospacing="1" w:after="100" w:afterAutospacing="1"/>
      <w:jc w:val="left"/>
    </w:pPr>
    <w:rPr>
      <w:rFonts w:ascii="Calibri" w:hAnsi="Calibri" w:cs="Calibri"/>
      <w:color w:val="000000"/>
      <w:kern w:val="0"/>
      <w:sz w:val="20"/>
    </w:rPr>
  </w:style>
  <w:style w:type="paragraph" w:customStyle="1" w:styleId="font14">
    <w:name w:val="font14"/>
    <w:basedOn w:val="a"/>
    <w:qFormat/>
    <w:pPr>
      <w:widowControl/>
      <w:spacing w:before="100" w:beforeAutospacing="1" w:after="100" w:afterAutospacing="1"/>
      <w:jc w:val="left"/>
    </w:pPr>
    <w:rPr>
      <w:rFonts w:ascii="Calibri" w:hAnsi="Calibri" w:cs="Calibri"/>
      <w:kern w:val="0"/>
      <w:sz w:val="20"/>
    </w:rPr>
  </w:style>
  <w:style w:type="paragraph" w:customStyle="1" w:styleId="font15">
    <w:name w:val="font15"/>
    <w:basedOn w:val="a"/>
    <w:qFormat/>
    <w:pPr>
      <w:widowControl/>
      <w:spacing w:before="100" w:beforeAutospacing="1" w:after="100" w:afterAutospacing="1"/>
      <w:jc w:val="left"/>
    </w:pPr>
    <w:rPr>
      <w:rFonts w:ascii="Calibri" w:hAnsi="Calibri" w:cs="Calibri"/>
      <w:color w:val="000000"/>
      <w:kern w:val="0"/>
      <w:sz w:val="20"/>
    </w:rPr>
  </w:style>
  <w:style w:type="paragraph" w:customStyle="1" w:styleId="font16">
    <w:name w:val="font16"/>
    <w:basedOn w:val="a"/>
    <w:qFormat/>
    <w:pPr>
      <w:widowControl/>
      <w:spacing w:before="100" w:beforeAutospacing="1" w:after="100" w:afterAutospacing="1"/>
      <w:jc w:val="left"/>
    </w:pPr>
    <w:rPr>
      <w:rFonts w:ascii="Arial Unicode MS" w:eastAsia="Arial Unicode MS" w:hAnsi="Arial Unicode MS" w:cs="Arial Unicode MS"/>
      <w:color w:val="000000"/>
      <w:kern w:val="0"/>
      <w:sz w:val="20"/>
    </w:rPr>
  </w:style>
  <w:style w:type="paragraph" w:customStyle="1" w:styleId="font17">
    <w:name w:val="font17"/>
    <w:basedOn w:val="a"/>
    <w:qFormat/>
    <w:pPr>
      <w:widowControl/>
      <w:spacing w:before="100" w:beforeAutospacing="1" w:after="100" w:afterAutospacing="1"/>
      <w:jc w:val="left"/>
    </w:pPr>
    <w:rPr>
      <w:rFonts w:ascii="宋体" w:hAnsi="宋体" w:cs="宋体"/>
      <w:color w:val="FF0000"/>
      <w:kern w:val="0"/>
      <w:sz w:val="20"/>
    </w:rPr>
  </w:style>
  <w:style w:type="paragraph" w:customStyle="1" w:styleId="font18">
    <w:name w:val="font18"/>
    <w:basedOn w:val="a"/>
    <w:qFormat/>
    <w:pPr>
      <w:widowControl/>
      <w:spacing w:before="100" w:beforeAutospacing="1" w:after="100" w:afterAutospacing="1"/>
      <w:jc w:val="left"/>
    </w:pPr>
    <w:rPr>
      <w:rFonts w:ascii="Calibri" w:hAnsi="Calibri" w:cs="Calibri"/>
      <w:color w:val="000000"/>
      <w:kern w:val="0"/>
      <w:sz w:val="20"/>
    </w:rPr>
  </w:style>
  <w:style w:type="paragraph" w:customStyle="1" w:styleId="xl91">
    <w:name w:val="xl91"/>
    <w:basedOn w:val="a"/>
    <w:qFormat/>
    <w:pPr>
      <w:widowControl/>
      <w:spacing w:before="100" w:beforeAutospacing="1" w:after="100" w:afterAutospacing="1"/>
      <w:jc w:val="left"/>
    </w:pPr>
    <w:rPr>
      <w:rFonts w:ascii="宋体" w:hAnsi="宋体" w:cs="宋体"/>
      <w:kern w:val="0"/>
      <w:sz w:val="24"/>
      <w:szCs w:val="24"/>
    </w:rPr>
  </w:style>
  <w:style w:type="paragraph" w:customStyle="1" w:styleId="xl92">
    <w:name w:val="xl92"/>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b/>
      <w:bCs/>
      <w:kern w:val="0"/>
      <w:sz w:val="20"/>
    </w:rPr>
  </w:style>
  <w:style w:type="paragraph" w:customStyle="1" w:styleId="xl93">
    <w:name w:val="xl93"/>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b/>
      <w:bCs/>
      <w:kern w:val="0"/>
      <w:sz w:val="20"/>
    </w:rPr>
  </w:style>
  <w:style w:type="paragraph" w:customStyle="1" w:styleId="xl94">
    <w:name w:val="xl94"/>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color w:val="000000"/>
      <w:kern w:val="0"/>
      <w:sz w:val="20"/>
    </w:rPr>
  </w:style>
  <w:style w:type="paragraph" w:customStyle="1" w:styleId="xl95">
    <w:name w:val="xl9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96">
    <w:name w:val="xl9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color w:val="000000"/>
      <w:kern w:val="0"/>
      <w:sz w:val="20"/>
    </w:rPr>
  </w:style>
  <w:style w:type="paragraph" w:customStyle="1" w:styleId="xl97">
    <w:name w:val="xl9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98">
    <w:name w:val="xl9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00">
    <w:name w:val="xl10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01">
    <w:name w:val="xl101"/>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02">
    <w:name w:val="xl102"/>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03">
    <w:name w:val="xl103"/>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04">
    <w:name w:val="xl104"/>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05">
    <w:name w:val="xl10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06">
    <w:name w:val="xl10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07">
    <w:name w:val="xl10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08">
    <w:name w:val="xl10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09">
    <w:name w:val="xl109"/>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10">
    <w:name w:val="xl11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11">
    <w:name w:val="xl111"/>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12">
    <w:name w:val="xl112"/>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13">
    <w:name w:val="xl113"/>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14">
    <w:name w:val="xl114"/>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15">
    <w:name w:val="xl11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color w:val="000000"/>
      <w:kern w:val="0"/>
      <w:sz w:val="20"/>
    </w:rPr>
  </w:style>
  <w:style w:type="paragraph" w:customStyle="1" w:styleId="xl116">
    <w:name w:val="xl11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17">
    <w:name w:val="xl11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b/>
      <w:bCs/>
      <w:color w:val="000000"/>
      <w:kern w:val="0"/>
      <w:sz w:val="20"/>
    </w:rPr>
  </w:style>
  <w:style w:type="paragraph" w:customStyle="1" w:styleId="xl118">
    <w:name w:val="xl11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b/>
      <w:bCs/>
      <w:color w:val="000000"/>
      <w:kern w:val="0"/>
      <w:sz w:val="20"/>
    </w:rPr>
  </w:style>
  <w:style w:type="paragraph" w:customStyle="1" w:styleId="xl119">
    <w:name w:val="xl119"/>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20">
    <w:name w:val="xl12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color w:val="000000"/>
      <w:kern w:val="0"/>
      <w:sz w:val="20"/>
    </w:rPr>
  </w:style>
  <w:style w:type="paragraph" w:customStyle="1" w:styleId="xl121">
    <w:name w:val="xl121"/>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color w:val="000000"/>
      <w:kern w:val="0"/>
      <w:sz w:val="20"/>
    </w:rPr>
  </w:style>
  <w:style w:type="paragraph" w:customStyle="1" w:styleId="xl122">
    <w:name w:val="xl122"/>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23">
    <w:name w:val="xl123"/>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24">
    <w:name w:val="xl124"/>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25">
    <w:name w:val="xl12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color w:val="000000"/>
      <w:kern w:val="0"/>
      <w:sz w:val="20"/>
    </w:rPr>
  </w:style>
  <w:style w:type="paragraph" w:customStyle="1" w:styleId="xl126">
    <w:name w:val="xl12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27">
    <w:name w:val="xl12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b/>
      <w:bCs/>
      <w:kern w:val="0"/>
      <w:sz w:val="20"/>
    </w:rPr>
  </w:style>
  <w:style w:type="paragraph" w:customStyle="1" w:styleId="xl128">
    <w:name w:val="xl12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b/>
      <w:bCs/>
      <w:kern w:val="0"/>
      <w:sz w:val="20"/>
    </w:rPr>
  </w:style>
  <w:style w:type="paragraph" w:customStyle="1" w:styleId="xl129">
    <w:name w:val="xl129"/>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30">
    <w:name w:val="xl13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b/>
      <w:bCs/>
      <w:kern w:val="0"/>
      <w:sz w:val="20"/>
    </w:rPr>
  </w:style>
  <w:style w:type="paragraph" w:customStyle="1" w:styleId="xl131">
    <w:name w:val="xl131"/>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b/>
      <w:bCs/>
      <w:kern w:val="0"/>
      <w:sz w:val="20"/>
    </w:rPr>
  </w:style>
  <w:style w:type="paragraph" w:customStyle="1" w:styleId="xl132">
    <w:name w:val="xl132"/>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b/>
      <w:bCs/>
      <w:kern w:val="0"/>
      <w:sz w:val="20"/>
    </w:rPr>
  </w:style>
  <w:style w:type="paragraph" w:customStyle="1" w:styleId="xl133">
    <w:name w:val="xl133"/>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34">
    <w:name w:val="xl134"/>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35">
    <w:name w:val="xl13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36">
    <w:name w:val="xl13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37">
    <w:name w:val="xl13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38">
    <w:name w:val="xl13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39">
    <w:name w:val="xl139"/>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40">
    <w:name w:val="xl14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color w:val="000000"/>
      <w:kern w:val="0"/>
      <w:sz w:val="20"/>
    </w:rPr>
  </w:style>
  <w:style w:type="paragraph" w:customStyle="1" w:styleId="xl141">
    <w:name w:val="xl141"/>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color w:val="000000"/>
      <w:kern w:val="0"/>
      <w:sz w:val="20"/>
    </w:rPr>
  </w:style>
  <w:style w:type="paragraph" w:customStyle="1" w:styleId="xl142">
    <w:name w:val="xl142"/>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43">
    <w:name w:val="xl143"/>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b/>
      <w:bCs/>
      <w:kern w:val="0"/>
      <w:sz w:val="20"/>
    </w:rPr>
  </w:style>
  <w:style w:type="paragraph" w:customStyle="1" w:styleId="xl144">
    <w:name w:val="xl144"/>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b/>
      <w:bCs/>
      <w:kern w:val="0"/>
      <w:sz w:val="20"/>
    </w:rPr>
  </w:style>
  <w:style w:type="paragraph" w:customStyle="1" w:styleId="xl145">
    <w:name w:val="xl14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b/>
      <w:bCs/>
      <w:kern w:val="0"/>
      <w:sz w:val="20"/>
    </w:rPr>
  </w:style>
  <w:style w:type="paragraph" w:customStyle="1" w:styleId="xl146">
    <w:name w:val="xl14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color w:val="000000"/>
      <w:kern w:val="0"/>
      <w:sz w:val="20"/>
    </w:rPr>
  </w:style>
  <w:style w:type="paragraph" w:customStyle="1" w:styleId="xl147">
    <w:name w:val="xl14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top"/>
    </w:pPr>
    <w:rPr>
      <w:rFonts w:ascii="宋体" w:hAnsi="宋体" w:cs="宋体"/>
      <w:color w:val="000000"/>
      <w:kern w:val="0"/>
      <w:sz w:val="20"/>
    </w:rPr>
  </w:style>
  <w:style w:type="paragraph" w:customStyle="1" w:styleId="xl148">
    <w:name w:val="xl14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仿宋" w:eastAsia="仿宋" w:hAnsi="仿宋" w:cs="宋体"/>
      <w:b/>
      <w:bCs/>
      <w:kern w:val="0"/>
      <w:sz w:val="24"/>
      <w:szCs w:val="24"/>
    </w:rPr>
  </w:style>
  <w:style w:type="paragraph" w:customStyle="1" w:styleId="xl149">
    <w:name w:val="xl149"/>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b/>
      <w:bCs/>
      <w:kern w:val="0"/>
      <w:sz w:val="20"/>
    </w:rPr>
  </w:style>
  <w:style w:type="paragraph" w:customStyle="1" w:styleId="xl150">
    <w:name w:val="xl15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仿宋" w:eastAsia="仿宋" w:hAnsi="仿宋" w:cs="宋体"/>
      <w:b/>
      <w:bCs/>
      <w:kern w:val="0"/>
      <w:sz w:val="24"/>
      <w:szCs w:val="24"/>
    </w:rPr>
  </w:style>
  <w:style w:type="paragraph" w:customStyle="1" w:styleId="xl151">
    <w:name w:val="xl151"/>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仿宋" w:eastAsia="仿宋" w:hAnsi="仿宋" w:cs="宋体"/>
      <w:b/>
      <w:bCs/>
      <w:kern w:val="0"/>
      <w:sz w:val="24"/>
      <w:szCs w:val="24"/>
    </w:rPr>
  </w:style>
  <w:style w:type="paragraph" w:customStyle="1" w:styleId="xl152">
    <w:name w:val="xl152"/>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53">
    <w:name w:val="xl153"/>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54">
    <w:name w:val="xl154"/>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55">
    <w:name w:val="xl15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4"/>
      <w:szCs w:val="24"/>
    </w:rPr>
  </w:style>
  <w:style w:type="paragraph" w:customStyle="1" w:styleId="xl156">
    <w:name w:val="xl15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4"/>
      <w:szCs w:val="24"/>
    </w:rPr>
  </w:style>
  <w:style w:type="paragraph" w:customStyle="1" w:styleId="xl157">
    <w:name w:val="xl15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4"/>
      <w:szCs w:val="24"/>
    </w:rPr>
  </w:style>
  <w:style w:type="paragraph" w:customStyle="1" w:styleId="xl158">
    <w:name w:val="xl15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color w:val="000000"/>
      <w:kern w:val="0"/>
      <w:sz w:val="20"/>
    </w:rPr>
  </w:style>
  <w:style w:type="paragraph" w:customStyle="1" w:styleId="xl159">
    <w:name w:val="xl159"/>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60">
    <w:name w:val="xl16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61">
    <w:name w:val="xl161"/>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62">
    <w:name w:val="xl162"/>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63">
    <w:name w:val="xl163"/>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color w:val="000000"/>
      <w:kern w:val="0"/>
      <w:sz w:val="20"/>
    </w:rPr>
  </w:style>
  <w:style w:type="paragraph" w:customStyle="1" w:styleId="xl164">
    <w:name w:val="xl164"/>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color w:val="000000"/>
      <w:kern w:val="0"/>
      <w:sz w:val="20"/>
    </w:rPr>
  </w:style>
  <w:style w:type="paragraph" w:customStyle="1" w:styleId="xl165">
    <w:name w:val="xl16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66">
    <w:name w:val="xl16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67">
    <w:name w:val="xl16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68">
    <w:name w:val="xl16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69">
    <w:name w:val="xl169"/>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4"/>
      <w:szCs w:val="24"/>
    </w:rPr>
  </w:style>
  <w:style w:type="paragraph" w:customStyle="1" w:styleId="xl170">
    <w:name w:val="xl17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71">
    <w:name w:val="xl171"/>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72">
    <w:name w:val="xl172"/>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73">
    <w:name w:val="xl173"/>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74">
    <w:name w:val="xl174"/>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75">
    <w:name w:val="xl175"/>
    <w:basedOn w:val="a"/>
    <w:qFormat/>
    <w:pPr>
      <w:widowControl/>
      <w:spacing w:before="100" w:beforeAutospacing="1" w:after="100" w:afterAutospacing="1"/>
      <w:jc w:val="left"/>
    </w:pPr>
    <w:rPr>
      <w:rFonts w:ascii="宋体" w:hAnsi="宋体" w:cs="宋体"/>
      <w:kern w:val="0"/>
      <w:sz w:val="24"/>
      <w:szCs w:val="24"/>
    </w:rPr>
  </w:style>
  <w:style w:type="paragraph" w:customStyle="1" w:styleId="xl176">
    <w:name w:val="xl17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b/>
      <w:bCs/>
      <w:kern w:val="0"/>
      <w:sz w:val="28"/>
      <w:szCs w:val="28"/>
    </w:rPr>
  </w:style>
  <w:style w:type="paragraph" w:customStyle="1" w:styleId="xl177">
    <w:name w:val="xl17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黑体" w:eastAsia="黑体" w:hAnsi="黑体" w:cs="宋体"/>
      <w:b/>
      <w:bCs/>
      <w:kern w:val="0"/>
      <w:sz w:val="24"/>
      <w:szCs w:val="24"/>
    </w:rPr>
  </w:style>
  <w:style w:type="paragraph" w:customStyle="1" w:styleId="xl178">
    <w:name w:val="xl17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4"/>
      <w:szCs w:val="24"/>
    </w:rPr>
  </w:style>
  <w:style w:type="paragraph" w:customStyle="1" w:styleId="xl179">
    <w:name w:val="xl179"/>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color w:val="000000"/>
      <w:kern w:val="0"/>
      <w:sz w:val="20"/>
    </w:rPr>
  </w:style>
  <w:style w:type="paragraph" w:customStyle="1" w:styleId="xl180">
    <w:name w:val="xl18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color w:val="000000"/>
      <w:kern w:val="0"/>
      <w:sz w:val="20"/>
    </w:rPr>
  </w:style>
  <w:style w:type="paragraph" w:customStyle="1" w:styleId="xl181">
    <w:name w:val="xl181"/>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82">
    <w:name w:val="xl182"/>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83">
    <w:name w:val="xl183"/>
    <w:basedOn w:val="a"/>
    <w:qFormat/>
    <w:pPr>
      <w:widowControl/>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center"/>
    </w:pPr>
    <w:rPr>
      <w:rFonts w:ascii="宋体" w:hAnsi="宋体" w:cs="宋体"/>
      <w:kern w:val="0"/>
      <w:sz w:val="20"/>
    </w:rPr>
  </w:style>
  <w:style w:type="paragraph" w:customStyle="1" w:styleId="xl184">
    <w:name w:val="xl184"/>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85">
    <w:name w:val="xl18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 w:val="20"/>
    </w:rPr>
  </w:style>
  <w:style w:type="paragraph" w:customStyle="1" w:styleId="xl186">
    <w:name w:val="xl18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87">
    <w:name w:val="xl18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88">
    <w:name w:val="xl18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89">
    <w:name w:val="xl189"/>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90">
    <w:name w:val="xl19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91">
    <w:name w:val="xl191"/>
    <w:basedOn w:val="a"/>
    <w:qFormat/>
    <w:pPr>
      <w:widowControl/>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left"/>
    </w:pPr>
    <w:rPr>
      <w:rFonts w:ascii="宋体" w:hAnsi="宋体" w:cs="宋体"/>
      <w:kern w:val="0"/>
      <w:sz w:val="20"/>
    </w:rPr>
  </w:style>
  <w:style w:type="paragraph" w:customStyle="1" w:styleId="xl192">
    <w:name w:val="xl192"/>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93">
    <w:name w:val="xl193"/>
    <w:basedOn w:val="a"/>
    <w:qFormat/>
    <w:pPr>
      <w:widowControl/>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left"/>
    </w:pPr>
    <w:rPr>
      <w:rFonts w:ascii="宋体" w:hAnsi="宋体" w:cs="宋体"/>
      <w:kern w:val="0"/>
      <w:sz w:val="20"/>
    </w:rPr>
  </w:style>
  <w:style w:type="paragraph" w:customStyle="1" w:styleId="xl194">
    <w:name w:val="xl194"/>
    <w:basedOn w:val="a"/>
    <w:qFormat/>
    <w:pPr>
      <w:widowControl/>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left"/>
    </w:pPr>
    <w:rPr>
      <w:rFonts w:ascii="宋体" w:hAnsi="宋体" w:cs="宋体"/>
      <w:kern w:val="0"/>
      <w:sz w:val="20"/>
    </w:rPr>
  </w:style>
  <w:style w:type="paragraph" w:customStyle="1" w:styleId="xl195">
    <w:name w:val="xl19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96">
    <w:name w:val="xl196"/>
    <w:basedOn w:val="a"/>
    <w:qFormat/>
    <w:pPr>
      <w:widowControl/>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left"/>
    </w:pPr>
    <w:rPr>
      <w:rFonts w:ascii="宋体" w:hAnsi="宋体" w:cs="宋体"/>
      <w:kern w:val="0"/>
      <w:sz w:val="20"/>
    </w:rPr>
  </w:style>
  <w:style w:type="paragraph" w:customStyle="1" w:styleId="xl197">
    <w:name w:val="xl19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98">
    <w:name w:val="xl19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199">
    <w:name w:val="xl199"/>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color w:val="000000"/>
      <w:kern w:val="0"/>
      <w:sz w:val="20"/>
    </w:rPr>
  </w:style>
  <w:style w:type="paragraph" w:customStyle="1" w:styleId="xl200">
    <w:name w:val="xl20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pPr>
    <w:rPr>
      <w:rFonts w:ascii="宋体" w:hAnsi="宋体" w:cs="宋体"/>
      <w:kern w:val="0"/>
      <w:sz w:val="20"/>
    </w:rPr>
  </w:style>
  <w:style w:type="paragraph" w:customStyle="1" w:styleId="xl201">
    <w:name w:val="xl201"/>
    <w:basedOn w:val="a"/>
    <w:qFormat/>
    <w:pPr>
      <w:widowControl/>
      <w:pBdr>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 w:val="20"/>
    </w:rPr>
  </w:style>
  <w:style w:type="paragraph" w:customStyle="1" w:styleId="xl202">
    <w:name w:val="xl202"/>
    <w:basedOn w:val="a"/>
    <w:qFormat/>
    <w:pPr>
      <w:widowControl/>
      <w:spacing w:before="100" w:beforeAutospacing="1" w:after="100" w:afterAutospacing="1"/>
      <w:jc w:val="left"/>
      <w:textAlignment w:val="top"/>
    </w:pPr>
    <w:rPr>
      <w:rFonts w:ascii="宋体" w:hAnsi="宋体" w:cs="宋体"/>
      <w:color w:val="000000"/>
      <w:kern w:val="0"/>
      <w:sz w:val="20"/>
    </w:rPr>
  </w:style>
  <w:style w:type="paragraph" w:customStyle="1" w:styleId="23">
    <w:name w:val="样式 宋体 小四 行距: 固定值 23 磅"/>
    <w:basedOn w:val="a"/>
    <w:qFormat/>
    <w:pPr>
      <w:spacing w:line="400" w:lineRule="exact"/>
      <w:contextualSpacing/>
    </w:pPr>
    <w:rPr>
      <w:rFonts w:ascii="宋体" w:hAnsi="宋体" w:cs="宋体"/>
      <w:kern w:val="0"/>
      <w:sz w:val="24"/>
    </w:rPr>
  </w:style>
  <w:style w:type="paragraph" w:customStyle="1" w:styleId="15">
    <w:name w:val="正文_1"/>
    <w:next w:val="a"/>
    <w:qFormat/>
    <w:pPr>
      <w:widowControl w:val="0"/>
      <w:jc w:val="both"/>
    </w:pPr>
    <w:rPr>
      <w:kern w:val="2"/>
      <w:sz w:val="32"/>
      <w:szCs w:val="24"/>
    </w:rPr>
  </w:style>
  <w:style w:type="paragraph" w:customStyle="1" w:styleId="xl64">
    <w:name w:val="xl64"/>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b/>
      <w:bCs/>
      <w:kern w:val="0"/>
      <w:szCs w:val="21"/>
    </w:rPr>
  </w:style>
  <w:style w:type="paragraph" w:customStyle="1" w:styleId="xl65">
    <w:name w:val="xl6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黑体" w:eastAsia="黑体" w:hAnsi="黑体" w:cs="宋体"/>
      <w:b/>
      <w:bCs/>
      <w:color w:val="000000"/>
      <w:kern w:val="0"/>
      <w:szCs w:val="21"/>
    </w:rPr>
  </w:style>
  <w:style w:type="paragraph" w:customStyle="1" w:styleId="xl66">
    <w:name w:val="xl6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b/>
      <w:bCs/>
      <w:color w:val="000000"/>
      <w:kern w:val="0"/>
      <w:szCs w:val="21"/>
    </w:rPr>
  </w:style>
  <w:style w:type="paragraph" w:customStyle="1" w:styleId="xl67">
    <w:name w:val="xl6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kern w:val="0"/>
      <w:szCs w:val="21"/>
    </w:rPr>
  </w:style>
  <w:style w:type="paragraph" w:customStyle="1" w:styleId="xl68">
    <w:name w:val="xl68"/>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color w:val="000000"/>
      <w:kern w:val="0"/>
      <w:szCs w:val="21"/>
    </w:rPr>
  </w:style>
  <w:style w:type="paragraph" w:customStyle="1" w:styleId="xl69">
    <w:name w:val="xl69"/>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宋体" w:hAnsi="宋体" w:cs="宋体"/>
      <w:kern w:val="0"/>
      <w:szCs w:val="21"/>
    </w:rPr>
  </w:style>
  <w:style w:type="paragraph" w:customStyle="1" w:styleId="xl70">
    <w:name w:val="xl70"/>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color w:val="000000"/>
      <w:kern w:val="0"/>
      <w:szCs w:val="21"/>
    </w:rPr>
  </w:style>
  <w:style w:type="paragraph" w:customStyle="1" w:styleId="xl71">
    <w:name w:val="xl71"/>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b/>
      <w:bCs/>
      <w:kern w:val="0"/>
      <w:szCs w:val="21"/>
    </w:rPr>
  </w:style>
  <w:style w:type="paragraph" w:customStyle="1" w:styleId="xl72">
    <w:name w:val="xl72"/>
    <w:basedOn w:val="a"/>
    <w:qFormat/>
    <w:pPr>
      <w:widowControl/>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left"/>
    </w:pPr>
    <w:rPr>
      <w:rFonts w:ascii="宋体" w:hAnsi="宋体" w:cs="宋体"/>
      <w:color w:val="000000"/>
      <w:kern w:val="0"/>
      <w:szCs w:val="21"/>
    </w:rPr>
  </w:style>
  <w:style w:type="paragraph" w:customStyle="1" w:styleId="xl73">
    <w:name w:val="xl73"/>
    <w:basedOn w:val="a"/>
    <w:qFormat/>
    <w:pPr>
      <w:widowControl/>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center"/>
    </w:pPr>
    <w:rPr>
      <w:rFonts w:ascii="宋体" w:hAnsi="宋体" w:cs="宋体"/>
      <w:kern w:val="0"/>
      <w:szCs w:val="21"/>
    </w:rPr>
  </w:style>
  <w:style w:type="paragraph" w:customStyle="1" w:styleId="xl74">
    <w:name w:val="xl74"/>
    <w:basedOn w:val="a"/>
    <w:qFormat/>
    <w:pPr>
      <w:widowControl/>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left"/>
    </w:pPr>
    <w:rPr>
      <w:rFonts w:ascii="宋体" w:hAnsi="宋体" w:cs="宋体"/>
      <w:kern w:val="0"/>
      <w:szCs w:val="21"/>
    </w:rPr>
  </w:style>
  <w:style w:type="paragraph" w:customStyle="1" w:styleId="xl75">
    <w:name w:val="xl75"/>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仿宋" w:eastAsia="仿宋" w:hAnsi="仿宋" w:cs="宋体"/>
      <w:b/>
      <w:bCs/>
      <w:kern w:val="0"/>
      <w:szCs w:val="21"/>
    </w:rPr>
  </w:style>
  <w:style w:type="paragraph" w:customStyle="1" w:styleId="xl76">
    <w:name w:val="xl76"/>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仿宋" w:eastAsia="仿宋" w:hAnsi="仿宋" w:cs="宋体"/>
      <w:b/>
      <w:bCs/>
      <w:kern w:val="0"/>
      <w:szCs w:val="21"/>
    </w:rPr>
  </w:style>
  <w:style w:type="paragraph" w:customStyle="1" w:styleId="xl77">
    <w:name w:val="xl77"/>
    <w:basedOn w:val="a"/>
    <w:qFormat/>
    <w:pPr>
      <w:widowControl/>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宋体" w:hAnsi="宋体" w:cs="宋体"/>
      <w:b/>
      <w:bCs/>
      <w:color w:val="000000"/>
      <w:kern w:val="0"/>
      <w:szCs w:val="21"/>
    </w:rPr>
  </w:style>
  <w:style w:type="paragraph" w:customStyle="1" w:styleId="xl78">
    <w:name w:val="xl78"/>
    <w:basedOn w:val="a"/>
    <w:qFormat/>
    <w:pPr>
      <w:widowControl/>
      <w:spacing w:before="100" w:beforeAutospacing="1" w:after="100" w:afterAutospacing="1"/>
      <w:jc w:val="center"/>
    </w:pPr>
    <w:rPr>
      <w:rFonts w:ascii="宋体" w:hAnsi="宋体" w:cs="宋体"/>
      <w:kern w:val="0"/>
      <w:sz w:val="24"/>
      <w:szCs w:val="24"/>
    </w:rPr>
  </w:style>
  <w:style w:type="paragraph" w:customStyle="1" w:styleId="xl79">
    <w:name w:val="xl79"/>
    <w:basedOn w:val="a"/>
    <w:qFormat/>
    <w:pPr>
      <w:widowControl/>
      <w:spacing w:before="100" w:beforeAutospacing="1" w:after="100" w:afterAutospacing="1"/>
      <w:jc w:val="left"/>
    </w:pPr>
    <w:rPr>
      <w:rFonts w:ascii="宋体" w:hAnsi="宋体" w:cs="宋体"/>
      <w:kern w:val="0"/>
      <w:sz w:val="24"/>
      <w:szCs w:val="24"/>
    </w:rPr>
  </w:style>
  <w:style w:type="character" w:customStyle="1" w:styleId="first-child">
    <w:name w:val="first-child"/>
    <w:basedOn w:val="a0"/>
    <w:qFormat/>
  </w:style>
  <w:style w:type="character" w:customStyle="1" w:styleId="required">
    <w:name w:val="required"/>
    <w:basedOn w:val="a0"/>
    <w:qFormat/>
    <w:rPr>
      <w:color w:val="FF0000"/>
    </w:rPr>
  </w:style>
  <w:style w:type="character" w:customStyle="1" w:styleId="first-child1">
    <w:name w:val="first-child1"/>
    <w:basedOn w:val="a0"/>
    <w:qFormat/>
  </w:style>
  <w:style w:type="paragraph" w:customStyle="1" w:styleId="ql-align-justify">
    <w:name w:val="ql-align-justify"/>
    <w:basedOn w:val="a"/>
    <w:qFormat/>
    <w:pPr>
      <w:widowControl/>
      <w:spacing w:before="100" w:beforeAutospacing="1" w:after="100" w:afterAutospacing="1"/>
      <w:jc w:val="left"/>
    </w:pPr>
    <w:rPr>
      <w:rFonts w:ascii="宋体" w:hAnsi="宋体" w:cs="宋体"/>
      <w:kern w:val="0"/>
      <w:sz w:val="24"/>
      <w:szCs w:val="24"/>
    </w:rPr>
  </w:style>
  <w:style w:type="character" w:customStyle="1" w:styleId="NormalCharacter">
    <w:name w:val="NormalCharacter"/>
    <w:qFormat/>
    <w:rPr>
      <w:rFonts w:ascii="Calibri" w:eastAsia="宋体" w:hAnsi="Calibri"/>
    </w:rPr>
  </w:style>
  <w:style w:type="character" w:customStyle="1" w:styleId="font61">
    <w:name w:val="font61"/>
    <w:basedOn w:val="a0"/>
    <w:qFormat/>
    <w:rPr>
      <w:rFonts w:ascii="宋体" w:eastAsia="宋体" w:hAnsi="宋体" w:cs="宋体" w:hint="eastAsia"/>
      <w:color w:val="000000"/>
      <w:sz w:val="20"/>
      <w:szCs w:val="20"/>
      <w:u w:val="none"/>
    </w:rPr>
  </w:style>
  <w:style w:type="character" w:customStyle="1" w:styleId="font71">
    <w:name w:val="font71"/>
    <w:basedOn w:val="a0"/>
    <w:qFormat/>
    <w:rPr>
      <w:rFonts w:ascii="宋体" w:eastAsia="宋体" w:hAnsi="宋体" w:cs="宋体" w:hint="eastAsia"/>
      <w:color w:val="000000"/>
      <w:sz w:val="20"/>
      <w:szCs w:val="20"/>
      <w:u w:val="none"/>
    </w:rPr>
  </w:style>
  <w:style w:type="character" w:customStyle="1" w:styleId="font141">
    <w:name w:val="font141"/>
    <w:basedOn w:val="a0"/>
    <w:qFormat/>
    <w:rPr>
      <w:rFonts w:ascii="宋体" w:eastAsia="宋体" w:hAnsi="宋体" w:cs="宋体" w:hint="eastAsia"/>
      <w:color w:val="FF0000"/>
      <w:sz w:val="20"/>
      <w:szCs w:val="20"/>
      <w:u w:val="none"/>
    </w:rPr>
  </w:style>
  <w:style w:type="character" w:customStyle="1" w:styleId="font151">
    <w:name w:val="font151"/>
    <w:basedOn w:val="a0"/>
    <w:qFormat/>
    <w:rPr>
      <w:rFonts w:ascii="宋体" w:eastAsia="宋体" w:hAnsi="宋体" w:cs="宋体" w:hint="eastAsia"/>
      <w:color w:val="000000"/>
      <w:sz w:val="20"/>
      <w:szCs w:val="20"/>
      <w:u w:val="none"/>
      <w:vertAlign w:val="subscript"/>
    </w:rPr>
  </w:style>
  <w:style w:type="character" w:customStyle="1" w:styleId="font101">
    <w:name w:val="font101"/>
    <w:basedOn w:val="a0"/>
    <w:qFormat/>
    <w:rPr>
      <w:rFonts w:ascii="宋体" w:eastAsia="宋体" w:hAnsi="宋体" w:cs="宋体" w:hint="eastAsia"/>
      <w:color w:val="000000"/>
      <w:sz w:val="18"/>
      <w:szCs w:val="18"/>
      <w:u w:val="none"/>
    </w:rPr>
  </w:style>
  <w:style w:type="character" w:customStyle="1" w:styleId="font111">
    <w:name w:val="font111"/>
    <w:basedOn w:val="a0"/>
    <w:qFormat/>
    <w:rPr>
      <w:rFonts w:ascii="宋体" w:eastAsia="宋体" w:hAnsi="宋体" w:cs="宋体" w:hint="eastAsia"/>
      <w:color w:val="000000"/>
      <w:sz w:val="18"/>
      <w:szCs w:val="18"/>
      <w:u w:val="none"/>
    </w:rPr>
  </w:style>
  <w:style w:type="character" w:customStyle="1" w:styleId="font171">
    <w:name w:val="font171"/>
    <w:basedOn w:val="a0"/>
    <w:qFormat/>
    <w:rPr>
      <w:rFonts w:ascii="宋体" w:eastAsia="宋体" w:hAnsi="宋体" w:cs="宋体" w:hint="eastAsia"/>
      <w:color w:val="000000"/>
      <w:sz w:val="18"/>
      <w:szCs w:val="18"/>
      <w:u w:val="none"/>
      <w:vertAlign w:val="superscript"/>
    </w:rPr>
  </w:style>
  <w:style w:type="character" w:customStyle="1" w:styleId="font112">
    <w:name w:val="font112"/>
    <w:basedOn w:val="a0"/>
    <w:qFormat/>
    <w:rPr>
      <w:rFonts w:ascii="宋体" w:eastAsia="宋体" w:hAnsi="宋体" w:cs="宋体" w:hint="eastAsia"/>
      <w:color w:val="000000"/>
      <w:sz w:val="18"/>
      <w:szCs w:val="18"/>
      <w:u w:val="none"/>
    </w:rPr>
  </w:style>
  <w:style w:type="character" w:customStyle="1" w:styleId="font122">
    <w:name w:val="font122"/>
    <w:basedOn w:val="a0"/>
    <w:qFormat/>
    <w:rPr>
      <w:rFonts w:ascii="宋体" w:eastAsia="宋体" w:hAnsi="宋体" w:cs="宋体" w:hint="eastAsia"/>
      <w:color w:val="000000"/>
      <w:sz w:val="18"/>
      <w:szCs w:val="18"/>
      <w:u w:val="none"/>
    </w:rPr>
  </w:style>
  <w:style w:type="character" w:customStyle="1" w:styleId="font121">
    <w:name w:val="font121"/>
    <w:basedOn w:val="a0"/>
    <w:qFormat/>
    <w:rPr>
      <w:rFonts w:ascii="宋体" w:eastAsia="宋体" w:hAnsi="宋体" w:cs="宋体" w:hint="eastAsia"/>
      <w:color w:val="000000"/>
      <w:sz w:val="18"/>
      <w:szCs w:val="18"/>
      <w:u w: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file>

<file path=word/_rels/document.xml.rels><?xml version="1.0" encoding="UTF-8" standalone="yes"?>
<Relationships xmlns="http://schemas.openxmlformats.org/package/2006/relationships"><Relationship Id="rId8" Type="http://schemas.openxmlformats.org/officeDocument/2006/relationships/endnotes" Target="endnotes.xml"/><Relationship Id="rId13" Type="http://schemas.openxmlformats.org/officeDocument/2006/relationships/hyperlink" Target="http://www.tjgpc.gov.cn" TargetMode="External"/><Relationship Id="rId3" Type="http://schemas.openxmlformats.org/officeDocument/2006/relationships/styles" Target="styles.xml"/><Relationship Id="rId7" Type="http://schemas.openxmlformats.org/officeDocument/2006/relationships/footnotes" Target="footnotes.xml"/><Relationship Id="rId12" Type="http://schemas.openxmlformats.org/officeDocument/2006/relationships/footer" Target="footer2.xml"/><Relationship Id="rId17" Type="http://schemas.openxmlformats.org/officeDocument/2006/relationships/theme" Target="theme/theme1.xml"/><Relationship Id="rId2" Type="http://schemas.openxmlformats.org/officeDocument/2006/relationships/numbering" Target="numbering.xml"/><Relationship Id="rId16"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footer" Target="footer1.xml"/><Relationship Id="rId5" Type="http://schemas.openxmlformats.org/officeDocument/2006/relationships/settings" Target="settings.xml"/><Relationship Id="rId15" Type="http://schemas.openxmlformats.org/officeDocument/2006/relationships/footer" Target="footer4.xml"/><Relationship Id="rId10" Type="http://schemas.openxmlformats.org/officeDocument/2006/relationships/header" Target="header1.xml"/><Relationship Id="rId4" Type="http://schemas.microsoft.com/office/2007/relationships/stylesWithEffects" Target="stylesWithEffects.xml"/><Relationship Id="rId9" Type="http://schemas.openxmlformats.org/officeDocument/2006/relationships/image" Target="media/image1.jpeg"/><Relationship Id="rId14" Type="http://schemas.openxmlformats.org/officeDocument/2006/relationships/footer" Target="footer3.xml"/></Relationships>
</file>

<file path=word/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s:customData xmlns="http://www.wps.cn/officeDocument/2013/wpsCustomData" xmlns:s="http://www.wps.cn/officeDocument/2013/wpsCustomData">
  <customSectProps>
    <customSectPr/>
    <customSectPr/>
    <customSectPr/>
  </customSectProps>
  <customShpExts>
    <customShpInfo spid="_x0000_s1026" textRotate="1"/>
  </customShpExts>
</s:customData>
</file>

<file path=customXml/itemProps1.xml><?xml version="1.0" encoding="utf-8"?>
<ds:datastoreItem xmlns:ds="http://schemas.openxmlformats.org/officeDocument/2006/customXml" ds:itemID="{B1977F7D-205B-4081-913C-38D41E755F92}">
  <ds:schemaRefs>
    <ds:schemaRef ds:uri="http://www.wps.cn/officeDocument/2013/wpsCustomData"/>
  </ds:schemaRefs>
</ds:datastoreItem>
</file>

<file path=docProps/app.xml><?xml version="1.0" encoding="utf-8"?>
<Properties xmlns="http://schemas.openxmlformats.org/officeDocument/2006/extended-properties" xmlns:vt="http://schemas.openxmlformats.org/officeDocument/2006/docPropsVTypes">
  <Template>Normal</Template>
  <TotalTime>22</TotalTime>
  <Pages>224</Pages>
  <Words>26260</Words>
  <Characters>149683</Characters>
  <Application>Microsoft Office Word</Application>
  <DocSecurity>0</DocSecurity>
  <Lines>1247</Lines>
  <Paragraphs>351</Paragraphs>
  <ScaleCrop>false</ScaleCrop>
  <Company>MS</Company>
  <LinksUpToDate>false</LinksUpToDate>
  <CharactersWithSpaces>175592</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未定义</dc:creator>
  <cp:lastModifiedBy>未定义</cp:lastModifiedBy>
  <cp:revision>62</cp:revision>
  <cp:lastPrinted>2017-09-13T07:55:00Z</cp:lastPrinted>
  <dcterms:created xsi:type="dcterms:W3CDTF">2025-10-22T07:52:00Z</dcterms:created>
  <dcterms:modified xsi:type="dcterms:W3CDTF">2025-10-22T09:20:00Z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TemplateDocerSaveRecord">
    <vt:lpwstr>eyJoZGlkIjoiYzZlNTkzZDYwMDNlZWI3MmM5N2I4MzljNDdjNzFiOTUiLCJ1c2VySWQiOiIxNjk0NTMzNzg3In0=</vt:lpwstr>
  </property>
  <property fmtid="{D5CDD505-2E9C-101B-9397-08002B2CF9AE}" pid="3" name="KSOProductBuildVer">
    <vt:lpwstr>2052-12.1.0.19302</vt:lpwstr>
  </property>
  <property fmtid="{D5CDD505-2E9C-101B-9397-08002B2CF9AE}" pid="4" name="ICV">
    <vt:lpwstr>6B8507C7FCEB430A8FE54446C03B78EC_13</vt:lpwstr>
  </property>
</Properties>
</file>